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8.wmf" ContentType="image/x-wmf"/>
  <Override PartName="/ppt/media/image7.jpeg" ContentType="image/jpeg"/>
  <Override PartName="/ppt/media/image6.png" ContentType="image/png"/>
  <Override PartName="/ppt/media/image5.png" ContentType="image/png"/>
  <Override PartName="/ppt/media/image4.jpeg" ContentType="image/jpeg"/>
  <Override PartName="/ppt/media/image3.png" ContentType="image/png"/>
  <Override PartName="/ppt/media/image2.png" ContentType="image/png"/>
  <Override PartName="/ppt/media/image10.png" ContentType="image/png"/>
  <Override PartName="/ppt/media/image1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objekt 6" descr=""/>
          <p:cNvPicPr/>
          <p:nvPr/>
        </p:nvPicPr>
        <p:blipFill>
          <a:blip r:embed="rId2"/>
          <a:srcRect l="2842" t="0" r="2842" b="0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v-SE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v-SE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v-SE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v-SE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v-S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6" descr=""/>
          <p:cNvPicPr/>
          <p:nvPr/>
        </p:nvPicPr>
        <p:blipFill>
          <a:blip r:embed="rId2"/>
          <a:srcRect l="2842" t="0" r="2842" b="0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v-SE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v-SE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v-SE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v-SE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v-S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v-SE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685800" y="1989000"/>
            <a:ext cx="7770960" cy="194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sv-SE" sz="4400">
                <a:solidFill>
                  <a:srgbClr val="000000"/>
                </a:solidFill>
                <a:latin typeface="Times New Roman"/>
              </a:rPr>
              <a:t>Beslutsstöd för trafikledning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371600" y="3980520"/>
            <a:ext cx="6399360" cy="175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sv-SE" sz="2400">
                <a:solidFill>
                  <a:srgbClr val="8b8b8b"/>
                </a:solidFill>
                <a:latin typeface="Times New Roman"/>
              </a:rPr>
              <a:t>Anton Axelsson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II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1512000"/>
            <a:ext cx="9142560" cy="388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III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457560" y="160056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Fullfaktorisk mellan-individsdesign med mål och trendlinjer som beroendevariabler.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Fyra betingelser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Mål: med/utan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Trendlinjer: med/utan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32 deltagare (15 kvinnor, M</a:t>
            </a:r>
            <a:r>
              <a:rPr lang="sv-SE" sz="2400" baseline="-101000">
                <a:solidFill>
                  <a:srgbClr val="000000"/>
                </a:solidFill>
                <a:latin typeface="Times New Roman"/>
              </a:rPr>
              <a:t>ålder</a:t>
            </a:r>
            <a:r>
              <a:rPr lang="sv-SE" sz="2400">
                <a:solidFill>
                  <a:srgbClr val="000000"/>
                </a:solidFill>
                <a:latin typeface="Times New Roman"/>
              </a:rPr>
              <a:t> = 24.75 år)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Två block om 20 omgångar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Nedsatt hastighet: 25 %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>
                <p:childTnLst>
                  <p:par>
                    <p:cTn id="59" fill="freeze">
                      <p:stCondLst>
                        <p:cond delay="indefinite"/>
                      </p:stCondLst>
                      <p:childTnLst>
                        <p:par>
                          <p:cTn id="60" fill="freeze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III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57560" y="160056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Fullfaktorisk mellan-individsdesign med mål och trendlinjer som beroendevariabler.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Fyra betingelser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Mål: med/utan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Trendlinjer: med/utan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32 deltagare (15 kvinnor, M</a:t>
            </a:r>
            <a:r>
              <a:rPr lang="sv-SE" sz="2400" baseline="-101000">
                <a:solidFill>
                  <a:srgbClr val="000000"/>
                </a:solidFill>
                <a:latin typeface="Times New Roman"/>
              </a:rPr>
              <a:t>ålder</a:t>
            </a:r>
            <a:r>
              <a:rPr lang="sv-SE" sz="2400">
                <a:solidFill>
                  <a:srgbClr val="000000"/>
                </a:solidFill>
                <a:latin typeface="Times New Roman"/>
              </a:rPr>
              <a:t> = 24.41 år)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Två block om 20 omgångar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Nedsatt hastighet: 25 %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>
                <p:childTnLst>
                  <p:par>
                    <p:cTn id="66" fill="freeze">
                      <p:stCondLst>
                        <p:cond delay="indefinite"/>
                      </p:stCondLst>
                      <p:childTnLst>
                        <p:par>
                          <p:cTn id="67" fill="freeze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III</a:t>
            </a:r>
            <a:endParaRPr/>
          </a:p>
        </p:txBody>
      </p:sp>
      <p:pic>
        <p:nvPicPr>
          <p:cNvPr id="9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656000"/>
            <a:ext cx="8787600" cy="444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>
                <p:childTnLst>
                  <p:par>
                    <p:cTn id="73" fill="freeze">
                      <p:stCondLst>
                        <p:cond delay="indefinite"/>
                      </p:stCondLst>
                      <p:childTnLst>
                        <p:par>
                          <p:cTn id="74" fill="freeze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Motivation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576000" y="1872000"/>
            <a:ext cx="8109360" cy="457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Värdet av att visa trender med nuläge och prognos är exempel på kunskap som är oberoende av system och därför av bestående värde för Trafikverket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Liknande interaktionsprinciper för operativa järnvägssystem behöver kartläggas, göras explicita och kommuniceras</a:t>
            </a:r>
            <a:endParaRPr/>
          </a:p>
        </p:txBody>
      </p:sp>
    </p:spTree>
  </p:cSld>
  <p:timing>
    <p:tnLst>
      <p:par>
        <p:cTn id="78" dur="indefinite" restart="never" nodeType="tmRoot">
          <p:childTnLst>
            <p:seq>
              <p:cTn id="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Framöver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333360" y="1580040"/>
            <a:ext cx="708156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STEG stödjer inte den direkta styruppgiften utan snarare planering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Utveckling av mikrovärld för att hantera planering istället för styrning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Rekrytering av masterstudenter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Fältstudier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80" dur="indefinite" restart="never" nodeType="tmRoot">
          <p:childTnLst>
            <p:seq>
              <p:cTn id="81" nodeType="mainSeq">
                <p:childTnLst>
                  <p:par>
                    <p:cTn id="82" fill="freeze">
                      <p:stCondLst>
                        <p:cond delay="indefinite"/>
                      </p:stCondLst>
                      <p:childTnLst>
                        <p:par>
                          <p:cTn id="83" fill="freeze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Utgångspunkt</a:t>
            </a:r>
            <a:endParaRPr/>
          </a:p>
        </p:txBody>
      </p:sp>
      <p:pic>
        <p:nvPicPr>
          <p:cNvPr id="77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6000" y="1554840"/>
            <a:ext cx="6082920" cy="456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GMOC</a:t>
            </a:r>
            <a:endParaRPr/>
          </a:p>
        </p:txBody>
      </p:sp>
      <p:pic>
        <p:nvPicPr>
          <p:cNvPr id="7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27480" y="1628280"/>
            <a:ext cx="6175440" cy="452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Resultat</a:t>
            </a:r>
            <a:endParaRPr/>
          </a:p>
        </p:txBody>
      </p:sp>
      <p:pic>
        <p:nvPicPr>
          <p:cNvPr id="8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95720" y="1440000"/>
            <a:ext cx="6308280" cy="521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Syfte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912960" y="1386000"/>
            <a:ext cx="8109360" cy="547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Varför är STEG ett lämpligt beslutsstöd?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latin typeface="Times New Roman"/>
              </a:rPr>
              <a:t>Rimliga hypoteser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STEG medger direktinteraktion med omedelbar återkoppling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STEG har en spatial grundstruktur som är analog med lokalkännedom och verkligt läge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STEG bygger på visuellt baserad och dynamiskt uppdaterad information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latin typeface="Times New Roman"/>
              </a:rPr>
              <a:t>Systematisk studie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Effekten av nuläge och prognos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latin typeface="Times New Roman"/>
              </a:rPr>
              <a:t>Konsekvenser vid inlärning  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latin typeface="Times New Roman"/>
              </a:rPr>
              <a:t>Viktigt att inte kompromissa bort viktiga delar i utvecklingen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>
                <p:childTnLst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1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Mikrovärld</a:t>
            </a:r>
            <a:endParaRPr/>
          </a:p>
        </p:txBody>
      </p:sp>
      <p:pic>
        <p:nvPicPr>
          <p:cNvPr id="8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00" y="1765080"/>
            <a:ext cx="6639120" cy="442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Fullfaktorisk mellan-individsdesign med mål och trendlinjer som beroendevariabler.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Fyra betingelser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Mål: med/utan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Trendlinjer: med/utan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32 deltagare (15 kvinnor, M</a:t>
            </a:r>
            <a:r>
              <a:rPr lang="sv-SE" sz="2400" baseline="-101000">
                <a:solidFill>
                  <a:srgbClr val="000000"/>
                </a:solidFill>
                <a:latin typeface="Times New Roman"/>
              </a:rPr>
              <a:t>ålder</a:t>
            </a:r>
            <a:r>
              <a:rPr lang="sv-SE" sz="2400">
                <a:solidFill>
                  <a:srgbClr val="000000"/>
                </a:solidFill>
                <a:latin typeface="Times New Roman"/>
              </a:rPr>
              <a:t> = 24.75 år)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Två block om 20 omgångar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</a:t>
            </a:r>
            <a:endParaRPr/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2232000"/>
            <a:ext cx="8445960" cy="333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979640" y="485640"/>
            <a:ext cx="6705720" cy="114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sv-SE" sz="3600">
                <a:latin typeface="Times New Roman"/>
              </a:rPr>
              <a:t>Studie II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Två betingelser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Trendlinjer: med/utan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20 deltagare (10 kvinnor, M</a:t>
            </a:r>
            <a:r>
              <a:rPr lang="sv-SE" sz="2400" baseline="-101000">
                <a:solidFill>
                  <a:srgbClr val="000000"/>
                </a:solidFill>
                <a:latin typeface="Times New Roman"/>
              </a:rPr>
              <a:t>ålder</a:t>
            </a:r>
            <a:r>
              <a:rPr lang="sv-SE" sz="2400">
                <a:solidFill>
                  <a:srgbClr val="000000"/>
                </a:solidFill>
                <a:latin typeface="Times New Roman"/>
              </a:rPr>
              <a:t> = 23.8 år)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Tre sessioner: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3 block om 20 omgångar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3 block om 20 omgångar dagen efter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v-SE" sz="2400">
                <a:solidFill>
                  <a:srgbClr val="000000"/>
                </a:solidFill>
                <a:latin typeface="Times New Roman"/>
              </a:rPr>
              <a:t>1 block om 20 omgångar 1 månad senare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