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5"/>
    <p:sldMasterId id="2147483657" r:id="rId6"/>
    <p:sldMasterId id="2147483673" r:id="rId7"/>
    <p:sldMasterId id="2147483686" r:id="rId8"/>
  </p:sldMasterIdLst>
  <p:notesMasterIdLst>
    <p:notesMasterId r:id="rId26"/>
  </p:notesMasterIdLst>
  <p:handoutMasterIdLst>
    <p:handoutMasterId r:id="rId27"/>
  </p:handoutMasterIdLst>
  <p:sldIdLst>
    <p:sldId id="325" r:id="rId9"/>
    <p:sldId id="338" r:id="rId10"/>
    <p:sldId id="313" r:id="rId11"/>
    <p:sldId id="314" r:id="rId12"/>
    <p:sldId id="315" r:id="rId13"/>
    <p:sldId id="317" r:id="rId14"/>
    <p:sldId id="329" r:id="rId15"/>
    <p:sldId id="316" r:id="rId16"/>
    <p:sldId id="326" r:id="rId17"/>
    <p:sldId id="335" r:id="rId18"/>
    <p:sldId id="336" r:id="rId19"/>
    <p:sldId id="321" r:id="rId20"/>
    <p:sldId id="319" r:id="rId21"/>
    <p:sldId id="330" r:id="rId22"/>
    <p:sldId id="312" r:id="rId23"/>
    <p:sldId id="334" r:id="rId24"/>
    <p:sldId id="32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799" userDrawn="1">
          <p15:clr>
            <a:srgbClr val="A4A3A4"/>
          </p15:clr>
        </p15:guide>
        <p15:guide id="3" orient="horz" pos="3884" userDrawn="1">
          <p15:clr>
            <a:srgbClr val="A4A3A4"/>
          </p15:clr>
        </p15:guide>
        <p15:guide id="4" orient="horz" pos="2160" userDrawn="1">
          <p15:clr>
            <a:srgbClr val="A4A3A4"/>
          </p15:clr>
        </p15:guide>
        <p15:guide id="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611"/>
    <a:srgbClr val="D8061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0000" autoAdjust="0"/>
  </p:normalViewPr>
  <p:slideViewPr>
    <p:cSldViewPr snapToGrid="0">
      <p:cViewPr varScale="1">
        <p:scale>
          <a:sx n="73" d="100"/>
          <a:sy n="73" d="100"/>
        </p:scale>
        <p:origin x="318" y="72"/>
      </p:cViewPr>
      <p:guideLst>
        <p:guide pos="7242"/>
        <p:guide orient="horz" pos="799"/>
        <p:guide orient="horz" pos="3884"/>
        <p:guide orient="horz" pos="2160"/>
        <p:guide pos="43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BEB1-40C8-A6B8-CD49753CA77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BEB1-40C8-A6B8-CD49753CA770}"/>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BEB1-40C8-A6B8-CD49753CA77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BEB1-40C8-A6B8-CD49753CA770}"/>
              </c:ext>
            </c:extLst>
          </c:dPt>
          <c:dLbls>
            <c:dLbl>
              <c:idx val="0"/>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r>
                      <a:rPr lang="en-US" dirty="0"/>
                      <a:t>Banarbeten / </a:t>
                    </a:r>
                    <a:r>
                      <a:rPr lang="en-US" dirty="0" err="1"/>
                      <a:t>Kapacitets-restriktioner</a:t>
                    </a:r>
                    <a:endParaRPr lang="en-US" dirty="0"/>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sv-SE"/>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EB1-40C8-A6B8-CD49753CA770}"/>
                </c:ext>
              </c:extLst>
            </c:dLbl>
            <c:dLbl>
              <c:idx val="1"/>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r>
                      <a:rPr lang="en-US" dirty="0" err="1"/>
                      <a:t>Oplanerad</a:t>
                    </a:r>
                    <a:r>
                      <a:rPr lang="en-US" dirty="0"/>
                      <a:t> / </a:t>
                    </a:r>
                  </a:p>
                  <a:p>
                    <a:pPr>
                      <a:defRPr>
                        <a:solidFill>
                          <a:schemeClr val="accent1"/>
                        </a:solidFill>
                      </a:defRPr>
                    </a:pPr>
                    <a:r>
                      <a:rPr lang="en-US" dirty="0"/>
                      <a:t>Ad Hoc </a:t>
                    </a:r>
                    <a:r>
                      <a:rPr lang="en-US" dirty="0" err="1"/>
                      <a:t>kapacitet</a:t>
                    </a:r>
                    <a:endParaRPr lang="en-US" dirty="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sv-SE"/>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EB1-40C8-A6B8-CD49753CA770}"/>
                </c:ext>
              </c:extLst>
            </c:dLbl>
            <c:dLbl>
              <c:idx val="2"/>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r>
                      <a:rPr lang="en-US" dirty="0" err="1"/>
                      <a:t>Årlig</a:t>
                    </a:r>
                    <a:r>
                      <a:rPr lang="en-US" dirty="0"/>
                      <a:t> </a:t>
                    </a:r>
                    <a:r>
                      <a:rPr lang="en-US" dirty="0" err="1"/>
                      <a:t>tågplan</a:t>
                    </a:r>
                    <a:endParaRPr lang="en-US" dirty="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sv-SE"/>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EB1-40C8-A6B8-CD49753CA770}"/>
                </c:ext>
              </c:extLst>
            </c:dLbl>
            <c:dLbl>
              <c:idx val="3"/>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r>
                      <a:rPr lang="en-US" dirty="0"/>
                      <a:t>Rolling Planning</a:t>
                    </a: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sv-SE"/>
                </a:p>
              </c:txPr>
              <c:dLblPos val="in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EB1-40C8-A6B8-CD49753CA770}"/>
                </c:ext>
              </c:extLst>
            </c:dLbl>
            <c:spPr>
              <a:solidFill>
                <a:prstClr val="white">
                  <a:alpha val="90000"/>
                </a:prstClr>
              </a:solidFill>
              <a:ln w="12700" cap="flat" cmpd="sng" algn="ctr">
                <a:solidFill>
                  <a:srgbClr val="D70000"/>
                </a:solidFill>
                <a:round/>
              </a:ln>
              <a:effectLst>
                <a:outerShdw blurRad="50800" dist="38100" dir="2700000" algn="tl" rotWithShape="0">
                  <a:srgbClr val="D70000">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TCR Capacity</c:v>
                </c:pt>
                <c:pt idx="1">
                  <c:v>ATT Capacity</c:v>
                </c:pt>
                <c:pt idx="2">
                  <c:v>Rolling Planning Capacity</c:v>
                </c:pt>
                <c:pt idx="3">
                  <c:v>Unplanned Capacity</c:v>
                </c:pt>
              </c:strCache>
            </c:strRef>
          </c:cat>
          <c:val>
            <c:numRef>
              <c:f>Sheet1!$B$2:$B$5</c:f>
              <c:numCache>
                <c:formatCode>General</c:formatCode>
                <c:ptCount val="4"/>
                <c:pt idx="0">
                  <c:v>15</c:v>
                </c:pt>
                <c:pt idx="1">
                  <c:v>30</c:v>
                </c:pt>
                <c:pt idx="2">
                  <c:v>45</c:v>
                </c:pt>
                <c:pt idx="3">
                  <c:v>10</c:v>
                </c:pt>
              </c:numCache>
            </c:numRef>
          </c:val>
          <c:extLst>
            <c:ext xmlns:c16="http://schemas.microsoft.com/office/drawing/2014/chart" uri="{C3380CC4-5D6E-409C-BE32-E72D297353CC}">
              <c16:uniqueId val="{00000008-BEB1-40C8-A6B8-CD49753CA770}"/>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0D2-4074-97D6-69E2937D378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0D2-4074-97D6-69E2937D378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0D2-4074-97D6-69E2937D378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0D2-4074-97D6-69E2937D3783}"/>
              </c:ext>
            </c:extLst>
          </c:dPt>
          <c:cat>
            <c:strRef>
              <c:f>Sheet1!$A$2:$A$5</c:f>
              <c:strCache>
                <c:ptCount val="4"/>
                <c:pt idx="0">
                  <c:v>TCR Capacity</c:v>
                </c:pt>
                <c:pt idx="1">
                  <c:v>ATT Capacity</c:v>
                </c:pt>
                <c:pt idx="2">
                  <c:v>Rolling Planning Capacity</c:v>
                </c:pt>
                <c:pt idx="3">
                  <c:v>Unplanned Capacity</c:v>
                </c:pt>
              </c:strCache>
            </c:strRef>
          </c:cat>
          <c:val>
            <c:numRef>
              <c:f>Sheet1!$B$2:$B$5</c:f>
              <c:numCache>
                <c:formatCode>General</c:formatCode>
                <c:ptCount val="4"/>
                <c:pt idx="0">
                  <c:v>15</c:v>
                </c:pt>
                <c:pt idx="1">
                  <c:v>30</c:v>
                </c:pt>
                <c:pt idx="2">
                  <c:v>45</c:v>
                </c:pt>
                <c:pt idx="3">
                  <c:v>10</c:v>
                </c:pt>
              </c:numCache>
            </c:numRef>
          </c:val>
          <c:extLst>
            <c:ext xmlns:c16="http://schemas.microsoft.com/office/drawing/2014/chart" uri="{C3380CC4-5D6E-409C-BE32-E72D297353CC}">
              <c16:uniqueId val="{00000008-C0D2-4074-97D6-69E2937D378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2020-11-24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2020-11-24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Nuvarande process är föråldrad och inte fullt ut anpassad till en avreglerad järnvägsmarknad.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F848B-3727-4B47-8E7F-0AA1E970D4F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48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F848B-3727-4B47-8E7F-0AA1E970D4F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89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t>
            </a:r>
            <a:r>
              <a:rPr lang="sv-SE" dirty="0" err="1"/>
              <a:t>trafikstart</a:t>
            </a:r>
            <a:endParaRPr lang="sv-SE" dirty="0"/>
          </a:p>
          <a:p>
            <a:r>
              <a:rPr lang="sv-SE" dirty="0"/>
              <a:t>X=tågplanestart</a:t>
            </a:r>
          </a:p>
          <a:p>
            <a:r>
              <a:rPr lang="sv-SE" dirty="0"/>
              <a:t>Innebär att kapaciteten tilldelas</a:t>
            </a:r>
            <a:r>
              <a:rPr lang="sv-SE" baseline="0" dirty="0"/>
              <a:t> våra kunder under så här lång period</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F848B-3727-4B47-8E7F-0AA1E970D4F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02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TRV ska förstå</a:t>
            </a:r>
            <a:r>
              <a:rPr lang="sv-SE" baseline="0" dirty="0"/>
              <a:t> kunden &amp; Samhällets behov</a:t>
            </a:r>
          </a:p>
          <a:p>
            <a:r>
              <a:rPr lang="sv-SE" baseline="0" dirty="0"/>
              <a:t>Oklarheter</a:t>
            </a: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3154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i="1" dirty="0"/>
              <a:t>Example of the capacity model showing the capacity partitioning for a selected train path line section. The upper part shows the maximum volume of capacity to be used for TCRs. The lower part shows the protected capacity for rolling planning and expected standard model situation for annual timetable requests</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74982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793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0"/>
            <a:ext cx="4641874" cy="753979"/>
          </a:xfrm>
          <a:prstGeom prst="rect">
            <a:avLst/>
          </a:prstGeom>
        </p:spPr>
        <p:txBody>
          <a:bodyPr anchor="ctr"/>
          <a:lstStyle>
            <a:lvl1pPr algn="l">
              <a:defRPr sz="24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52652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5"/>
            <a:ext cx="10363200" cy="1470026"/>
          </a:xfrm>
        </p:spPr>
        <p:txBody>
          <a:bodyPr/>
          <a:lstStyle/>
          <a:p>
            <a:r>
              <a:rPr lang="sv-SE" dirty="0"/>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sv-SE" dirty="0"/>
              <a:t>Klicka här för att ändra format på underrubrik i bakgrunden</a:t>
            </a:r>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280885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630966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u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650048"/>
            <a:ext cx="10515600" cy="469761"/>
          </a:xfrm>
          <a:prstGeom prst="rect">
            <a:avLst/>
          </a:prstGeom>
        </p:spPr>
        <p:txBody>
          <a:bodyPr/>
          <a:lstStyle>
            <a:lvl1pPr>
              <a:defRPr sz="3600" b="1" i="0">
                <a:solidFill>
                  <a:srgbClr val="49716A"/>
                </a:solidFill>
                <a:latin typeface="+mn-lt"/>
                <a:ea typeface="Source Sans Pro" panose="020B0503030403020204" pitchFamily="34" charset="0"/>
                <a:cs typeface="Calibri" panose="020F0502020204030204" pitchFamily="34" charset="0"/>
              </a:defRPr>
            </a:lvl1pPr>
          </a:lstStyle>
          <a:p>
            <a:r>
              <a:rPr lang="de-DE"/>
              <a:t>[</a:t>
            </a:r>
            <a:r>
              <a:rPr lang="de-DE" err="1"/>
              <a:t>Subject</a:t>
            </a:r>
            <a:r>
              <a:rPr lang="de-DE"/>
              <a:t>]</a:t>
            </a:r>
          </a:p>
        </p:txBody>
      </p:sp>
      <p:sp>
        <p:nvSpPr>
          <p:cNvPr id="7" name="Abgerundetes Rechteck 6"/>
          <p:cNvSpPr/>
          <p:nvPr userDrawn="1"/>
        </p:nvSpPr>
        <p:spPr>
          <a:xfrm>
            <a:off x="368022" y="839244"/>
            <a:ext cx="329784" cy="91368"/>
          </a:xfrm>
          <a:prstGeom prst="roundRect">
            <a:avLst/>
          </a:prstGeom>
          <a:solidFill>
            <a:srgbClr val="497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platzhalter 12"/>
          <p:cNvSpPr>
            <a:spLocks noGrp="1"/>
          </p:cNvSpPr>
          <p:nvPr>
            <p:ph type="body" sz="quarter" idx="10"/>
          </p:nvPr>
        </p:nvSpPr>
        <p:spPr>
          <a:xfrm>
            <a:off x="838200" y="1337094"/>
            <a:ext cx="10515600" cy="4951823"/>
          </a:xfrm>
          <a:prstGeom prst="rect">
            <a:avLst/>
          </a:prstGeom>
        </p:spPr>
        <p:txBody>
          <a:bodyPr/>
          <a:lstStyle>
            <a:lvl1pPr marL="0" indent="0">
              <a:buFontTx/>
              <a:buNone/>
              <a:defRPr sz="2400">
                <a:latin typeface="+mn-lt"/>
              </a:defRPr>
            </a:lvl1pPr>
          </a:lstStyle>
          <a:p>
            <a:pPr lvl="0"/>
            <a:r>
              <a:rPr lang="de-DE"/>
              <a:t>Mastertextformat bearbeiten</a:t>
            </a:r>
          </a:p>
        </p:txBody>
      </p:sp>
    </p:spTree>
    <p:extLst>
      <p:ext uri="{BB962C8B-B14F-4D97-AF65-F5344CB8AC3E}">
        <p14:creationId xmlns:p14="http://schemas.microsoft.com/office/powerpoint/2010/main" val="391221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39609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31245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a:t>Diagram</a:t>
            </a:r>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627212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1C2AB7B4-1AB5-48E8-B5AE-7F16CA05A3A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2" name="think-cell Folie" r:id="rId4" imgW="359" imgH="360" progId="TCLayout.ActiveDocument.1">
                  <p:embed/>
                </p:oleObj>
              </mc:Choice>
              <mc:Fallback>
                <p:oleObj name="think-cell Folie" r:id="rId4" imgW="359" imgH="360" progId="TCLayout.ActiveDocument.1">
                  <p:embed/>
                  <p:pic>
                    <p:nvPicPr>
                      <p:cNvPr id="2" name="Objekt 1" hidden="1">
                        <a:extLst>
                          <a:ext uri="{FF2B5EF4-FFF2-40B4-BE49-F238E27FC236}">
                            <a16:creationId xmlns:a16="http://schemas.microsoft.com/office/drawing/2014/main" id="{1C2AB7B4-1AB5-48E8-B5AE-7F16CA05A3A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hasCustomPrompt="1"/>
          </p:nvPr>
        </p:nvSpPr>
        <p:spPr>
          <a:xfrm>
            <a:off x="375557" y="1045028"/>
            <a:ext cx="11440886" cy="513193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27B79-2091-4777-B17E-7E648B1C2717}" type="slidenum">
              <a:rPr lang="en-US" smtClean="0"/>
              <a:t>‹#›</a:t>
            </a:fld>
            <a:endParaRPr lang="en-US"/>
          </a:p>
        </p:txBody>
      </p:sp>
      <p:sp>
        <p:nvSpPr>
          <p:cNvPr id="8" name="Title Placeholder 1"/>
          <p:cNvSpPr>
            <a:spLocks noGrp="1"/>
          </p:cNvSpPr>
          <p:nvPr>
            <p:ph type="title" hasCustomPrompt="1"/>
          </p:nvPr>
        </p:nvSpPr>
        <p:spPr>
          <a:xfrm>
            <a:off x="0" y="0"/>
            <a:ext cx="12192000" cy="873579"/>
          </a:xfrm>
          <a:prstGeom prst="rect">
            <a:avLst/>
          </a:prstGeom>
          <a:solidFill>
            <a:srgbClr val="005F20"/>
          </a:solidFill>
        </p:spPr>
        <p:txBody>
          <a:bodyPr vert="horz" lIns="91440" tIns="45720" rIns="91440" bIns="45720" rtlCol="0" anchor="ctr">
            <a:normAutofit/>
          </a:bodyPr>
          <a:lstStyle/>
          <a:p>
            <a:r>
              <a:rPr lang="en-US" dirty="0"/>
              <a:t>Click to edit title </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557" y="6344455"/>
            <a:ext cx="987841" cy="388914"/>
          </a:xfrm>
          <a:prstGeom prst="rect">
            <a:avLst/>
          </a:prstGeom>
        </p:spPr>
      </p:pic>
    </p:spTree>
    <p:extLst>
      <p:ext uri="{BB962C8B-B14F-4D97-AF65-F5344CB8AC3E}">
        <p14:creationId xmlns:p14="http://schemas.microsoft.com/office/powerpoint/2010/main" val="1544224561"/>
      </p:ext>
    </p:extLst>
  </p:cSld>
  <p:clrMapOvr>
    <a:masterClrMapping/>
  </p:clrMapOvr>
  <mc:AlternateContent xmlns:mc="http://schemas.openxmlformats.org/markup-compatibility/2006" xmlns:p14="http://schemas.microsoft.com/office/powerpoint/2010/main">
    <mc:Choice Requires="p14">
      <p:transition p14:dur="5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2091336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a:t>Klicka – lägg till rubrik</a:t>
            </a:r>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a:t>Skriv text här</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a:t>Plats för EU-logotyp</a:t>
            </a:r>
          </a:p>
        </p:txBody>
      </p:sp>
    </p:spTree>
    <p:extLst>
      <p:ext uri="{BB962C8B-B14F-4D97-AF65-F5344CB8AC3E}">
        <p14:creationId xmlns:p14="http://schemas.microsoft.com/office/powerpoint/2010/main" val="227931106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690920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69049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41524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a:t>Klicka – lägg till rubrik</a:t>
            </a:r>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36302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a:t>Rubrik</a:t>
            </a:r>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a:t>Bild</a:t>
            </a:r>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a:t>Rubrik</a:t>
            </a:r>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a:t>Bild</a:t>
            </a:r>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a:t>Skriv text här</a:t>
            </a:r>
          </a:p>
        </p:txBody>
      </p:sp>
    </p:spTree>
    <p:extLst>
      <p:ext uri="{BB962C8B-B14F-4D97-AF65-F5344CB8AC3E}">
        <p14:creationId xmlns:p14="http://schemas.microsoft.com/office/powerpoint/2010/main" val="110606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a:t>Diagram</a:t>
            </a:r>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a:t>Klicka – lägg till rubrik</a:t>
            </a:r>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a:t>Skriv text här</a:t>
            </a:r>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a:t>Diagram</a:t>
            </a:r>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226177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Skriv text här</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2407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a:t>Bild</a:t>
            </a:r>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byta bakgrundsbild – Högerklicka på bilden. Välj Ändra bild. Välj sedan Från en fil.</a:t>
            </a: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37791713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sv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5338665" y="0"/>
            <a:ext cx="1514670" cy="756000"/>
          </a:xfrm>
          <a:prstGeom prst="rect">
            <a:avLst/>
          </a:prstGeom>
          <a:blipFill>
            <a:blip r:embed="rId16"/>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dirty="0"/>
              <a:t>Titel</a:t>
            </a:r>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1522518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7" orient="horz" pos="2160">
          <p15:clr>
            <a:srgbClr val="F26B43"/>
          </p15:clr>
        </p15:guide>
        <p15:guide id="8" pos="438">
          <p15:clr>
            <a:srgbClr val="F26B43"/>
          </p15:clr>
        </p15:guide>
        <p15:guide id="9" pos="7242">
          <p15:clr>
            <a:srgbClr val="F26B43"/>
          </p15:clr>
        </p15:guide>
        <p15:guide id="10" orient="horz" pos="3884">
          <p15:clr>
            <a:srgbClr val="F26B43"/>
          </p15:clr>
        </p15:guide>
        <p15:guide id="11"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5338665" y="0"/>
            <a:ext cx="1514670" cy="756000"/>
          </a:xfrm>
          <a:prstGeom prst="rect">
            <a:avLst/>
          </a:prstGeom>
          <a:blipFill>
            <a:blip r:embed="rId9"/>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486723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7" orient="horz" pos="2160">
          <p15:clr>
            <a:srgbClr val="F26B43"/>
          </p15:clr>
        </p15:guide>
        <p15:guide id="8" pos="438">
          <p15:clr>
            <a:srgbClr val="F26B43"/>
          </p15:clr>
        </p15:guide>
        <p15:guide id="9" pos="7242">
          <p15:clr>
            <a:srgbClr val="F26B43"/>
          </p15:clr>
        </p15:guide>
        <p15:guide id="10" orient="horz" pos="3884">
          <p15:clr>
            <a:srgbClr val="F26B43"/>
          </p15:clr>
        </p15:guide>
        <p15:guide id="11" orient="horz" pos="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mailto:johanna.tegelstrom@trafikverket.se"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000" y="2889000"/>
            <a:ext cx="10800000" cy="1080000"/>
          </a:xfrm>
        </p:spPr>
        <p:txBody>
          <a:bodyPr/>
          <a:lstStyle/>
          <a:p>
            <a:r>
              <a:rPr lang="sv-SE" dirty="0"/>
              <a:t>TTR Sverige</a:t>
            </a:r>
            <a:br>
              <a:rPr lang="sv-SE" dirty="0"/>
            </a:br>
            <a:r>
              <a:rPr lang="sv-SE" sz="4000" b="0" i="1" dirty="0" err="1"/>
              <a:t>Timetabling</a:t>
            </a:r>
            <a:r>
              <a:rPr lang="sv-SE" sz="4000" b="0" i="1" dirty="0"/>
              <a:t> and </a:t>
            </a:r>
            <a:r>
              <a:rPr lang="sv-SE" sz="4000" b="0" i="1" dirty="0" err="1"/>
              <a:t>Capacity</a:t>
            </a:r>
            <a:r>
              <a:rPr lang="sv-SE" sz="4000" b="0" i="1" dirty="0"/>
              <a:t> </a:t>
            </a:r>
            <a:r>
              <a:rPr lang="sv-SE" sz="4000" b="0" i="1" dirty="0" err="1" smtClean="0"/>
              <a:t>Redesign</a:t>
            </a:r>
            <a:r>
              <a:rPr lang="sv-SE" sz="4800" b="0" i="1" dirty="0" smtClean="0"/>
              <a:t/>
            </a:r>
            <a:br>
              <a:rPr lang="sv-SE" sz="4800" b="0" i="1" dirty="0" smtClean="0"/>
            </a:br>
            <a:r>
              <a:rPr lang="sv-SE" sz="4800" b="0" i="1" dirty="0"/>
              <a:t/>
            </a:r>
            <a:br>
              <a:rPr lang="sv-SE" sz="4800" b="0" i="1" dirty="0"/>
            </a:br>
            <a:r>
              <a:rPr lang="sv-SE" sz="3600" b="0" i="1" dirty="0" smtClean="0"/>
              <a:t>Caroline Malm</a:t>
            </a:r>
            <a:endParaRPr lang="sv-SE" sz="4800" b="0" i="1" dirty="0"/>
          </a:p>
        </p:txBody>
      </p:sp>
      <p:sp>
        <p:nvSpPr>
          <p:cNvPr id="4" name="Platshållare för bildnumm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v-SE" sz="1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1806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4495" y="0"/>
            <a:ext cx="4791601" cy="900000"/>
          </a:xfrm>
        </p:spPr>
        <p:txBody>
          <a:bodyPr/>
          <a:lstStyle/>
          <a:p>
            <a:r>
              <a:rPr lang="sv-SE" dirty="0"/>
              <a:t>Kapacitetsmodell</a:t>
            </a:r>
          </a:p>
        </p:txBody>
      </p:sp>
      <p:sp>
        <p:nvSpPr>
          <p:cNvPr id="4" name="Platshållare för datum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ruta 8"/>
          <p:cNvSpPr txBox="1"/>
          <p:nvPr/>
        </p:nvSpPr>
        <p:spPr>
          <a:xfrm>
            <a:off x="514495" y="900000"/>
            <a:ext cx="1109645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Kapacitetsmodellen speglar en grov indelning av identifierade kapacitetsbehov.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En branschöverenskommen segmenterad kapacitetsmodell ses som en förutsättning för att säkerställa transparens och insyn i infrastrukturförvaltarens uppdelning av kapacitet mellan olika segment och behov.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Resultatet blir ett fortsatt stöd för samtliga parter i det fortsatta kapacitetsarbetet och skapar ett ömsesidigt förtroende mellan branschaktörerna.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0" name="Chart 1">
            <a:extLst>
              <a:ext uri="{FF2B5EF4-FFF2-40B4-BE49-F238E27FC236}">
                <a16:creationId xmlns:a16="http://schemas.microsoft.com/office/drawing/2014/main" id="{C6363504-13C2-4F6B-9658-CEFDD680E7C2}"/>
              </a:ext>
            </a:extLst>
          </p:cNvPr>
          <p:cNvGraphicFramePr/>
          <p:nvPr>
            <p:extLst>
              <p:ext uri="{D42A27DB-BD31-4B8C-83A1-F6EECF244321}">
                <p14:modId xmlns:p14="http://schemas.microsoft.com/office/powerpoint/2010/main" val="1119730844"/>
              </p:ext>
            </p:extLst>
          </p:nvPr>
        </p:nvGraphicFramePr>
        <p:xfrm>
          <a:off x="1992848" y="2017857"/>
          <a:ext cx="7357214" cy="4840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46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BDC5ED-5E9D-4472-8662-21B81A541E1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327B79-2091-4777-B17E-7E648B1C2717}"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33" name="TextBox 32">
            <a:extLst>
              <a:ext uri="{FF2B5EF4-FFF2-40B4-BE49-F238E27FC236}">
                <a16:creationId xmlns:a16="http://schemas.microsoft.com/office/drawing/2014/main" id="{00240740-26B6-4EC0-A837-D0CEF4394F2C}"/>
              </a:ext>
            </a:extLst>
          </p:cNvPr>
          <p:cNvSpPr txBox="1"/>
          <p:nvPr/>
        </p:nvSpPr>
        <p:spPr>
          <a:xfrm>
            <a:off x="3386666" y="6519446"/>
            <a:ext cx="5418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alpha val="20000"/>
                  </a:srgbClr>
                </a:solidFill>
                <a:effectLst/>
                <a:uLnTx/>
                <a:uFillTx/>
                <a:latin typeface="Arial"/>
                <a:ea typeface="+mn-ea"/>
                <a:cs typeface="+mn-cs"/>
              </a:rPr>
              <a:t>Disclaimer: draft process – still under elaboration</a:t>
            </a:r>
          </a:p>
        </p:txBody>
      </p:sp>
      <p:pic>
        <p:nvPicPr>
          <p:cNvPr id="6" name="Picture 5">
            <a:extLst>
              <a:ext uri="{FF2B5EF4-FFF2-40B4-BE49-F238E27FC236}">
                <a16:creationId xmlns:a16="http://schemas.microsoft.com/office/drawing/2014/main" id="{C5A568AD-96B5-4A90-9CAD-53F107C4D072}"/>
              </a:ext>
            </a:extLst>
          </p:cNvPr>
          <p:cNvPicPr>
            <a:picLocks noChangeAspect="1"/>
          </p:cNvPicPr>
          <p:nvPr/>
        </p:nvPicPr>
        <p:blipFill>
          <a:blip r:embed="rId3"/>
          <a:stretch>
            <a:fillRect/>
          </a:stretch>
        </p:blipFill>
        <p:spPr>
          <a:xfrm>
            <a:off x="3805809" y="1333873"/>
            <a:ext cx="7827981" cy="5138943"/>
          </a:xfrm>
          <a:prstGeom prst="rect">
            <a:avLst/>
          </a:prstGeom>
        </p:spPr>
      </p:pic>
      <p:graphicFrame>
        <p:nvGraphicFramePr>
          <p:cNvPr id="9" name="Chart 1">
            <a:extLst>
              <a:ext uri="{FF2B5EF4-FFF2-40B4-BE49-F238E27FC236}">
                <a16:creationId xmlns:a16="http://schemas.microsoft.com/office/drawing/2014/main" id="{C6363504-13C2-4F6B-9658-CEFDD680E7C2}"/>
              </a:ext>
            </a:extLst>
          </p:cNvPr>
          <p:cNvGraphicFramePr/>
          <p:nvPr/>
        </p:nvGraphicFramePr>
        <p:xfrm>
          <a:off x="4443771" y="1333873"/>
          <a:ext cx="2279001" cy="21156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p:cNvSpPr txBox="1"/>
          <p:nvPr/>
        </p:nvSpPr>
        <p:spPr>
          <a:xfrm>
            <a:off x="3509748" y="1287243"/>
            <a:ext cx="1100890" cy="212365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Katrineholm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Mjölby</a:t>
            </a:r>
          </a:p>
        </p:txBody>
      </p:sp>
      <p:cxnSp>
        <p:nvCxnSpPr>
          <p:cNvPr id="7" name="Rak pilkoppling 6"/>
          <p:cNvCxnSpPr/>
          <p:nvPr/>
        </p:nvCxnSpPr>
        <p:spPr>
          <a:xfrm>
            <a:off x="4042658" y="1590029"/>
            <a:ext cx="0" cy="160330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7066426" y="1880315"/>
            <a:ext cx="194470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Total andel</a:t>
            </a:r>
          </a:p>
        </p:txBody>
      </p:sp>
      <p:sp>
        <p:nvSpPr>
          <p:cNvPr id="18" name="textruta 17"/>
          <p:cNvSpPr txBox="1"/>
          <p:nvPr/>
        </p:nvSpPr>
        <p:spPr>
          <a:xfrm>
            <a:off x="7038890" y="1436140"/>
            <a:ext cx="4594900" cy="307777"/>
          </a:xfrm>
          <a:prstGeom prst="rect">
            <a:avLst/>
          </a:prstGeom>
          <a:solidFill>
            <a:srgbClr val="D9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Kapacitetsrestriktioner och Banarbeten</a:t>
            </a:r>
          </a:p>
        </p:txBody>
      </p:sp>
      <p:sp>
        <p:nvSpPr>
          <p:cNvPr id="19" name="textruta 18"/>
          <p:cNvSpPr txBox="1"/>
          <p:nvPr/>
        </p:nvSpPr>
        <p:spPr>
          <a:xfrm>
            <a:off x="7038890" y="3578501"/>
            <a:ext cx="4594900" cy="307777"/>
          </a:xfrm>
          <a:prstGeom prst="rect">
            <a:avLst/>
          </a:prstGeom>
          <a:solidFill>
            <a:srgbClr val="FF010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Rolling Planning kapacitet</a:t>
            </a:r>
          </a:p>
        </p:txBody>
      </p:sp>
      <p:sp>
        <p:nvSpPr>
          <p:cNvPr id="20" name="textruta 19"/>
          <p:cNvSpPr txBox="1"/>
          <p:nvPr/>
        </p:nvSpPr>
        <p:spPr>
          <a:xfrm>
            <a:off x="7038890" y="4976864"/>
            <a:ext cx="4594900" cy="307777"/>
          </a:xfrm>
          <a:prstGeom prst="rect">
            <a:avLst/>
          </a:prstGeom>
          <a:solidFill>
            <a:srgbClr val="8C040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Årlig tågplan</a:t>
            </a:r>
          </a:p>
        </p:txBody>
      </p:sp>
      <p:sp>
        <p:nvSpPr>
          <p:cNvPr id="14" name="Rektangel 13"/>
          <p:cNvSpPr/>
          <p:nvPr/>
        </p:nvSpPr>
        <p:spPr>
          <a:xfrm>
            <a:off x="198735" y="1333873"/>
            <a:ext cx="33660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err="1">
                <a:ln>
                  <a:noFill/>
                </a:ln>
                <a:solidFill>
                  <a:prstClr val="black"/>
                </a:solidFill>
                <a:effectLst/>
                <a:uLnTx/>
                <a:uFillTx/>
                <a:latin typeface="Arial"/>
                <a:ea typeface="+mn-ea"/>
                <a:cs typeface="+mn-cs"/>
              </a:rPr>
              <a:t>Exempel</a:t>
            </a:r>
            <a:r>
              <a:rPr kumimoji="0" lang="en-GB" sz="1800" b="0" i="1" u="none" strike="noStrike" kern="1200" cap="none" spc="0" normalizeH="0" baseline="0" noProof="0" dirty="0">
                <a:ln>
                  <a:noFill/>
                </a:ln>
                <a:solidFill>
                  <a:prstClr val="black"/>
                </a:solidFill>
                <a:effectLst/>
                <a:uLnTx/>
                <a:uFillTx/>
                <a:latin typeface="Arial"/>
                <a:ea typeface="+mn-ea"/>
                <a:cs typeface="+mn-cs"/>
              </a:rPr>
              <a:t> </a:t>
            </a:r>
            <a:r>
              <a:rPr kumimoji="0" lang="en-GB" sz="1800" b="0" i="1" u="none" strike="noStrike" kern="1200" cap="none" spc="0" normalizeH="0" baseline="0" noProof="0" dirty="0" err="1">
                <a:ln>
                  <a:noFill/>
                </a:ln>
                <a:solidFill>
                  <a:prstClr val="black"/>
                </a:solidFill>
                <a:effectLst/>
                <a:uLnTx/>
                <a:uFillTx/>
                <a:latin typeface="Arial"/>
                <a:ea typeface="+mn-ea"/>
                <a:cs typeface="+mn-cs"/>
              </a:rPr>
              <a:t>på</a:t>
            </a:r>
            <a:r>
              <a:rPr kumimoji="0" lang="en-GB" sz="1800" b="0" i="1" u="none" strike="noStrike" kern="1200" cap="none" spc="0" normalizeH="0" baseline="0" noProof="0" dirty="0">
                <a:ln>
                  <a:noFill/>
                </a:ln>
                <a:solidFill>
                  <a:prstClr val="black"/>
                </a:solidFill>
                <a:effectLst/>
                <a:uLnTx/>
                <a:uFillTx/>
                <a:latin typeface="Arial"/>
                <a:ea typeface="+mn-ea"/>
                <a:cs typeface="+mn-cs"/>
              </a:rPr>
              <a:t> </a:t>
            </a:r>
            <a:r>
              <a:rPr kumimoji="0" lang="en-GB" sz="1800" b="0" i="1" u="none" strike="noStrike" kern="1200" cap="none" spc="0" normalizeH="0" baseline="0" noProof="0" dirty="0" err="1">
                <a:ln>
                  <a:noFill/>
                </a:ln>
                <a:solidFill>
                  <a:prstClr val="black"/>
                </a:solidFill>
                <a:effectLst/>
                <a:uLnTx/>
                <a:uFillTx/>
                <a:latin typeface="Arial"/>
                <a:ea typeface="+mn-ea"/>
                <a:cs typeface="+mn-cs"/>
              </a:rPr>
              <a:t>bakomliggande</a:t>
            </a:r>
            <a:r>
              <a:rPr kumimoji="0" lang="en-GB" sz="1800" b="0" i="1" u="none" strike="noStrike" kern="1200" cap="none" spc="0" normalizeH="0" baseline="0" noProof="0" dirty="0">
                <a:ln>
                  <a:noFill/>
                </a:ln>
                <a:solidFill>
                  <a:prstClr val="black"/>
                </a:solidFill>
                <a:effectLst/>
                <a:uLnTx/>
                <a:uFillTx/>
                <a:latin typeface="Arial"/>
                <a:ea typeface="+mn-ea"/>
                <a:cs typeface="+mn-cs"/>
              </a:rPr>
              <a:t> information till </a:t>
            </a:r>
            <a:r>
              <a:rPr kumimoji="0" lang="en-GB" sz="1800" b="0" i="1" u="none" strike="noStrike" kern="1200" cap="none" spc="0" normalizeH="0" baseline="0" noProof="0" dirty="0" err="1">
                <a:ln>
                  <a:noFill/>
                </a:ln>
                <a:solidFill>
                  <a:prstClr val="black"/>
                </a:solidFill>
                <a:effectLst/>
                <a:uLnTx/>
                <a:uFillTx/>
                <a:latin typeface="Arial"/>
                <a:ea typeface="+mn-ea"/>
                <a:cs typeface="+mn-cs"/>
              </a:rPr>
              <a:t>tårtbitarna</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ubrik 1"/>
          <p:cNvSpPr>
            <a:spLocks noGrp="1"/>
          </p:cNvSpPr>
          <p:nvPr>
            <p:ph type="title"/>
          </p:nvPr>
        </p:nvSpPr>
        <p:spPr>
          <a:xfrm>
            <a:off x="514495" y="0"/>
            <a:ext cx="4791601" cy="900000"/>
          </a:xfrm>
          <a:noFill/>
        </p:spPr>
        <p:txBody>
          <a:bodyPr>
            <a:normAutofit/>
          </a:bodyPr>
          <a:lstStyle/>
          <a:p>
            <a:r>
              <a:rPr lang="sv-SE" sz="2400" dirty="0"/>
              <a:t>Kapacitetsmodell</a:t>
            </a:r>
          </a:p>
        </p:txBody>
      </p:sp>
    </p:spTree>
    <p:extLst>
      <p:ext uri="{BB962C8B-B14F-4D97-AF65-F5344CB8AC3E}">
        <p14:creationId xmlns:p14="http://schemas.microsoft.com/office/powerpoint/2010/main" val="502272035"/>
      </p:ext>
    </p:extLst>
  </p:cSld>
  <p:clrMapOvr>
    <a:masterClrMapping/>
  </p:clrMapOvr>
  <mc:AlternateContent xmlns:mc="http://schemas.openxmlformats.org/markup-compatibility/2006" xmlns:p14="http://schemas.microsoft.com/office/powerpoint/2010/main">
    <mc:Choice Requires="p14">
      <p:transition p14:dur="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ubrik 1"/>
          <p:cNvSpPr txBox="1">
            <a:spLocks/>
          </p:cNvSpPr>
          <p:nvPr/>
        </p:nvSpPr>
        <p:spPr>
          <a:xfrm>
            <a:off x="694800" y="1"/>
            <a:ext cx="4641874" cy="753979"/>
          </a:xfrm>
        </p:spPr>
        <p:txBody>
          <a:bodyPr anchor="ct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j-ea"/>
                <a:cs typeface="+mj-cs"/>
              </a:rPr>
              <a:t>TTR Sverige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j-ea"/>
                <a:cs typeface="+mj-cs"/>
              </a:rPr>
              <a:t>Tidplan - Översikt</a:t>
            </a:r>
          </a:p>
        </p:txBody>
      </p:sp>
      <p:sp>
        <p:nvSpPr>
          <p:cNvPr id="65" name="Platshållare för bildnummer 4"/>
          <p:cNvSpPr txBox="1">
            <a:spLocks/>
          </p:cNvSpPr>
          <p:nvPr/>
        </p:nvSpPr>
        <p:spPr>
          <a:xfrm>
            <a:off x="0" y="201600"/>
            <a:ext cx="7848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1" name="Rak koppling 30"/>
          <p:cNvCxnSpPr/>
          <p:nvPr/>
        </p:nvCxnSpPr>
        <p:spPr>
          <a:xfrm>
            <a:off x="1456585"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Rektangel 36"/>
          <p:cNvSpPr/>
          <p:nvPr/>
        </p:nvSpPr>
        <p:spPr>
          <a:xfrm>
            <a:off x="1074202"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jan 2020</a:t>
            </a:r>
          </a:p>
        </p:txBody>
      </p:sp>
      <p:cxnSp>
        <p:nvCxnSpPr>
          <p:cNvPr id="40" name="Rak koppling 39"/>
          <p:cNvCxnSpPr/>
          <p:nvPr/>
        </p:nvCxnSpPr>
        <p:spPr>
          <a:xfrm>
            <a:off x="6316329"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1" name="Rektangel 40"/>
          <p:cNvSpPr/>
          <p:nvPr/>
        </p:nvSpPr>
        <p:spPr>
          <a:xfrm>
            <a:off x="5933947"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jul 2022</a:t>
            </a:r>
          </a:p>
        </p:txBody>
      </p:sp>
      <p:cxnSp>
        <p:nvCxnSpPr>
          <p:cNvPr id="44" name="Rak koppling 43"/>
          <p:cNvCxnSpPr/>
          <p:nvPr/>
        </p:nvCxnSpPr>
        <p:spPr>
          <a:xfrm>
            <a:off x="3400482"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5" name="Rektangel 44"/>
          <p:cNvSpPr/>
          <p:nvPr/>
        </p:nvSpPr>
        <p:spPr>
          <a:xfrm>
            <a:off x="3018100"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jan 2021</a:t>
            </a:r>
          </a:p>
        </p:txBody>
      </p:sp>
      <p:cxnSp>
        <p:nvCxnSpPr>
          <p:cNvPr id="46" name="Rak koppling 45"/>
          <p:cNvCxnSpPr/>
          <p:nvPr/>
        </p:nvCxnSpPr>
        <p:spPr>
          <a:xfrm>
            <a:off x="2428534"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Rektangel 46"/>
          <p:cNvSpPr/>
          <p:nvPr/>
        </p:nvSpPr>
        <p:spPr>
          <a:xfrm>
            <a:off x="2046151"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jul 2020</a:t>
            </a:r>
          </a:p>
        </p:txBody>
      </p:sp>
      <p:cxnSp>
        <p:nvCxnSpPr>
          <p:cNvPr id="48" name="Rak koppling 47"/>
          <p:cNvCxnSpPr/>
          <p:nvPr/>
        </p:nvCxnSpPr>
        <p:spPr>
          <a:xfrm>
            <a:off x="4372432"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Rektangel 48"/>
          <p:cNvSpPr/>
          <p:nvPr/>
        </p:nvSpPr>
        <p:spPr>
          <a:xfrm>
            <a:off x="3990049"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jul 2021</a:t>
            </a:r>
          </a:p>
        </p:txBody>
      </p:sp>
      <p:cxnSp>
        <p:nvCxnSpPr>
          <p:cNvPr id="50" name="Rak koppling 49"/>
          <p:cNvCxnSpPr/>
          <p:nvPr/>
        </p:nvCxnSpPr>
        <p:spPr>
          <a:xfrm>
            <a:off x="5344380"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Rektangel 50"/>
          <p:cNvSpPr/>
          <p:nvPr/>
        </p:nvSpPr>
        <p:spPr>
          <a:xfrm>
            <a:off x="4961998"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jan 2022</a:t>
            </a:r>
          </a:p>
        </p:txBody>
      </p:sp>
      <p:cxnSp>
        <p:nvCxnSpPr>
          <p:cNvPr id="52" name="Rak koppling 51"/>
          <p:cNvCxnSpPr/>
          <p:nvPr/>
        </p:nvCxnSpPr>
        <p:spPr>
          <a:xfrm>
            <a:off x="7288279" y="1786129"/>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6905896"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jan 2023</a:t>
            </a:r>
          </a:p>
        </p:txBody>
      </p:sp>
      <p:cxnSp>
        <p:nvCxnSpPr>
          <p:cNvPr id="54" name="Rak koppling 53"/>
          <p:cNvCxnSpPr/>
          <p:nvPr/>
        </p:nvCxnSpPr>
        <p:spPr>
          <a:xfrm flipH="1">
            <a:off x="8260228" y="1786129"/>
            <a:ext cx="2"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5" name="Rektangel 54"/>
          <p:cNvSpPr/>
          <p:nvPr/>
        </p:nvSpPr>
        <p:spPr>
          <a:xfrm>
            <a:off x="7877845"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jul 2023</a:t>
            </a:r>
          </a:p>
        </p:txBody>
      </p:sp>
      <p:sp>
        <p:nvSpPr>
          <p:cNvPr id="80" name="Femhörning 79"/>
          <p:cNvSpPr/>
          <p:nvPr/>
        </p:nvSpPr>
        <p:spPr>
          <a:xfrm>
            <a:off x="1095592" y="1931090"/>
            <a:ext cx="1571956" cy="27500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Analysfas</a:t>
            </a:r>
          </a:p>
        </p:txBody>
      </p:sp>
      <p:sp>
        <p:nvSpPr>
          <p:cNvPr id="190" name="Rektangel 189"/>
          <p:cNvSpPr/>
          <p:nvPr/>
        </p:nvSpPr>
        <p:spPr>
          <a:xfrm>
            <a:off x="852590" y="1009545"/>
            <a:ext cx="10917393" cy="4710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0" name="Rak koppling 29"/>
          <p:cNvCxnSpPr/>
          <p:nvPr/>
        </p:nvCxnSpPr>
        <p:spPr>
          <a:xfrm>
            <a:off x="9255624" y="1772270"/>
            <a:ext cx="0"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2" name="Rektangel 31"/>
          <p:cNvSpPr/>
          <p:nvPr/>
        </p:nvSpPr>
        <p:spPr>
          <a:xfrm>
            <a:off x="8873241" y="1383525"/>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jan 2024</a:t>
            </a:r>
          </a:p>
        </p:txBody>
      </p:sp>
      <p:cxnSp>
        <p:nvCxnSpPr>
          <p:cNvPr id="33" name="Rak koppling 32"/>
          <p:cNvCxnSpPr/>
          <p:nvPr/>
        </p:nvCxnSpPr>
        <p:spPr>
          <a:xfrm flipH="1">
            <a:off x="10227573" y="1772270"/>
            <a:ext cx="2"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Rektangel 33"/>
          <p:cNvSpPr/>
          <p:nvPr/>
        </p:nvSpPr>
        <p:spPr>
          <a:xfrm>
            <a:off x="9845190" y="1383525"/>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jul 2024</a:t>
            </a:r>
          </a:p>
        </p:txBody>
      </p:sp>
      <p:cxnSp>
        <p:nvCxnSpPr>
          <p:cNvPr id="35" name="Rak koppling 34"/>
          <p:cNvCxnSpPr/>
          <p:nvPr/>
        </p:nvCxnSpPr>
        <p:spPr>
          <a:xfrm flipH="1">
            <a:off x="11196412" y="1786129"/>
            <a:ext cx="2" cy="2596815"/>
          </a:xfrm>
          <a:prstGeom prst="line">
            <a:avLst/>
          </a:prstGeom>
          <a:ln>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Rektangel 35"/>
          <p:cNvSpPr/>
          <p:nvPr/>
        </p:nvSpPr>
        <p:spPr>
          <a:xfrm>
            <a:off x="10814029" y="1397384"/>
            <a:ext cx="764761" cy="37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ysClr val="windowText" lastClr="000000"/>
                </a:solidFill>
                <a:effectLst/>
                <a:uLnTx/>
                <a:uFillTx/>
                <a:latin typeface="Arial"/>
                <a:ea typeface="+mn-ea"/>
                <a:cs typeface="+mn-cs"/>
              </a:rPr>
              <a:t>1 jan 2025</a:t>
            </a:r>
          </a:p>
        </p:txBody>
      </p:sp>
      <p:sp>
        <p:nvSpPr>
          <p:cNvPr id="63" name="Femhörning 62"/>
          <p:cNvSpPr/>
          <p:nvPr/>
        </p:nvSpPr>
        <p:spPr>
          <a:xfrm>
            <a:off x="4233116" y="3986489"/>
            <a:ext cx="6963297" cy="655736"/>
          </a:xfrm>
          <a:prstGeom prst="homePlate">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14.12.2024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Arial"/>
                <a:ea typeface="+mn-ea"/>
                <a:cs typeface="+mn-cs"/>
              </a:rPr>
              <a:t>Implemented</a:t>
            </a:r>
            <a:r>
              <a:rPr kumimoji="0" lang="sv-SE" sz="1000" b="1" i="0" u="none" strike="noStrike" kern="1200" cap="none" spc="0" normalizeH="0" baseline="0" noProof="0" dirty="0">
                <a:ln>
                  <a:noFill/>
                </a:ln>
                <a:solidFill>
                  <a:prstClr val="black"/>
                </a:solidFill>
                <a:effectLst/>
                <a:uLnTx/>
                <a:uFillTx/>
                <a:latin typeface="Arial"/>
                <a:ea typeface="+mn-ea"/>
                <a:cs typeface="+mn-cs"/>
              </a:rPr>
              <a:t> processers; </a:t>
            </a:r>
            <a:r>
              <a:rPr kumimoji="0" lang="sv-SE" sz="1000" b="1" i="0" u="none" strike="noStrike" kern="1200" cap="none" spc="0" normalizeH="0" baseline="0" noProof="0" dirty="0" err="1">
                <a:ln>
                  <a:noFill/>
                </a:ln>
                <a:solidFill>
                  <a:prstClr val="black"/>
                </a:solidFill>
                <a:effectLst/>
                <a:uLnTx/>
                <a:uFillTx/>
                <a:latin typeface="Arial"/>
                <a:ea typeface="+mn-ea"/>
                <a:cs typeface="+mn-cs"/>
              </a:rPr>
              <a:t>Allocaton</a:t>
            </a:r>
            <a:r>
              <a:rPr kumimoji="0" lang="sv-SE" sz="1000" b="1" i="0" u="none" strike="noStrike" kern="1200" cap="none" spc="0" normalizeH="0" baseline="0" noProof="0" dirty="0">
                <a:ln>
                  <a:noFill/>
                </a:ln>
                <a:solidFill>
                  <a:prstClr val="black"/>
                </a:solidFill>
                <a:effectLst/>
                <a:uLnTx/>
                <a:uFillTx/>
                <a:latin typeface="Arial"/>
                <a:ea typeface="+mn-ea"/>
                <a:cs typeface="+mn-cs"/>
              </a:rPr>
              <a:t> </a:t>
            </a:r>
            <a:r>
              <a:rPr kumimoji="0" lang="sv-SE" sz="1000" b="1" i="0" u="none" strike="noStrike" kern="1200" cap="none" spc="0" normalizeH="0" baseline="0" noProof="0" dirty="0" err="1">
                <a:ln>
                  <a:noFill/>
                </a:ln>
                <a:solidFill>
                  <a:prstClr val="black"/>
                </a:solidFill>
                <a:effectLst/>
                <a:uLnTx/>
                <a:uFillTx/>
                <a:latin typeface="Arial"/>
                <a:ea typeface="+mn-ea"/>
                <a:cs typeface="+mn-cs"/>
              </a:rPr>
              <a:t>rules</a:t>
            </a:r>
            <a:r>
              <a:rPr kumimoji="0" lang="sv-SE" sz="1000" b="1" i="0" u="none" strike="noStrike" kern="1200" cap="none" spc="0" normalizeH="0" baseline="0" noProof="0" dirty="0">
                <a:ln>
                  <a:noFill/>
                </a:ln>
                <a:solidFill>
                  <a:prstClr val="black"/>
                </a:solidFill>
                <a:effectLst/>
                <a:uLnTx/>
                <a:uFillTx/>
                <a:latin typeface="Arial"/>
                <a:ea typeface="+mn-ea"/>
                <a:cs typeface="+mn-cs"/>
              </a:rPr>
              <a:t>, </a:t>
            </a:r>
            <a:r>
              <a:rPr kumimoji="0" lang="sv-SE" sz="1000" b="1" i="0" u="none" strike="noStrike" kern="1200" cap="none" spc="0" normalizeH="0" baseline="0" noProof="0" dirty="0" err="1">
                <a:ln>
                  <a:noFill/>
                </a:ln>
                <a:solidFill>
                  <a:prstClr val="black"/>
                </a:solidFill>
                <a:effectLst/>
                <a:uLnTx/>
                <a:uFillTx/>
                <a:latin typeface="Arial"/>
                <a:ea typeface="+mn-ea"/>
                <a:cs typeface="+mn-cs"/>
              </a:rPr>
              <a:t>Annual</a:t>
            </a:r>
            <a:r>
              <a:rPr kumimoji="0" lang="sv-SE" sz="1000" b="1" i="0" u="none" strike="noStrike" kern="1200" cap="none" spc="0" normalizeH="0" baseline="0" noProof="0" dirty="0">
                <a:ln>
                  <a:noFill/>
                </a:ln>
                <a:solidFill>
                  <a:prstClr val="black"/>
                </a:solidFill>
                <a:effectLst/>
                <a:uLnTx/>
                <a:uFillTx/>
                <a:latin typeface="Arial"/>
                <a:ea typeface="+mn-ea"/>
                <a:cs typeface="+mn-cs"/>
              </a:rPr>
              <a:t> TT, Commercial </a:t>
            </a:r>
            <a:r>
              <a:rPr kumimoji="0" lang="sv-SE" sz="1000" b="1" i="0" u="none" strike="noStrike" kern="1200" cap="none" spc="0" normalizeH="0" baseline="0" noProof="0" dirty="0" err="1">
                <a:ln>
                  <a:noFill/>
                </a:ln>
                <a:solidFill>
                  <a:prstClr val="black"/>
                </a:solidFill>
                <a:effectLst/>
                <a:uLnTx/>
                <a:uFillTx/>
                <a:latin typeface="Arial"/>
                <a:ea typeface="+mn-ea"/>
                <a:cs typeface="+mn-cs"/>
              </a:rPr>
              <a:t>conditions</a:t>
            </a:r>
            <a:r>
              <a:rPr kumimoji="0" lang="sv-SE" sz="1000" b="1" i="0" u="none" strike="noStrike" kern="1200" cap="none" spc="0" normalizeH="0" baseline="0" noProof="0" dirty="0">
                <a:ln>
                  <a:noFill/>
                </a:ln>
                <a:solidFill>
                  <a:prstClr val="black"/>
                </a:solidFill>
                <a:effectLst/>
                <a:uLnTx/>
                <a:uFillTx/>
                <a:latin typeface="Arial"/>
                <a:ea typeface="+mn-ea"/>
                <a:cs typeface="+mn-cs"/>
              </a:rPr>
              <a:t>, </a:t>
            </a:r>
            <a:r>
              <a:rPr kumimoji="0" lang="sv-SE" sz="1000" b="1" i="0" u="none" strike="noStrike" kern="1200" cap="none" spc="0" normalizeH="0" baseline="0" noProof="0" dirty="0" err="1">
                <a:ln>
                  <a:noFill/>
                </a:ln>
                <a:solidFill>
                  <a:prstClr val="black"/>
                </a:solidFill>
                <a:effectLst/>
                <a:uLnTx/>
                <a:uFillTx/>
                <a:latin typeface="Arial"/>
                <a:ea typeface="+mn-ea"/>
                <a:cs typeface="+mn-cs"/>
              </a:rPr>
              <a:t>Path</a:t>
            </a:r>
            <a:r>
              <a:rPr kumimoji="0" lang="sv-SE" sz="1000" b="1" i="0" u="none" strike="noStrike" kern="1200" cap="none" spc="0" normalizeH="0" baseline="0" noProof="0" dirty="0">
                <a:ln>
                  <a:noFill/>
                </a:ln>
                <a:solidFill>
                  <a:prstClr val="black"/>
                </a:solidFill>
                <a:effectLst/>
                <a:uLnTx/>
                <a:uFillTx/>
                <a:latin typeface="Arial"/>
                <a:ea typeface="+mn-ea"/>
                <a:cs typeface="+mn-cs"/>
              </a:rPr>
              <a:t> mod./</a:t>
            </a:r>
            <a:r>
              <a:rPr kumimoji="0" lang="sv-SE" sz="1000" b="1" i="0" u="none" strike="noStrike" kern="1200" cap="none" spc="0" normalizeH="0" baseline="0" noProof="0" dirty="0" err="1">
                <a:ln>
                  <a:noFill/>
                </a:ln>
                <a:solidFill>
                  <a:prstClr val="black"/>
                </a:solidFill>
                <a:effectLst/>
                <a:uLnTx/>
                <a:uFillTx/>
                <a:latin typeface="Arial"/>
                <a:ea typeface="+mn-ea"/>
                <a:cs typeface="+mn-cs"/>
              </a:rPr>
              <a:t>alter.adhoc</a:t>
            </a:r>
            <a:r>
              <a:rPr kumimoji="0" lang="sv-SE" sz="1000" b="1" i="0" u="none" strike="noStrike" kern="1200" cap="none" spc="0" normalizeH="0" baseline="0" noProof="0" dirty="0">
                <a:ln>
                  <a:noFill/>
                </a:ln>
                <a:solidFill>
                  <a:prstClr val="black"/>
                </a:solidFill>
                <a:effectLst/>
                <a:uLnTx/>
                <a:uFillTx/>
                <a:latin typeface="Arial"/>
                <a:ea typeface="+mn-ea"/>
                <a:cs typeface="+mn-cs"/>
              </a:rPr>
              <a:t>, Rolling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p:txBody>
      </p:sp>
      <p:sp>
        <p:nvSpPr>
          <p:cNvPr id="85" name="Femhörning 84"/>
          <p:cNvSpPr/>
          <p:nvPr/>
        </p:nvSpPr>
        <p:spPr>
          <a:xfrm>
            <a:off x="2679269" y="2319172"/>
            <a:ext cx="1564221" cy="307747"/>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Planeringsfas</a:t>
            </a:r>
          </a:p>
        </p:txBody>
      </p:sp>
      <p:sp>
        <p:nvSpPr>
          <p:cNvPr id="66" name="Femhörning 65"/>
          <p:cNvSpPr/>
          <p:nvPr/>
        </p:nvSpPr>
        <p:spPr>
          <a:xfrm>
            <a:off x="4246393" y="4640133"/>
            <a:ext cx="8147301" cy="879938"/>
          </a:xfrm>
          <a:prstGeom prst="homePlate">
            <a:avLst>
              <a:gd name="adj" fmla="val 19419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t="100000"/>
            </a:path>
            <a:tileRect r="-100000" b="-100000"/>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Införande av nytt arbetssätt</a:t>
            </a:r>
          </a:p>
        </p:txBody>
      </p:sp>
      <p:sp>
        <p:nvSpPr>
          <p:cNvPr id="4" name="Rätvinklig triangel 3"/>
          <p:cNvSpPr/>
          <p:nvPr/>
        </p:nvSpPr>
        <p:spPr>
          <a:xfrm flipV="1">
            <a:off x="4257784" y="4653989"/>
            <a:ext cx="6556246" cy="659481"/>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ruta 5"/>
          <p:cNvSpPr txBox="1"/>
          <p:nvPr/>
        </p:nvSpPr>
        <p:spPr>
          <a:xfrm>
            <a:off x="1065736" y="6263756"/>
            <a:ext cx="2547892" cy="538609"/>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 </a:t>
            </a:r>
            <a:r>
              <a:rPr kumimoji="0" lang="sv-SE" sz="1100" b="1" i="0" u="none" strike="noStrike" kern="1200" cap="none" spc="0" normalizeH="0" baseline="0" noProof="0" dirty="0" err="1">
                <a:ln>
                  <a:noFill/>
                </a:ln>
                <a:solidFill>
                  <a:prstClr val="black"/>
                </a:solidFill>
                <a:effectLst/>
                <a:uLnTx/>
                <a:uFillTx/>
                <a:latin typeface="Arial"/>
                <a:ea typeface="+mn-ea"/>
                <a:cs typeface="+mn-cs"/>
              </a:rPr>
              <a:t>Publish</a:t>
            </a:r>
            <a:r>
              <a:rPr kumimoji="0" lang="sv-SE" sz="1100" b="1" i="0" u="none" strike="noStrike" kern="1200" cap="none" spc="0" normalizeH="0" baseline="0" noProof="0" dirty="0">
                <a:ln>
                  <a:noFill/>
                </a:ln>
                <a:solidFill>
                  <a:prstClr val="black"/>
                </a:solidFill>
                <a:effectLst/>
                <a:uLnTx/>
                <a:uFillTx/>
                <a:latin typeface="Arial"/>
                <a:ea typeface="+mn-ea"/>
                <a:cs typeface="+mn-cs"/>
              </a:rPr>
              <a:t> </a:t>
            </a:r>
            <a:r>
              <a:rPr kumimoji="0" lang="sv-SE" sz="1100" b="1" i="0" u="none" strike="noStrike" kern="1200" cap="none" spc="0" normalizeH="0" baseline="0" noProof="0" dirty="0" err="1">
                <a:ln>
                  <a:noFill/>
                </a:ln>
                <a:solidFill>
                  <a:prstClr val="black"/>
                </a:solidFill>
                <a:effectLst/>
                <a:uLnTx/>
                <a:uFillTx/>
                <a:latin typeface="Arial"/>
                <a:ea typeface="+mn-ea"/>
                <a:cs typeface="+mn-cs"/>
              </a:rPr>
              <a:t>network</a:t>
            </a:r>
            <a:r>
              <a:rPr kumimoji="0" lang="sv-SE" sz="1100" b="1" i="0" u="none" strike="noStrike" kern="1200" cap="none" spc="0" normalizeH="0" baseline="0" noProof="0" dirty="0">
                <a:ln>
                  <a:noFill/>
                </a:ln>
                <a:solidFill>
                  <a:prstClr val="black"/>
                </a:solidFill>
                <a:effectLst/>
                <a:uLnTx/>
                <a:uFillTx/>
                <a:latin typeface="Arial"/>
                <a:ea typeface="+mn-ea"/>
                <a:cs typeface="+mn-cs"/>
              </a:rPr>
              <a:t> </a:t>
            </a:r>
            <a:r>
              <a:rPr kumimoji="0" lang="sv-SE" sz="1100" b="1" i="0" u="none" strike="noStrike" kern="1200" cap="none" spc="0" normalizeH="0" baseline="0" noProof="0" dirty="0" err="1">
                <a:ln>
                  <a:noFill/>
                </a:ln>
                <a:solidFill>
                  <a:prstClr val="black"/>
                </a:solidFill>
                <a:effectLst/>
                <a:uLnTx/>
                <a:uFillTx/>
                <a:latin typeface="Arial"/>
                <a:ea typeface="+mn-ea"/>
                <a:cs typeface="+mn-cs"/>
              </a:rPr>
              <a:t>statements</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omb 6"/>
          <p:cNvSpPr/>
          <p:nvPr/>
        </p:nvSpPr>
        <p:spPr>
          <a:xfrm>
            <a:off x="8956371" y="1786129"/>
            <a:ext cx="201486" cy="2643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Romb 66"/>
          <p:cNvSpPr/>
          <p:nvPr/>
        </p:nvSpPr>
        <p:spPr>
          <a:xfrm>
            <a:off x="852589" y="6229319"/>
            <a:ext cx="201486" cy="2643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ruta 7"/>
          <p:cNvSpPr txBox="1"/>
          <p:nvPr/>
        </p:nvSpPr>
        <p:spPr>
          <a:xfrm>
            <a:off x="8838687" y="2013842"/>
            <a:ext cx="7807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T25</a:t>
            </a:r>
          </a:p>
        </p:txBody>
      </p:sp>
      <p:sp>
        <p:nvSpPr>
          <p:cNvPr id="68" name="Romb 67"/>
          <p:cNvSpPr/>
          <p:nvPr/>
        </p:nvSpPr>
        <p:spPr>
          <a:xfrm>
            <a:off x="6986213" y="1772201"/>
            <a:ext cx="201486" cy="2643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textruta 68"/>
          <p:cNvSpPr txBox="1"/>
          <p:nvPr/>
        </p:nvSpPr>
        <p:spPr>
          <a:xfrm>
            <a:off x="6868529" y="1999914"/>
            <a:ext cx="7807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T24</a:t>
            </a:r>
          </a:p>
        </p:txBody>
      </p:sp>
      <p:sp>
        <p:nvSpPr>
          <p:cNvPr id="70" name="Romb 69"/>
          <p:cNvSpPr/>
          <p:nvPr/>
        </p:nvSpPr>
        <p:spPr>
          <a:xfrm>
            <a:off x="5088138" y="1786051"/>
            <a:ext cx="201486" cy="2643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textruta 70"/>
          <p:cNvSpPr txBox="1"/>
          <p:nvPr/>
        </p:nvSpPr>
        <p:spPr>
          <a:xfrm>
            <a:off x="4970454" y="2013764"/>
            <a:ext cx="7807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T23</a:t>
            </a:r>
          </a:p>
        </p:txBody>
      </p:sp>
      <p:sp>
        <p:nvSpPr>
          <p:cNvPr id="73" name="Romb 72"/>
          <p:cNvSpPr/>
          <p:nvPr/>
        </p:nvSpPr>
        <p:spPr>
          <a:xfrm>
            <a:off x="3107022" y="1772201"/>
            <a:ext cx="201486" cy="2643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textruta 73"/>
          <p:cNvSpPr txBox="1"/>
          <p:nvPr/>
        </p:nvSpPr>
        <p:spPr>
          <a:xfrm>
            <a:off x="2989338" y="1999914"/>
            <a:ext cx="7807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T22</a:t>
            </a:r>
          </a:p>
        </p:txBody>
      </p:sp>
      <p:sp>
        <p:nvSpPr>
          <p:cNvPr id="75" name="Femhörning 74"/>
          <p:cNvSpPr/>
          <p:nvPr/>
        </p:nvSpPr>
        <p:spPr>
          <a:xfrm>
            <a:off x="4233117" y="3630631"/>
            <a:ext cx="1940788" cy="359941"/>
          </a:xfrm>
          <a:prstGeom prst="homePlate">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13.6.2022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TTR IT </a:t>
            </a:r>
            <a:r>
              <a:rPr kumimoji="0" lang="sv-SE" sz="1000" b="1" i="0" u="none" strike="noStrike" kern="1200" cap="none" spc="0" normalizeH="0" baseline="0" noProof="0" dirty="0" err="1">
                <a:ln>
                  <a:noFill/>
                </a:ln>
                <a:solidFill>
                  <a:prstClr val="black"/>
                </a:solidFill>
                <a:effectLst/>
                <a:uLnTx/>
                <a:uFillTx/>
                <a:latin typeface="Arial"/>
                <a:ea typeface="+mn-ea"/>
                <a:cs typeface="+mn-cs"/>
              </a:rPr>
              <a:t>Package</a:t>
            </a:r>
            <a:r>
              <a:rPr kumimoji="0" lang="sv-SE" sz="1000" b="1" i="0" u="none" strike="noStrike" kern="1200" cap="none" spc="0" normalizeH="0" baseline="0" noProof="0" dirty="0">
                <a:ln>
                  <a:noFill/>
                </a:ln>
                <a:solidFill>
                  <a:prstClr val="black"/>
                </a:solidFill>
                <a:effectLst/>
                <a:uLnTx/>
                <a:uFillTx/>
                <a:latin typeface="Arial"/>
                <a:ea typeface="+mn-ea"/>
                <a:cs typeface="+mn-cs"/>
              </a:rPr>
              <a:t> 1</a:t>
            </a:r>
          </a:p>
        </p:txBody>
      </p:sp>
      <p:sp>
        <p:nvSpPr>
          <p:cNvPr id="76" name="Femhörning 75"/>
          <p:cNvSpPr/>
          <p:nvPr/>
        </p:nvSpPr>
        <p:spPr>
          <a:xfrm>
            <a:off x="6200461" y="3630631"/>
            <a:ext cx="2481594" cy="359941"/>
          </a:xfrm>
          <a:prstGeom prst="homePlate">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11.9.2023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TTR IT </a:t>
            </a:r>
            <a:r>
              <a:rPr kumimoji="0" lang="sv-SE" sz="1000" b="1" i="0" u="none" strike="noStrike" kern="1200" cap="none" spc="0" normalizeH="0" baseline="0" noProof="0" dirty="0" err="1">
                <a:ln>
                  <a:noFill/>
                </a:ln>
                <a:solidFill>
                  <a:prstClr val="black"/>
                </a:solidFill>
                <a:effectLst/>
                <a:uLnTx/>
                <a:uFillTx/>
                <a:latin typeface="Arial"/>
                <a:ea typeface="+mn-ea"/>
                <a:cs typeface="+mn-cs"/>
              </a:rPr>
              <a:t>Package</a:t>
            </a:r>
            <a:r>
              <a:rPr kumimoji="0" lang="sv-SE" sz="1000" b="1" i="0" u="none" strike="noStrike" kern="1200" cap="none" spc="0" normalizeH="0" baseline="0" noProof="0" dirty="0">
                <a:ln>
                  <a:noFill/>
                </a:ln>
                <a:solidFill>
                  <a:prstClr val="black"/>
                </a:solidFill>
                <a:effectLst/>
                <a:uLnTx/>
                <a:uFillTx/>
                <a:latin typeface="Arial"/>
                <a:ea typeface="+mn-ea"/>
                <a:cs typeface="+mn-cs"/>
              </a:rPr>
              <a:t> 2</a:t>
            </a:r>
          </a:p>
        </p:txBody>
      </p:sp>
      <p:sp>
        <p:nvSpPr>
          <p:cNvPr id="77" name="Femhörning 76"/>
          <p:cNvSpPr/>
          <p:nvPr/>
        </p:nvSpPr>
        <p:spPr>
          <a:xfrm>
            <a:off x="4259672" y="3257883"/>
            <a:ext cx="4163891" cy="359941"/>
          </a:xfrm>
          <a:prstGeom prst="homePlate">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1.8.2023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prstClr val="black"/>
                </a:solidFill>
                <a:effectLst/>
                <a:uLnTx/>
                <a:uFillTx/>
                <a:latin typeface="Arial"/>
                <a:ea typeface="+mn-ea"/>
                <a:cs typeface="+mn-cs"/>
              </a:rPr>
              <a:t>Feasibility</a:t>
            </a:r>
            <a:r>
              <a:rPr kumimoji="0" lang="sv-SE" sz="1000" b="0" i="0" u="none" strike="noStrike" kern="1200" cap="none" spc="0" normalizeH="0" baseline="0" noProof="0" dirty="0">
                <a:ln>
                  <a:noFill/>
                </a:ln>
                <a:solidFill>
                  <a:prstClr val="black"/>
                </a:solidFill>
                <a:effectLst/>
                <a:uLnTx/>
                <a:uFillTx/>
                <a:latin typeface="Arial"/>
                <a:ea typeface="+mn-ea"/>
                <a:cs typeface="+mn-cs"/>
              </a:rPr>
              <a:t> studies process implementation</a:t>
            </a:r>
            <a:endParaRPr kumimoji="0" lang="sv-SE"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78" name="Femhörning 77"/>
          <p:cNvSpPr/>
          <p:nvPr/>
        </p:nvSpPr>
        <p:spPr>
          <a:xfrm>
            <a:off x="4245817" y="2633668"/>
            <a:ext cx="1965017" cy="638065"/>
          </a:xfrm>
          <a:prstGeom prst="homePlate">
            <a:avLst/>
          </a:prstGeom>
          <a:solidFill>
            <a:schemeClr val="bg1">
              <a:lumMod val="6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30.5.2022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prstClr val="black"/>
                </a:solidFill>
                <a:effectLst/>
                <a:uLnTx/>
                <a:uFillTx/>
                <a:latin typeface="Arial"/>
                <a:ea typeface="+mn-ea"/>
                <a:cs typeface="+mn-cs"/>
              </a:rPr>
              <a:t>Capacity</a:t>
            </a:r>
            <a:r>
              <a:rPr kumimoji="0" lang="sv-SE" sz="1000" b="0" i="0" u="none" strike="noStrike" kern="1200" cap="none" spc="0" normalizeH="0" baseline="0" noProof="0" dirty="0">
                <a:ln>
                  <a:noFill/>
                </a:ln>
                <a:solidFill>
                  <a:prstClr val="black"/>
                </a:solidFill>
                <a:effectLst/>
                <a:uLnTx/>
                <a:uFillTx/>
                <a:latin typeface="Arial"/>
                <a:ea typeface="+mn-ea"/>
                <a:cs typeface="+mn-cs"/>
              </a:rPr>
              <a:t> </a:t>
            </a:r>
            <a:r>
              <a:rPr kumimoji="0" lang="sv-SE" sz="1000" b="0" i="0" u="none" strike="noStrike" kern="1200" cap="none" spc="0" normalizeH="0" baseline="0" noProof="0" dirty="0" err="1">
                <a:ln>
                  <a:noFill/>
                </a:ln>
                <a:solidFill>
                  <a:prstClr val="black"/>
                </a:solidFill>
                <a:effectLst/>
                <a:uLnTx/>
                <a:uFillTx/>
                <a:latin typeface="Arial"/>
                <a:ea typeface="+mn-ea"/>
                <a:cs typeface="+mn-cs"/>
              </a:rPr>
              <a:t>Strategy</a:t>
            </a:r>
            <a:r>
              <a:rPr kumimoji="0" lang="sv-SE" sz="1000" b="0" i="0" u="none" strike="noStrike" kern="1200" cap="none" spc="0" normalizeH="0" baseline="0" noProof="0" dirty="0">
                <a:ln>
                  <a:noFill/>
                </a:ln>
                <a:solidFill>
                  <a:prstClr val="black"/>
                </a:solidFill>
                <a:effectLst/>
                <a:uLnTx/>
                <a:uFillTx/>
                <a:latin typeface="Arial"/>
                <a:ea typeface="+mn-ea"/>
                <a:cs typeface="+mn-cs"/>
              </a:rPr>
              <a:t> 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prstClr val="black"/>
                </a:solidFill>
                <a:effectLst/>
                <a:uLnTx/>
                <a:uFillTx/>
                <a:latin typeface="Arial"/>
                <a:ea typeface="+mn-ea"/>
                <a:cs typeface="+mn-cs"/>
              </a:rPr>
              <a:t>Processes</a:t>
            </a:r>
            <a:r>
              <a:rPr kumimoji="0" lang="sv-SE" sz="1000" b="0" i="0" u="none" strike="noStrike" kern="1200" cap="none" spc="0" normalizeH="0" baseline="0" noProof="0" dirty="0">
                <a:ln>
                  <a:noFill/>
                </a:ln>
                <a:solidFill>
                  <a:prstClr val="black"/>
                </a:solidFill>
                <a:effectLst/>
                <a:uLnTx/>
                <a:uFillTx/>
                <a:latin typeface="Arial"/>
                <a:ea typeface="+mn-ea"/>
                <a:cs typeface="+mn-cs"/>
              </a:rPr>
              <a:t>; TCR, </a:t>
            </a:r>
            <a:r>
              <a:rPr kumimoji="0" lang="sv-SE" sz="1000" b="0" i="0" u="none" strike="noStrike" kern="1200" cap="none" spc="0" normalizeH="0" baseline="0" noProof="0" dirty="0" err="1">
                <a:ln>
                  <a:noFill/>
                </a:ln>
                <a:solidFill>
                  <a:prstClr val="black"/>
                </a:solidFill>
                <a:effectLst/>
                <a:uLnTx/>
                <a:uFillTx/>
                <a:latin typeface="Arial"/>
                <a:ea typeface="+mn-ea"/>
                <a:cs typeface="+mn-cs"/>
              </a:rPr>
              <a:t>Capacity</a:t>
            </a:r>
            <a:r>
              <a:rPr kumimoji="0" lang="sv-SE" sz="1000" b="0" i="0" u="none" strike="noStrike" kern="1200" cap="none" spc="0" normalizeH="0" baseline="0" noProof="0" dirty="0">
                <a:ln>
                  <a:noFill/>
                </a:ln>
                <a:solidFill>
                  <a:prstClr val="black"/>
                </a:solidFill>
                <a:effectLst/>
                <a:uLnTx/>
                <a:uFillTx/>
                <a:latin typeface="Arial"/>
                <a:ea typeface="+mn-ea"/>
                <a:cs typeface="+mn-cs"/>
              </a:rPr>
              <a:t> </a:t>
            </a:r>
            <a:r>
              <a:rPr kumimoji="0" lang="sv-SE" sz="1000" b="0" i="0" u="none" strike="noStrike" kern="1200" cap="none" spc="0" normalizeH="0" baseline="0" noProof="0" dirty="0" err="1">
                <a:ln>
                  <a:noFill/>
                </a:ln>
                <a:solidFill>
                  <a:prstClr val="black"/>
                </a:solidFill>
                <a:effectLst/>
                <a:uLnTx/>
                <a:uFillTx/>
                <a:latin typeface="Arial"/>
                <a:ea typeface="+mn-ea"/>
                <a:cs typeface="+mn-cs"/>
              </a:rPr>
              <a:t>Model</a:t>
            </a:r>
            <a:endParaRPr kumimoji="0" lang="sv-SE"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81" name="Romb 80"/>
          <p:cNvSpPr/>
          <p:nvPr/>
        </p:nvSpPr>
        <p:spPr>
          <a:xfrm>
            <a:off x="694800" y="5720091"/>
            <a:ext cx="338921" cy="449691"/>
          </a:xfrm>
          <a:prstGeom prst="diamon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p:cNvSpPr txBox="1"/>
          <p:nvPr/>
        </p:nvSpPr>
        <p:spPr>
          <a:xfrm>
            <a:off x="1095592" y="5756248"/>
            <a:ext cx="2547892" cy="877163"/>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 12.7.2021 </a:t>
            </a:r>
            <a:r>
              <a:rPr kumimoji="0" lang="sv-SE" sz="1100" b="0" i="0" u="none" strike="noStrike" kern="1200" cap="none" spc="0" normalizeH="0" baseline="0" noProof="0" dirty="0">
                <a:ln>
                  <a:noFill/>
                </a:ln>
                <a:solidFill>
                  <a:prstClr val="black"/>
                </a:solidFill>
                <a:effectLst/>
                <a:uLnTx/>
                <a:uFillTx/>
                <a:latin typeface="Arial"/>
                <a:ea typeface="+mn-ea"/>
                <a:cs typeface="+mn-cs"/>
              </a:rPr>
              <a:t>Cap. </a:t>
            </a:r>
            <a:r>
              <a:rPr kumimoji="0" lang="sv-SE" sz="1100" b="0" i="0" u="none" strike="noStrike" kern="1200" cap="none" spc="0" normalizeH="0" baseline="0" noProof="0" dirty="0" err="1">
                <a:ln>
                  <a:noFill/>
                </a:ln>
                <a:solidFill>
                  <a:prstClr val="black"/>
                </a:solidFill>
                <a:effectLst/>
                <a:uLnTx/>
                <a:uFillTx/>
                <a:latin typeface="Arial"/>
                <a:ea typeface="+mn-ea"/>
                <a:cs typeface="+mn-cs"/>
              </a:rPr>
              <a:t>Strategy</a:t>
            </a:r>
            <a:r>
              <a:rPr kumimoji="0" lang="sv-SE" sz="1100" b="0" i="0" u="none" strike="noStrike" kern="1200" cap="none" spc="0" normalizeH="0" baseline="0" noProof="0" dirty="0">
                <a:ln>
                  <a:noFill/>
                </a:ln>
                <a:solidFill>
                  <a:prstClr val="black"/>
                </a:solidFill>
                <a:effectLst/>
                <a:uLnTx/>
                <a:uFillTx/>
                <a:latin typeface="Arial"/>
                <a:ea typeface="+mn-ea"/>
                <a:cs typeface="+mn-cs"/>
              </a:rPr>
              <a:t> Elements for TT 2025 </a:t>
            </a:r>
            <a:r>
              <a:rPr kumimoji="0" lang="sv-SE" sz="1100" b="0" i="0" u="none" strike="noStrike" kern="1200" cap="none" spc="0" normalizeH="0" baseline="0" noProof="0" dirty="0" err="1">
                <a:ln>
                  <a:noFill/>
                </a:ln>
                <a:solidFill>
                  <a:prstClr val="black"/>
                </a:solidFill>
                <a:effectLst/>
                <a:uLnTx/>
                <a:uFillTx/>
                <a:latin typeface="Arial"/>
                <a:ea typeface="+mn-ea"/>
                <a:cs typeface="+mn-cs"/>
              </a:rPr>
              <a:t>implemented</a:t>
            </a:r>
            <a:endParaRPr kumimoji="0" lang="sv-S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 </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Romb 83"/>
          <p:cNvSpPr/>
          <p:nvPr/>
        </p:nvSpPr>
        <p:spPr>
          <a:xfrm>
            <a:off x="4339385" y="1999914"/>
            <a:ext cx="415425" cy="606316"/>
          </a:xfrm>
          <a:prstGeom prst="diamond">
            <a:avLst/>
          </a:prstGeom>
          <a:solidFill>
            <a:schemeClr val="bg1">
              <a:lumMod val="5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9" name="Rak pilkoppling 38"/>
          <p:cNvCxnSpPr/>
          <p:nvPr/>
        </p:nvCxnSpPr>
        <p:spPr>
          <a:xfrm>
            <a:off x="4233116" y="1866420"/>
            <a:ext cx="24667" cy="37374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7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157026" y="0"/>
            <a:ext cx="2255710" cy="1072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Ellips 37"/>
          <p:cNvSpPr/>
          <p:nvPr/>
        </p:nvSpPr>
        <p:spPr>
          <a:xfrm>
            <a:off x="3036000" y="527496"/>
            <a:ext cx="6120000" cy="6120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b" anchorCtr="0">
            <a:prstTxWarp prst="textArchUp">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white"/>
                </a:solidFill>
                <a:effectLst/>
                <a:uLnTx/>
                <a:uFillTx/>
                <a:latin typeface="Arial"/>
                <a:ea typeface="+mn-ea"/>
                <a:cs typeface="+mn-cs"/>
              </a:rPr>
              <a:t/>
            </a:r>
            <a:br>
              <a:rPr kumimoji="0" lang="sv-SE" sz="1800" b="0" i="1" u="none" strike="noStrike" kern="1200" cap="none" spc="0" normalizeH="0" baseline="0" noProof="0" dirty="0">
                <a:ln>
                  <a:noFill/>
                </a:ln>
                <a:solidFill>
                  <a:prstClr val="white"/>
                </a:solidFill>
                <a:effectLst/>
                <a:uLnTx/>
                <a:uFillTx/>
                <a:latin typeface="Arial"/>
                <a:ea typeface="+mn-ea"/>
                <a:cs typeface="+mn-cs"/>
              </a:rPr>
            </a:b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white"/>
                </a:solidFill>
                <a:effectLst/>
                <a:uLnTx/>
                <a:uFillTx/>
                <a:latin typeface="Arial"/>
                <a:ea typeface="+mn-ea"/>
                <a:cs typeface="+mn-cs"/>
              </a:rPr>
              <a:t>Internationell nivå</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Ellips 33"/>
          <p:cNvSpPr/>
          <p:nvPr/>
        </p:nvSpPr>
        <p:spPr>
          <a:xfrm>
            <a:off x="3756000" y="1247496"/>
            <a:ext cx="4680000" cy="4680000"/>
          </a:xfrm>
          <a:prstGeom prst="ellipse">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b" anchorCtr="0">
            <a:prstTxWarp prst="textArchUp">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white"/>
                </a:solidFill>
                <a:effectLst/>
                <a:uLnTx/>
                <a:uFillTx/>
                <a:latin typeface="Arial"/>
                <a:ea typeface="+mn-ea"/>
                <a:cs typeface="+mn-cs"/>
              </a:rPr>
              <a:t/>
            </a:r>
            <a:br>
              <a:rPr kumimoji="0" lang="sv-SE" sz="1800" b="0" i="1" u="none" strike="noStrike" kern="1200" cap="none" spc="0" normalizeH="0" baseline="0" noProof="0" dirty="0">
                <a:ln>
                  <a:noFill/>
                </a:ln>
                <a:solidFill>
                  <a:prstClr val="white"/>
                </a:solidFill>
                <a:effectLst/>
                <a:uLnTx/>
                <a:uFillTx/>
                <a:latin typeface="Arial"/>
                <a:ea typeface="+mn-ea"/>
                <a:cs typeface="+mn-cs"/>
              </a:rPr>
            </a:b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white"/>
                </a:solidFill>
                <a:effectLst/>
                <a:uLnTx/>
                <a:uFillTx/>
                <a:latin typeface="Arial"/>
                <a:ea typeface="+mn-ea"/>
                <a:cs typeface="+mn-cs"/>
              </a:rPr>
              <a:t>Nationell nivå</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Ellips 6"/>
          <p:cNvSpPr/>
          <p:nvPr/>
        </p:nvSpPr>
        <p:spPr>
          <a:xfrm>
            <a:off x="4469981" y="1990053"/>
            <a:ext cx="3240000" cy="3240000"/>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b" anchorCtr="0">
            <a:prstTxWarp prst="textArchUp">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white"/>
                </a:solidFill>
                <a:effectLst/>
                <a:uLnTx/>
                <a:uFillTx/>
                <a:latin typeface="Arial"/>
                <a:ea typeface="+mn-ea"/>
                <a:cs typeface="+mn-cs"/>
              </a:rPr>
              <a:t/>
            </a:r>
            <a:br>
              <a:rPr kumimoji="0" lang="sv-SE" sz="1800" b="0" i="1" u="none" strike="noStrike" kern="1200" cap="none" spc="0" normalizeH="0" baseline="0" noProof="0" dirty="0">
                <a:ln>
                  <a:noFill/>
                </a:ln>
                <a:solidFill>
                  <a:prstClr val="white"/>
                </a:solidFill>
                <a:effectLst/>
                <a:uLnTx/>
                <a:uFillTx/>
                <a:latin typeface="Arial"/>
                <a:ea typeface="+mn-ea"/>
                <a:cs typeface="+mn-cs"/>
              </a:rPr>
            </a:br>
            <a:endParaRPr kumimoji="0" lang="sv-SE" sz="1800" b="0" i="1"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white"/>
                </a:solidFill>
                <a:effectLst/>
                <a:uLnTx/>
                <a:uFillTx/>
                <a:latin typeface="Arial"/>
                <a:ea typeface="+mn-ea"/>
                <a:cs typeface="+mn-cs"/>
              </a:rPr>
              <a:t>Trafikverket</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p:cNvSpPr>
            <a:spLocks noGrp="1"/>
          </p:cNvSpPr>
          <p:nvPr>
            <p:ph type="title"/>
          </p:nvPr>
        </p:nvSpPr>
        <p:spPr>
          <a:xfrm>
            <a:off x="645172" y="158237"/>
            <a:ext cx="4641874" cy="753979"/>
          </a:xfrm>
        </p:spPr>
        <p:txBody>
          <a:bodyPr/>
          <a:lstStyle/>
          <a:p>
            <a:r>
              <a:rPr lang="sv-SE" dirty="0"/>
              <a:t>TTR Sverige arbetar med många intressenter</a:t>
            </a: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Ellips 5"/>
          <p:cNvSpPr/>
          <p:nvPr/>
        </p:nvSpPr>
        <p:spPr>
          <a:xfrm>
            <a:off x="5376000" y="2867496"/>
            <a:ext cx="1440000" cy="1440000"/>
          </a:xfrm>
          <a:prstGeom prst="ellipse">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1" u="none" strike="noStrike" kern="1200" cap="none" spc="0" normalizeH="0" baseline="0" noProof="0" dirty="0">
                <a:ln>
                  <a:noFill/>
                </a:ln>
                <a:solidFill>
                  <a:prstClr val="white"/>
                </a:solidFill>
                <a:effectLst/>
                <a:uLnTx/>
                <a:uFillTx/>
                <a:latin typeface="Arial"/>
                <a:ea typeface="+mn-ea"/>
                <a:cs typeface="+mn-cs"/>
              </a:rPr>
              <a:t>TTR nationellt projekt</a:t>
            </a:r>
          </a:p>
        </p:txBody>
      </p:sp>
      <p:sp>
        <p:nvSpPr>
          <p:cNvPr id="8" name="Oval 57"/>
          <p:cNvSpPr/>
          <p:nvPr/>
        </p:nvSpPr>
        <p:spPr bwMode="ltGray">
          <a:xfrm>
            <a:off x="4708255" y="4068570"/>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CRD</a:t>
            </a:r>
          </a:p>
        </p:txBody>
      </p:sp>
      <p:sp>
        <p:nvSpPr>
          <p:cNvPr id="9" name="Oval 59"/>
          <p:cNvSpPr/>
          <p:nvPr/>
        </p:nvSpPr>
        <p:spPr bwMode="ltGray">
          <a:xfrm>
            <a:off x="4927046" y="3630461"/>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a:ea typeface="+mn-ea"/>
                <a:cs typeface="+mn-cs"/>
              </a:rPr>
              <a:t>SATT</a:t>
            </a:r>
          </a:p>
        </p:txBody>
      </p:sp>
      <p:sp>
        <p:nvSpPr>
          <p:cNvPr id="10" name="Oval 60"/>
          <p:cNvSpPr/>
          <p:nvPr/>
        </p:nvSpPr>
        <p:spPr bwMode="ltGray">
          <a:xfrm>
            <a:off x="4594809" y="2977353"/>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JÄRNA</a:t>
            </a:r>
          </a:p>
        </p:txBody>
      </p:sp>
      <p:sp>
        <p:nvSpPr>
          <p:cNvPr id="11" name="Oval 61"/>
          <p:cNvSpPr/>
          <p:nvPr/>
        </p:nvSpPr>
        <p:spPr bwMode="ltGray">
          <a:xfrm>
            <a:off x="5202556" y="4068570"/>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TAF/TAP</a:t>
            </a:r>
          </a:p>
        </p:txBody>
      </p:sp>
      <p:sp>
        <p:nvSpPr>
          <p:cNvPr id="12" name="Oval 62"/>
          <p:cNvSpPr/>
          <p:nvPr/>
        </p:nvSpPr>
        <p:spPr bwMode="ltGray">
          <a:xfrm>
            <a:off x="4841577" y="3325637"/>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RIT</a:t>
            </a:r>
          </a:p>
        </p:txBody>
      </p:sp>
      <p:sp>
        <p:nvSpPr>
          <p:cNvPr id="14" name="Oval 62"/>
          <p:cNvSpPr/>
          <p:nvPr/>
        </p:nvSpPr>
        <p:spPr bwMode="ltGray">
          <a:xfrm>
            <a:off x="4618744" y="3561182"/>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TOT</a:t>
            </a:r>
          </a:p>
        </p:txBody>
      </p:sp>
      <p:sp>
        <p:nvSpPr>
          <p:cNvPr id="16" name="Oval 64"/>
          <p:cNvSpPr/>
          <p:nvPr/>
        </p:nvSpPr>
        <p:spPr bwMode="ltGray">
          <a:xfrm>
            <a:off x="4907372" y="2541180"/>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DAT</a:t>
            </a:r>
          </a:p>
        </p:txBody>
      </p:sp>
      <p:sp>
        <p:nvSpPr>
          <p:cNvPr id="15" name="Oval 58"/>
          <p:cNvSpPr/>
          <p:nvPr/>
        </p:nvSpPr>
        <p:spPr bwMode="ltGray">
          <a:xfrm>
            <a:off x="5087372" y="2802528"/>
            <a:ext cx="360000" cy="36000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a:ea typeface="+mn-ea"/>
                <a:cs typeface="+mn-cs"/>
              </a:rPr>
              <a:t>MPK</a:t>
            </a:r>
          </a:p>
        </p:txBody>
      </p:sp>
      <p:sp>
        <p:nvSpPr>
          <p:cNvPr id="23" name="Rektangel med rundade hörn 22"/>
          <p:cNvSpPr/>
          <p:nvPr/>
        </p:nvSpPr>
        <p:spPr>
          <a:xfrm>
            <a:off x="6741509" y="2633210"/>
            <a:ext cx="1280160" cy="468572"/>
          </a:xfrm>
          <a:prstGeom prst="roundRect">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kern="0" dirty="0">
                <a:solidFill>
                  <a:prstClr val="white"/>
                </a:solidFill>
                <a:latin typeface="Arial" panose="020B0604020202020204"/>
              </a:rPr>
              <a:t>9</a:t>
            </a:r>
            <a:r>
              <a:rPr kumimoji="0" lang="sv-SE" sz="1050" b="0" i="0" u="none" strike="noStrike" kern="0" cap="none" spc="0" normalizeH="0" baseline="0" noProof="0" dirty="0">
                <a:ln>
                  <a:noFill/>
                </a:ln>
                <a:solidFill>
                  <a:prstClr val="white"/>
                </a:solidFill>
                <a:effectLst/>
                <a:uLnTx/>
                <a:uFillTx/>
                <a:latin typeface="Arial" panose="020B0604020202020204"/>
                <a:ea typeface="+mn-ea"/>
                <a:cs typeface="+mn-cs"/>
              </a:rPr>
              <a:t> Förvaltnings-objekt</a:t>
            </a:r>
          </a:p>
        </p:txBody>
      </p:sp>
      <p:sp>
        <p:nvSpPr>
          <p:cNvPr id="24" name="Rektangel med rundade hörn 23"/>
          <p:cNvSpPr/>
          <p:nvPr/>
        </p:nvSpPr>
        <p:spPr>
          <a:xfrm>
            <a:off x="7081939" y="3309049"/>
            <a:ext cx="1280160" cy="468572"/>
          </a:xfrm>
          <a:prstGeom prst="roundRect">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dirty="0">
                <a:ln>
                  <a:noFill/>
                </a:ln>
                <a:solidFill>
                  <a:prstClr val="white"/>
                </a:solidFill>
                <a:effectLst/>
                <a:uLnTx/>
                <a:uFillTx/>
                <a:latin typeface="Arial" panose="020B0604020202020204"/>
                <a:ea typeface="+mn-ea"/>
                <a:cs typeface="+mn-cs"/>
              </a:rPr>
              <a:t>7 av 12 Huvudprocesser</a:t>
            </a:r>
          </a:p>
        </p:txBody>
      </p:sp>
      <p:sp>
        <p:nvSpPr>
          <p:cNvPr id="35" name="Rektangel med rundade hörn 34"/>
          <p:cNvSpPr/>
          <p:nvPr/>
        </p:nvSpPr>
        <p:spPr>
          <a:xfrm>
            <a:off x="2742921" y="2470928"/>
            <a:ext cx="1754372" cy="613387"/>
          </a:xfrm>
          <a:prstGeom prst="roundRect">
            <a:avLst/>
          </a:prstGeom>
          <a:solidFill>
            <a:srgbClr val="B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Transportstyrelsen</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ktangel med rundade hörn 35"/>
          <p:cNvSpPr/>
          <p:nvPr/>
        </p:nvSpPr>
        <p:spPr>
          <a:xfrm>
            <a:off x="3207425" y="1693407"/>
            <a:ext cx="1754372" cy="613387"/>
          </a:xfrm>
          <a:prstGeom prst="roundRect">
            <a:avLst/>
          </a:prstGeom>
          <a:solidFill>
            <a:srgbClr val="B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Infrastruktur-departementet</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7" name="Rektangel med rundade hörn 36"/>
          <p:cNvSpPr/>
          <p:nvPr/>
        </p:nvSpPr>
        <p:spPr>
          <a:xfrm>
            <a:off x="2201876" y="3248449"/>
            <a:ext cx="2105687" cy="2697261"/>
          </a:xfrm>
          <a:prstGeom prst="roundRect">
            <a:avLst/>
          </a:prstGeom>
          <a:solidFill>
            <a:srgbClr val="B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Branschaktörer: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Branschorganisationer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Sökande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IT-leverantörer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Leverantörer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Infrastrukturförvaltare (nationellt)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Angränsande infrastrukturförvaltare (internationellt)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Forskning och 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Branschmedia</a:t>
            </a:r>
            <a:r>
              <a:rPr kumimoji="0" lang="sv-SE" sz="1200" b="1" i="0" u="none" strike="noStrike" kern="1200" cap="none" spc="0" normalizeH="0" baseline="0" noProof="0" dirty="0">
                <a:ln>
                  <a:noFill/>
                </a:ln>
                <a:solidFill>
                  <a:prstClr val="white"/>
                </a:solidFill>
                <a:effectLst/>
                <a:uLnTx/>
                <a:uFillTx/>
                <a:latin typeface="Arial"/>
                <a:ea typeface="+mn-ea"/>
                <a:cs typeface="+mn-cs"/>
              </a:rPr>
              <a:t> </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ktangel med rundade hörn 38"/>
          <p:cNvSpPr/>
          <p:nvPr/>
        </p:nvSpPr>
        <p:spPr>
          <a:xfrm>
            <a:off x="8521893" y="434597"/>
            <a:ext cx="3371963" cy="3042116"/>
          </a:xfrm>
          <a:prstGeom prst="round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RNE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RNE General </a:t>
            </a:r>
            <a:r>
              <a:rPr kumimoji="0" lang="sv-SE" sz="1200" b="0" i="0" u="none" strike="noStrike" kern="1200" cap="none" spc="0" normalizeH="0" baseline="0" noProof="0" dirty="0" err="1">
                <a:ln>
                  <a:noFill/>
                </a:ln>
                <a:solidFill>
                  <a:prstClr val="white"/>
                </a:solidFill>
                <a:effectLst/>
                <a:uLnTx/>
                <a:uFillTx/>
                <a:latin typeface="Arial"/>
                <a:ea typeface="+mn-ea"/>
                <a:cs typeface="+mn-cs"/>
              </a:rPr>
              <a:t>Assembly</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TTR </a:t>
            </a:r>
            <a:r>
              <a:rPr kumimoji="0" lang="sv-SE" sz="1200" b="0" i="0" u="none" strike="noStrike" kern="1200" cap="none" spc="0" normalizeH="0" baseline="0" noProof="0" dirty="0" err="1">
                <a:ln>
                  <a:noFill/>
                </a:ln>
                <a:solidFill>
                  <a:prstClr val="white"/>
                </a:solidFill>
                <a:effectLst/>
                <a:uLnTx/>
                <a:uFillTx/>
                <a:latin typeface="Arial"/>
                <a:ea typeface="+mn-ea"/>
                <a:cs typeface="+mn-cs"/>
              </a:rPr>
              <a:t>Programme</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err="1">
                <a:ln>
                  <a:noFill/>
                </a:ln>
                <a:solidFill>
                  <a:prstClr val="white"/>
                </a:solidFill>
                <a:effectLst/>
                <a:uLnTx/>
                <a:uFillTx/>
                <a:latin typeface="Arial"/>
                <a:ea typeface="+mn-ea"/>
                <a:cs typeface="+mn-cs"/>
              </a:rPr>
              <a:t>European</a:t>
            </a:r>
            <a:r>
              <a:rPr kumimoji="0" lang="sv-SE" sz="1200" b="0" i="0" u="none" strike="noStrike" kern="1200" cap="none" spc="0" normalizeH="0" baseline="0" noProof="0" dirty="0">
                <a:ln>
                  <a:noFill/>
                </a:ln>
                <a:solidFill>
                  <a:prstClr val="white"/>
                </a:solidFill>
                <a:effectLst/>
                <a:uLnTx/>
                <a:uFillTx/>
                <a:latin typeface="Arial"/>
                <a:ea typeface="+mn-ea"/>
                <a:cs typeface="+mn-cs"/>
              </a:rPr>
              <a:t>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err="1">
                <a:ln>
                  <a:noFill/>
                </a:ln>
                <a:solidFill>
                  <a:prstClr val="white"/>
                </a:solidFill>
                <a:effectLst/>
                <a:uLnTx/>
                <a:uFillTx/>
                <a:latin typeface="Arial"/>
                <a:ea typeface="+mn-ea"/>
                <a:cs typeface="+mn-cs"/>
              </a:rPr>
              <a:t>European</a:t>
            </a:r>
            <a:r>
              <a:rPr kumimoji="0" lang="sv-SE" sz="1200" b="0" i="0" u="none" strike="noStrike" kern="1200" cap="none" spc="0" normalizeH="0" baseline="0" noProof="0" dirty="0">
                <a:ln>
                  <a:noFill/>
                </a:ln>
                <a:solidFill>
                  <a:prstClr val="white"/>
                </a:solidFill>
                <a:effectLst/>
                <a:uLnTx/>
                <a:uFillTx/>
                <a:latin typeface="Arial"/>
                <a:ea typeface="+mn-ea"/>
                <a:cs typeface="+mn-cs"/>
              </a:rPr>
              <a:t> Pilot </a:t>
            </a:r>
            <a:r>
              <a:rPr kumimoji="0" lang="sv-SE" sz="1200" b="0" i="0" u="none" strike="noStrike" kern="1200" cap="none" spc="0" normalizeH="0" baseline="0" noProof="0" dirty="0" err="1">
                <a:ln>
                  <a:noFill/>
                </a:ln>
                <a:solidFill>
                  <a:prstClr val="white"/>
                </a:solidFill>
                <a:effectLst/>
                <a:uLnTx/>
                <a:uFillTx/>
                <a:latin typeface="Arial"/>
                <a:ea typeface="+mn-ea"/>
                <a:cs typeface="+mn-cs"/>
              </a:rPr>
              <a:t>Coordination</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err="1">
                <a:ln>
                  <a:noFill/>
                </a:ln>
                <a:solidFill>
                  <a:prstClr val="white"/>
                </a:solidFill>
                <a:effectLst/>
                <a:uLnTx/>
                <a:uFillTx/>
                <a:latin typeface="Arial"/>
                <a:ea typeface="+mn-ea"/>
                <a:cs typeface="+mn-cs"/>
              </a:rPr>
              <a:t>Coordination</a:t>
            </a:r>
            <a:r>
              <a:rPr kumimoji="0" lang="sv-SE" sz="1200" b="0" i="0" u="none" strike="noStrike" kern="1200" cap="none" spc="0" normalizeH="0" baseline="0" noProof="0" dirty="0">
                <a:ln>
                  <a:noFill/>
                </a:ln>
                <a:solidFill>
                  <a:prstClr val="white"/>
                </a:solidFill>
                <a:effectLst/>
                <a:uLnTx/>
                <a:uFillTx/>
                <a:latin typeface="Arial"/>
                <a:ea typeface="+mn-ea"/>
                <a:cs typeface="+mn-cs"/>
              </a:rPr>
              <a:t> National implementation (NPIM)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Migration </a:t>
            </a:r>
            <a:r>
              <a:rPr kumimoji="0" lang="sv-SE" sz="1200" b="0" i="0" u="none" strike="noStrike" kern="1200" cap="none" spc="0" normalizeH="0" baseline="0" noProof="0" dirty="0" err="1">
                <a:ln>
                  <a:noFill/>
                </a:ln>
                <a:solidFill>
                  <a:prstClr val="white"/>
                </a:solidFill>
                <a:effectLst/>
                <a:uLnTx/>
                <a:uFillTx/>
                <a:latin typeface="Arial"/>
                <a:ea typeface="+mn-ea"/>
                <a:cs typeface="+mn-cs"/>
              </a:rPr>
              <a:t>Concept</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err="1">
                <a:ln>
                  <a:noFill/>
                </a:ln>
                <a:solidFill>
                  <a:prstClr val="white"/>
                </a:solidFill>
                <a:effectLst/>
                <a:uLnTx/>
                <a:uFillTx/>
                <a:latin typeface="Arial"/>
                <a:ea typeface="+mn-ea"/>
                <a:cs typeface="+mn-cs"/>
              </a:rPr>
              <a:t>Working</a:t>
            </a:r>
            <a:r>
              <a:rPr kumimoji="0" lang="sv-SE" sz="1200" b="0" i="0" u="none" strike="noStrike" kern="1200" cap="none" spc="0" normalizeH="0" baseline="0" noProof="0" dirty="0">
                <a:ln>
                  <a:noFill/>
                </a:ln>
                <a:solidFill>
                  <a:prstClr val="white"/>
                </a:solidFill>
                <a:effectLst/>
                <a:uLnTx/>
                <a:uFillTx/>
                <a:latin typeface="Arial"/>
                <a:ea typeface="+mn-ea"/>
                <a:cs typeface="+mn-cs"/>
              </a:rPr>
              <a:t> </a:t>
            </a:r>
            <a:r>
              <a:rPr kumimoji="0" lang="sv-SE" sz="1200" b="0" i="0" u="none" strike="noStrike" kern="1200" cap="none" spc="0" normalizeH="0" baseline="0" noProof="0" dirty="0" err="1">
                <a:ln>
                  <a:noFill/>
                </a:ln>
                <a:solidFill>
                  <a:prstClr val="white"/>
                </a:solidFill>
                <a:effectLst/>
                <a:uLnTx/>
                <a:uFillTx/>
                <a:latin typeface="Arial"/>
                <a:ea typeface="+mn-ea"/>
                <a:cs typeface="+mn-cs"/>
              </a:rPr>
              <a:t>groups</a:t>
            </a:r>
            <a:r>
              <a:rPr kumimoji="0" lang="sv-SE" sz="1200" b="0" i="0" u="none" strike="noStrike" kern="1200" cap="none" spc="0" normalizeH="0" baseline="0" noProof="0" dirty="0">
                <a:ln>
                  <a:noFill/>
                </a:ln>
                <a:solidFill>
                  <a:prstClr val="white"/>
                </a:solidFill>
                <a:effectLst/>
                <a:uLnTx/>
                <a:uFillTx/>
                <a:latin typeface="Arial"/>
                <a:ea typeface="+mn-ea"/>
                <a:cs typeface="+mn-cs"/>
              </a:rPr>
              <a:t>/</a:t>
            </a:r>
            <a:r>
              <a:rPr kumimoji="0" lang="sv-SE" sz="1200" b="0" i="0" u="none" strike="noStrike" kern="1200" cap="none" spc="0" normalizeH="0" baseline="0" noProof="0" dirty="0" err="1">
                <a:ln>
                  <a:noFill/>
                </a:ln>
                <a:solidFill>
                  <a:prstClr val="white"/>
                </a:solidFill>
                <a:effectLst/>
                <a:uLnTx/>
                <a:uFillTx/>
                <a:latin typeface="Arial"/>
                <a:ea typeface="+mn-ea"/>
                <a:cs typeface="+mn-cs"/>
              </a:rPr>
              <a:t>work</a:t>
            </a:r>
            <a:r>
              <a:rPr kumimoji="0" lang="sv-SE" sz="1200" b="0" i="0" u="none" strike="noStrike" kern="1200" cap="none" spc="0" normalizeH="0" baseline="0" noProof="0" dirty="0">
                <a:ln>
                  <a:noFill/>
                </a:ln>
                <a:solidFill>
                  <a:prstClr val="white"/>
                </a:solidFill>
                <a:effectLst/>
                <a:uLnTx/>
                <a:uFillTx/>
                <a:latin typeface="Arial"/>
                <a:ea typeface="+mn-ea"/>
                <a:cs typeface="+mn-cs"/>
              </a:rPr>
              <a:t> </a:t>
            </a:r>
            <a:r>
              <a:rPr kumimoji="0" lang="sv-SE" sz="1200" b="0" i="0" u="none" strike="noStrike" kern="1200" cap="none" spc="0" normalizeH="0" baseline="0" noProof="0" dirty="0" err="1">
                <a:ln>
                  <a:noFill/>
                </a:ln>
                <a:solidFill>
                  <a:prstClr val="white"/>
                </a:solidFill>
                <a:effectLst/>
                <a:uLnTx/>
                <a:uFillTx/>
                <a:latin typeface="Arial"/>
                <a:ea typeface="+mn-ea"/>
                <a:cs typeface="+mn-cs"/>
              </a:rPr>
              <a:t>packages</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Legal </a:t>
            </a:r>
            <a:r>
              <a:rPr kumimoji="0" lang="sv-SE" sz="1200" b="0" i="0" u="none" strike="noStrike" kern="1200" cap="none" spc="0" normalizeH="0" baseline="0" noProof="0" dirty="0" err="1">
                <a:ln>
                  <a:noFill/>
                </a:ln>
                <a:solidFill>
                  <a:prstClr val="white"/>
                </a:solidFill>
                <a:effectLst/>
                <a:uLnTx/>
                <a:uFillTx/>
                <a:latin typeface="Arial"/>
                <a:ea typeface="+mn-ea"/>
                <a:cs typeface="+mn-cs"/>
              </a:rPr>
              <a:t>Matter</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Commercial </a:t>
            </a:r>
            <a:r>
              <a:rPr kumimoji="0" lang="sv-SE" sz="1200" b="0" i="0" u="none" strike="noStrike" kern="1200" cap="none" spc="0" normalizeH="0" baseline="0" noProof="0" dirty="0" err="1">
                <a:ln>
                  <a:noFill/>
                </a:ln>
                <a:solidFill>
                  <a:prstClr val="white"/>
                </a:solidFill>
                <a:effectLst/>
                <a:uLnTx/>
                <a:uFillTx/>
                <a:latin typeface="Arial"/>
                <a:ea typeface="+mn-ea"/>
                <a:cs typeface="+mn-cs"/>
              </a:rPr>
              <a:t>conditions</a:t>
            </a: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SG Process implementation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IT landscape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Task force ”overall </a:t>
            </a:r>
            <a:r>
              <a:rPr kumimoji="0" lang="sv-SE" sz="1200" b="0" i="0" u="none" strike="noStrike" kern="1200" cap="none" spc="0" normalizeH="0" baseline="0" noProof="0" dirty="0" err="1">
                <a:ln>
                  <a:noFill/>
                </a:ln>
                <a:solidFill>
                  <a:prstClr val="white"/>
                </a:solidFill>
                <a:effectLst/>
                <a:uLnTx/>
                <a:uFillTx/>
                <a:latin typeface="Arial"/>
                <a:ea typeface="+mn-ea"/>
                <a:cs typeface="+mn-cs"/>
              </a:rPr>
              <a:t>project</a:t>
            </a:r>
            <a:r>
              <a:rPr kumimoji="0" lang="sv-SE" sz="1200" b="0" i="0" u="none" strike="noStrike" kern="1200" cap="none" spc="0" normalizeH="0" baseline="0" noProof="0" dirty="0">
                <a:ln>
                  <a:noFill/>
                </a:ln>
                <a:solidFill>
                  <a:prstClr val="white"/>
                </a:solidFill>
                <a:effectLst/>
                <a:uLnTx/>
                <a:uFillTx/>
                <a:latin typeface="Arial"/>
                <a:ea typeface="+mn-ea"/>
                <a:cs typeface="+mn-cs"/>
              </a:rPr>
              <a:t> plan”</a:t>
            </a:r>
          </a:p>
        </p:txBody>
      </p:sp>
      <p:sp>
        <p:nvSpPr>
          <p:cNvPr id="40" name="Rektangel med rundade hörn 39"/>
          <p:cNvSpPr/>
          <p:nvPr/>
        </p:nvSpPr>
        <p:spPr>
          <a:xfrm>
            <a:off x="8751900" y="3642472"/>
            <a:ext cx="1754372" cy="613387"/>
          </a:xfrm>
          <a:prstGeom prst="round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Danmark,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Pilot</a:t>
            </a:r>
          </a:p>
        </p:txBody>
      </p:sp>
      <p:sp>
        <p:nvSpPr>
          <p:cNvPr id="26" name="Oval 63"/>
          <p:cNvSpPr/>
          <p:nvPr/>
        </p:nvSpPr>
        <p:spPr bwMode="ltGray">
          <a:xfrm>
            <a:off x="5441213" y="4372464"/>
            <a:ext cx="682045" cy="685570"/>
          </a:xfrm>
          <a:prstGeom prst="ellipse">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err="1">
                <a:ln>
                  <a:noFill/>
                </a:ln>
                <a:solidFill>
                  <a:prstClr val="white"/>
                </a:solidFill>
                <a:effectLst/>
                <a:uLnTx/>
                <a:uFillTx/>
                <a:latin typeface="Arial"/>
                <a:ea typeface="+mn-ea"/>
                <a:cs typeface="+mn-cs"/>
              </a:rPr>
              <a:t>Översyn</a:t>
            </a:r>
            <a:r>
              <a:rPr kumimoji="0" lang="en-GB" sz="700" b="0" i="0" u="none" strike="noStrike" kern="0" cap="none" spc="0" normalizeH="0" baseline="0" noProof="0" dirty="0">
                <a:ln>
                  <a:noFill/>
                </a:ln>
                <a:solidFill>
                  <a:prstClr val="white"/>
                </a:solidFill>
                <a:effectLst/>
                <a:uLnTx/>
                <a:uFillTx/>
                <a:latin typeface="Arial"/>
                <a:ea typeface="+mn-ea"/>
                <a:cs typeface="+mn-cs"/>
              </a:rPr>
              <a:t> </a:t>
            </a:r>
            <a:r>
              <a:rPr kumimoji="0" lang="en-GB" sz="700" b="0" i="0" u="none" strike="noStrike" kern="0" cap="none" spc="0" normalizeH="0" baseline="0" noProof="0" dirty="0" err="1">
                <a:ln>
                  <a:noFill/>
                </a:ln>
                <a:solidFill>
                  <a:prstClr val="white"/>
                </a:solidFill>
                <a:effectLst/>
                <a:uLnTx/>
                <a:uFillTx/>
                <a:latin typeface="Arial"/>
                <a:ea typeface="+mn-ea"/>
                <a:cs typeface="+mn-cs"/>
              </a:rPr>
              <a:t>affärsregler</a:t>
            </a:r>
            <a:endParaRPr kumimoji="0" lang="en-GB" sz="700" b="0" i="0" u="none" strike="noStrike" kern="0" cap="none" spc="0" normalizeH="0" baseline="0" noProof="0" dirty="0">
              <a:ln>
                <a:noFill/>
              </a:ln>
              <a:solidFill>
                <a:prstClr val="white"/>
              </a:solidFill>
              <a:effectLst/>
              <a:uLnTx/>
              <a:uFillTx/>
              <a:latin typeface="Arial"/>
              <a:ea typeface="+mn-ea"/>
              <a:cs typeface="+mn-cs"/>
            </a:endParaRPr>
          </a:p>
        </p:txBody>
      </p:sp>
      <p:sp>
        <p:nvSpPr>
          <p:cNvPr id="27" name="Rektangel med rundade hörn 26"/>
          <p:cNvSpPr/>
          <p:nvPr/>
        </p:nvSpPr>
        <p:spPr>
          <a:xfrm>
            <a:off x="6411574" y="4281961"/>
            <a:ext cx="2340326" cy="1898465"/>
          </a:xfrm>
          <a:prstGeom prst="roundRect">
            <a:avLst/>
          </a:prstGeom>
          <a:solidFill>
            <a:schemeClr val="accent6">
              <a:lumMod val="50000"/>
              <a:lumOff val="50000"/>
            </a:schemeClr>
          </a:solidFill>
          <a:ln w="28575" cap="flat" cmpd="sng" algn="ctr">
            <a:solidFill>
              <a:schemeClr val="bg1"/>
            </a:solidFill>
            <a:prstDash val="solid"/>
            <a:miter lim="800000"/>
          </a:ln>
          <a:effectLst/>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Arial"/>
                <a:ea typeface="+mn-ea"/>
                <a:cs typeface="+mn-cs"/>
              </a:rPr>
              <a:t>Program, projekt, initiativ: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Program för anläggningsdata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Paraplyprojekt stärkt branschsamverkan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Arbetssätt styrning genom planering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NTL nationell tågledning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Nationella tåggodskoordinering</a:t>
            </a:r>
          </a:p>
        </p:txBody>
      </p:sp>
    </p:spTree>
    <p:extLst>
      <p:ext uri="{BB962C8B-B14F-4D97-AF65-F5344CB8AC3E}">
        <p14:creationId xmlns:p14="http://schemas.microsoft.com/office/powerpoint/2010/main" val="6608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0BA7-9AB3-46E5-A867-FF13B9218B69}"/>
              </a:ext>
            </a:extLst>
          </p:cNvPr>
          <p:cNvSpPr>
            <a:spLocks noGrp="1"/>
          </p:cNvSpPr>
          <p:nvPr>
            <p:ph type="title"/>
          </p:nvPr>
        </p:nvSpPr>
        <p:spPr>
          <a:xfrm>
            <a:off x="681737" y="131636"/>
            <a:ext cx="4641874" cy="753979"/>
          </a:xfrm>
        </p:spPr>
        <p:txBody>
          <a:bodyPr/>
          <a:lstStyle/>
          <a:p>
            <a:r>
              <a:rPr lang="sv-SE" dirty="0" smtClean="0"/>
              <a:t>Påverkan utanför Trafikverket</a:t>
            </a:r>
            <a:endParaRPr lang="sv-SE" dirty="0"/>
          </a:p>
        </p:txBody>
      </p:sp>
      <p:sp>
        <p:nvSpPr>
          <p:cNvPr id="4" name="Date Placeholder 3">
            <a:extLst>
              <a:ext uri="{FF2B5EF4-FFF2-40B4-BE49-F238E27FC236}">
                <a16:creationId xmlns:a16="http://schemas.microsoft.com/office/drawing/2014/main" id="{71C03523-B3D3-49A3-8971-A5DDBA49244F}"/>
              </a:ext>
            </a:extLst>
          </p:cNvPr>
          <p:cNvSpPr>
            <a:spLocks noGrp="1"/>
          </p:cNvSpPr>
          <p:nvPr>
            <p:ph type="dt" sz="half" idx="2"/>
          </p:nvPr>
        </p:nvSpPr>
        <p:spPr/>
        <p:txBody>
          <a:bodyPr/>
          <a:lstStyle/>
          <a:p>
            <a:endParaRPr lang="sv-SE" dirty="0"/>
          </a:p>
        </p:txBody>
      </p:sp>
      <p:sp>
        <p:nvSpPr>
          <p:cNvPr id="5" name="Slide Number Placeholder 4">
            <a:extLst>
              <a:ext uri="{FF2B5EF4-FFF2-40B4-BE49-F238E27FC236}">
                <a16:creationId xmlns:a16="http://schemas.microsoft.com/office/drawing/2014/main" id="{E7603A3E-F463-430D-99EA-28985823714B}"/>
              </a:ext>
            </a:extLst>
          </p:cNvPr>
          <p:cNvSpPr>
            <a:spLocks noGrp="1"/>
          </p:cNvSpPr>
          <p:nvPr>
            <p:ph type="sldNum" sz="quarter" idx="4"/>
          </p:nvPr>
        </p:nvSpPr>
        <p:spPr/>
        <p:txBody>
          <a:bodyPr/>
          <a:lstStyle/>
          <a:p>
            <a:fld id="{816FEC2C-AD63-44F4-896C-A2025F5FB260}" type="slidenum">
              <a:rPr lang="sv-SE" smtClean="0"/>
              <a:pPr/>
              <a:t>14</a:t>
            </a:fld>
            <a:endParaRPr lang="sv-SE" dirty="0"/>
          </a:p>
        </p:txBody>
      </p:sp>
      <p:sp>
        <p:nvSpPr>
          <p:cNvPr id="6" name="Rectangle: Rounded Corners 5">
            <a:extLst>
              <a:ext uri="{FF2B5EF4-FFF2-40B4-BE49-F238E27FC236}">
                <a16:creationId xmlns:a16="http://schemas.microsoft.com/office/drawing/2014/main" id="{40E84F33-3A1B-4BCF-938E-A61C3CB06202}"/>
              </a:ext>
            </a:extLst>
          </p:cNvPr>
          <p:cNvSpPr/>
          <p:nvPr/>
        </p:nvSpPr>
        <p:spPr>
          <a:xfrm>
            <a:off x="3480391" y="1286365"/>
            <a:ext cx="5231218" cy="66985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Vilken påverkan kommer TTR ha på den svenska järnvägsbranschen? </a:t>
            </a:r>
          </a:p>
        </p:txBody>
      </p:sp>
      <p:grpSp>
        <p:nvGrpSpPr>
          <p:cNvPr id="3" name="Group 2">
            <a:extLst>
              <a:ext uri="{FF2B5EF4-FFF2-40B4-BE49-F238E27FC236}">
                <a16:creationId xmlns:a16="http://schemas.microsoft.com/office/drawing/2014/main" id="{7BC9BF0B-057E-4DB7-B6DE-7AA96BA0D11E}"/>
              </a:ext>
            </a:extLst>
          </p:cNvPr>
          <p:cNvGrpSpPr/>
          <p:nvPr/>
        </p:nvGrpSpPr>
        <p:grpSpPr>
          <a:xfrm>
            <a:off x="784800" y="2356965"/>
            <a:ext cx="4949097" cy="3808883"/>
            <a:chOff x="616723" y="3298278"/>
            <a:chExt cx="8850002" cy="2273357"/>
          </a:xfrm>
        </p:grpSpPr>
        <p:sp>
          <p:nvSpPr>
            <p:cNvPr id="8" name="Rectangle: Rounded Corners 7">
              <a:extLst>
                <a:ext uri="{FF2B5EF4-FFF2-40B4-BE49-F238E27FC236}">
                  <a16:creationId xmlns:a16="http://schemas.microsoft.com/office/drawing/2014/main" id="{A4D76121-BBC0-40B9-8D8E-F599B15D4942}"/>
                </a:ext>
              </a:extLst>
            </p:cNvPr>
            <p:cNvSpPr/>
            <p:nvPr/>
          </p:nvSpPr>
          <p:spPr>
            <a:xfrm>
              <a:off x="616723" y="3298278"/>
              <a:ext cx="8850002" cy="2273357"/>
            </a:xfrm>
            <a:prstGeom prst="roundRect">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b="1" dirty="0"/>
                <a:t>Marknadspåverkan</a:t>
              </a:r>
            </a:p>
          </p:txBody>
        </p:sp>
        <p:grpSp>
          <p:nvGrpSpPr>
            <p:cNvPr id="22" name="Group 21">
              <a:extLst>
                <a:ext uri="{FF2B5EF4-FFF2-40B4-BE49-F238E27FC236}">
                  <a16:creationId xmlns:a16="http://schemas.microsoft.com/office/drawing/2014/main" id="{5991A2D7-A371-402A-A245-49E686385ADF}"/>
                </a:ext>
              </a:extLst>
            </p:cNvPr>
            <p:cNvGrpSpPr/>
            <p:nvPr/>
          </p:nvGrpSpPr>
          <p:grpSpPr>
            <a:xfrm>
              <a:off x="917989" y="3836718"/>
              <a:ext cx="8133233" cy="1558265"/>
              <a:chOff x="-24424" y="3836718"/>
              <a:chExt cx="8133233" cy="1558265"/>
            </a:xfrm>
          </p:grpSpPr>
          <p:sp>
            <p:nvSpPr>
              <p:cNvPr id="10" name="Rectangle: Rounded Corners 9">
                <a:extLst>
                  <a:ext uri="{FF2B5EF4-FFF2-40B4-BE49-F238E27FC236}">
                    <a16:creationId xmlns:a16="http://schemas.microsoft.com/office/drawing/2014/main" id="{1D02E476-5949-4C9C-8EC7-A25477DDE419}"/>
                  </a:ext>
                </a:extLst>
              </p:cNvPr>
              <p:cNvSpPr/>
              <p:nvPr/>
            </p:nvSpPr>
            <p:spPr>
              <a:xfrm>
                <a:off x="-24424" y="3836718"/>
                <a:ext cx="8133233" cy="42922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Konkurrens mellan marknadssegment</a:t>
                </a:r>
              </a:p>
            </p:txBody>
          </p:sp>
          <p:sp>
            <p:nvSpPr>
              <p:cNvPr id="11" name="Rectangle: Rounded Corners 10">
                <a:extLst>
                  <a:ext uri="{FF2B5EF4-FFF2-40B4-BE49-F238E27FC236}">
                    <a16:creationId xmlns:a16="http://schemas.microsoft.com/office/drawing/2014/main" id="{99AF3A29-39D0-48F0-B0D7-437DF342BEF8}"/>
                  </a:ext>
                </a:extLst>
              </p:cNvPr>
              <p:cNvSpPr/>
              <p:nvPr/>
            </p:nvSpPr>
            <p:spPr>
              <a:xfrm>
                <a:off x="-24424" y="4401239"/>
                <a:ext cx="8133233" cy="42922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Konkurrens inom marknadssegment</a:t>
                </a:r>
              </a:p>
            </p:txBody>
          </p:sp>
          <p:sp>
            <p:nvSpPr>
              <p:cNvPr id="21" name="Rectangle: Rounded Corners 20">
                <a:extLst>
                  <a:ext uri="{FF2B5EF4-FFF2-40B4-BE49-F238E27FC236}">
                    <a16:creationId xmlns:a16="http://schemas.microsoft.com/office/drawing/2014/main" id="{B82A5F55-E38A-4CA5-8ED5-4997C2D90B8F}"/>
                  </a:ext>
                </a:extLst>
              </p:cNvPr>
              <p:cNvSpPr/>
              <p:nvPr/>
            </p:nvSpPr>
            <p:spPr>
              <a:xfrm>
                <a:off x="-24424" y="4965760"/>
                <a:ext cx="8133233" cy="42922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Möjligheter till inträde</a:t>
                </a:r>
              </a:p>
            </p:txBody>
          </p:sp>
        </p:grpSp>
      </p:grpSp>
      <p:sp>
        <p:nvSpPr>
          <p:cNvPr id="18" name="Rectangle: Rounded Corners 17">
            <a:extLst>
              <a:ext uri="{FF2B5EF4-FFF2-40B4-BE49-F238E27FC236}">
                <a16:creationId xmlns:a16="http://schemas.microsoft.com/office/drawing/2014/main" id="{3C64110E-949C-4F01-B978-46FDB52463D8}"/>
              </a:ext>
            </a:extLst>
          </p:cNvPr>
          <p:cNvSpPr/>
          <p:nvPr/>
        </p:nvSpPr>
        <p:spPr>
          <a:xfrm>
            <a:off x="6490044" y="2356966"/>
            <a:ext cx="4949097" cy="380888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t"/>
          <a:lstStyle/>
          <a:p>
            <a:pPr algn="ctr"/>
            <a:r>
              <a:rPr lang="sv-SE" b="1" dirty="0"/>
              <a:t>Branschens behov av förändring</a:t>
            </a:r>
          </a:p>
        </p:txBody>
      </p:sp>
      <p:sp>
        <p:nvSpPr>
          <p:cNvPr id="25" name="Rectangle: Rounded Corners 24">
            <a:extLst>
              <a:ext uri="{FF2B5EF4-FFF2-40B4-BE49-F238E27FC236}">
                <a16:creationId xmlns:a16="http://schemas.microsoft.com/office/drawing/2014/main" id="{EAEF767D-5EB2-44C0-97A7-77FC286CBCC5}"/>
              </a:ext>
            </a:extLst>
          </p:cNvPr>
          <p:cNvSpPr/>
          <p:nvPr/>
        </p:nvSpPr>
        <p:spPr>
          <a:xfrm>
            <a:off x="6690460" y="3259091"/>
            <a:ext cx="4548266" cy="59691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Arbetssätt</a:t>
            </a:r>
          </a:p>
        </p:txBody>
      </p:sp>
      <p:sp>
        <p:nvSpPr>
          <p:cNvPr id="26" name="Rectangle: Rounded Corners 25">
            <a:extLst>
              <a:ext uri="{FF2B5EF4-FFF2-40B4-BE49-F238E27FC236}">
                <a16:creationId xmlns:a16="http://schemas.microsoft.com/office/drawing/2014/main" id="{2783408F-A199-46EB-A316-7017E781C9B5}"/>
              </a:ext>
            </a:extLst>
          </p:cNvPr>
          <p:cNvSpPr/>
          <p:nvPr/>
        </p:nvSpPr>
        <p:spPr>
          <a:xfrm>
            <a:off x="6690460" y="3955532"/>
            <a:ext cx="4548266" cy="59691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Gränssnitt mot Trafikverket</a:t>
            </a:r>
          </a:p>
        </p:txBody>
      </p:sp>
      <p:sp>
        <p:nvSpPr>
          <p:cNvPr id="27" name="Rectangle: Rounded Corners 26">
            <a:extLst>
              <a:ext uri="{FF2B5EF4-FFF2-40B4-BE49-F238E27FC236}">
                <a16:creationId xmlns:a16="http://schemas.microsoft.com/office/drawing/2014/main" id="{C7DCCA1C-5E50-4E9D-837E-4263372C21C2}"/>
              </a:ext>
            </a:extLst>
          </p:cNvPr>
          <p:cNvSpPr/>
          <p:nvPr/>
        </p:nvSpPr>
        <p:spPr>
          <a:xfrm>
            <a:off x="6690460" y="4663850"/>
            <a:ext cx="4548266" cy="59691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Informationsflöden</a:t>
            </a:r>
          </a:p>
        </p:txBody>
      </p:sp>
      <p:sp>
        <p:nvSpPr>
          <p:cNvPr id="28" name="Rectangle: Rounded Corners 27">
            <a:extLst>
              <a:ext uri="{FF2B5EF4-FFF2-40B4-BE49-F238E27FC236}">
                <a16:creationId xmlns:a16="http://schemas.microsoft.com/office/drawing/2014/main" id="{36DF5458-1E09-40C9-90A5-EB0FF0CE5021}"/>
              </a:ext>
            </a:extLst>
          </p:cNvPr>
          <p:cNvSpPr/>
          <p:nvPr/>
        </p:nvSpPr>
        <p:spPr>
          <a:xfrm>
            <a:off x="6690460" y="5372168"/>
            <a:ext cx="4548266" cy="59691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IT-stöd</a:t>
            </a:r>
          </a:p>
        </p:txBody>
      </p:sp>
    </p:spTree>
    <p:extLst>
      <p:ext uri="{BB962C8B-B14F-4D97-AF65-F5344CB8AC3E}">
        <p14:creationId xmlns:p14="http://schemas.microsoft.com/office/powerpoint/2010/main" val="143875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0"/>
            <a:ext cx="4893200" cy="753979"/>
          </a:xfrm>
        </p:spPr>
        <p:txBody>
          <a:bodyPr tIns="180000" anchor="t" anchorCtr="0"/>
          <a:lstStyle/>
          <a:p>
            <a:r>
              <a:rPr lang="sv-SE" dirty="0"/>
              <a:t>TTR Sverige</a:t>
            </a:r>
            <a:br>
              <a:rPr lang="sv-SE" dirty="0"/>
            </a:br>
            <a:r>
              <a:rPr lang="sv-SE" dirty="0"/>
              <a:t>Organisationskarta</a:t>
            </a: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70" name="Grupp 69"/>
          <p:cNvGrpSpPr/>
          <p:nvPr/>
        </p:nvGrpSpPr>
        <p:grpSpPr>
          <a:xfrm>
            <a:off x="301716" y="1119153"/>
            <a:ext cx="11539080" cy="5016551"/>
            <a:chOff x="777743" y="1415442"/>
            <a:chExt cx="11662317" cy="5016551"/>
          </a:xfrm>
        </p:grpSpPr>
        <p:sp>
          <p:nvSpPr>
            <p:cNvPr id="77" name="Rectangle: Rounded Corners 86">
              <a:extLst>
                <a:ext uri="{FF2B5EF4-FFF2-40B4-BE49-F238E27FC236}">
                  <a16:creationId xmlns:a16="http://schemas.microsoft.com/office/drawing/2014/main" id="{640E05A0-FDD0-43D2-A149-B7FD03DED993}"/>
                </a:ext>
              </a:extLst>
            </p:cNvPr>
            <p:cNvSpPr/>
            <p:nvPr/>
          </p:nvSpPr>
          <p:spPr>
            <a:xfrm>
              <a:off x="10776826" y="2235237"/>
              <a:ext cx="1663234" cy="3393140"/>
            </a:xfrm>
            <a:prstGeom prst="roundRect">
              <a:avLst>
                <a:gd name="adj" fmla="val 0"/>
              </a:avLst>
            </a:prstGeom>
            <a:solidFill>
              <a:srgbClr val="C0504D">
                <a:lumMod val="20000"/>
                <a:lumOff val="80000"/>
              </a:srgbClr>
            </a:solidFill>
            <a:ln w="3175" cap="flat" cmpd="sng" algn="ctr">
              <a:noFill/>
              <a:prstDash val="dash"/>
            </a:ln>
            <a:effectLst/>
          </p:spPr>
          <p:txBody>
            <a:bodyPr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1000" b="1" i="0" u="none" strike="noStrike" kern="0" cap="none" spc="0" normalizeH="0" baseline="0" noProof="0" dirty="0">
                  <a:ln>
                    <a:noFill/>
                  </a:ln>
                  <a:solidFill>
                    <a:srgbClr val="C0504D">
                      <a:lumMod val="50000"/>
                    </a:srgbClr>
                  </a:solidFill>
                  <a:effectLst/>
                  <a:uLnTx/>
                  <a:uFillTx/>
                  <a:latin typeface="Arial"/>
                  <a:ea typeface="+mn-ea"/>
                  <a:cs typeface="Arial" panose="020B0604020202020204" pitchFamily="34" charset="0"/>
                </a:rPr>
                <a:t>Piloter</a:t>
              </a:r>
            </a:p>
          </p:txBody>
        </p:sp>
        <p:sp>
          <p:nvSpPr>
            <p:cNvPr id="72" name="Rectangle: Rounded Corners 114">
              <a:extLst>
                <a:ext uri="{FF2B5EF4-FFF2-40B4-BE49-F238E27FC236}">
                  <a16:creationId xmlns:a16="http://schemas.microsoft.com/office/drawing/2014/main" id="{F5EFC4FD-76AA-4FDA-A07F-96EB827A2AB6}"/>
                </a:ext>
              </a:extLst>
            </p:cNvPr>
            <p:cNvSpPr/>
            <p:nvPr/>
          </p:nvSpPr>
          <p:spPr>
            <a:xfrm>
              <a:off x="3431248" y="2235237"/>
              <a:ext cx="7194620" cy="3393140"/>
            </a:xfrm>
            <a:prstGeom prst="roundRect">
              <a:avLst>
                <a:gd name="adj" fmla="val 298"/>
              </a:avLst>
            </a:prstGeom>
            <a:solidFill>
              <a:srgbClr val="C0504D">
                <a:lumMod val="20000"/>
                <a:lumOff val="80000"/>
              </a:srgbClr>
            </a:solidFill>
            <a:ln w="3175" cap="flat" cmpd="sng" algn="ctr">
              <a:solidFill>
                <a:sysClr val="window" lastClr="FFFFFF">
                  <a:lumMod val="95000"/>
                </a:sysClr>
              </a:solidFill>
              <a:prstDash val="dash"/>
            </a:ln>
            <a:effectLst/>
          </p:spPr>
          <p:txBody>
            <a:bodyPr rtlCol="0" anchor="t"/>
            <a:lstStyle/>
            <a:p>
              <a:pPr marL="0" marR="0" lvl="0" indent="0" algn="r" defTabSz="914378"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srgbClr val="5F0000"/>
                  </a:solidFill>
                  <a:effectLst/>
                  <a:uLnTx/>
                  <a:uFillTx/>
                  <a:latin typeface="Arial"/>
                  <a:ea typeface="+mn-ea"/>
                  <a:cs typeface="Arial" panose="020B0604020202020204" pitchFamily="34" charset="0"/>
                </a:rPr>
                <a:t>Trafikverkets interna organisation för TTR</a:t>
              </a:r>
            </a:p>
          </p:txBody>
        </p:sp>
        <p:sp>
          <p:nvSpPr>
            <p:cNvPr id="82" name="Rectangle: Rounded Corners 56">
              <a:extLst>
                <a:ext uri="{FF2B5EF4-FFF2-40B4-BE49-F238E27FC236}">
                  <a16:creationId xmlns:a16="http://schemas.microsoft.com/office/drawing/2014/main" id="{5F3E7807-0321-4FB8-8E80-260629523753}"/>
                </a:ext>
              </a:extLst>
            </p:cNvPr>
            <p:cNvSpPr/>
            <p:nvPr/>
          </p:nvSpPr>
          <p:spPr>
            <a:xfrm>
              <a:off x="3381979" y="1558210"/>
              <a:ext cx="1523717" cy="408027"/>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RNE Generalförsamling</a:t>
              </a:r>
            </a:p>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Linda Thulin*</a:t>
              </a:r>
            </a:p>
          </p:txBody>
        </p:sp>
        <p:sp>
          <p:nvSpPr>
            <p:cNvPr id="84" name="Rectangle: Rounded Corners 53">
              <a:extLst>
                <a:ext uri="{FF2B5EF4-FFF2-40B4-BE49-F238E27FC236}">
                  <a16:creationId xmlns:a16="http://schemas.microsoft.com/office/drawing/2014/main" id="{C5990318-5FAD-4ABE-A326-7BFA944D8ED4}"/>
                </a:ext>
              </a:extLst>
            </p:cNvPr>
            <p:cNvSpPr/>
            <p:nvPr/>
          </p:nvSpPr>
          <p:spPr>
            <a:xfrm>
              <a:off x="5479524" y="1555952"/>
              <a:ext cx="1254493" cy="408027"/>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Internationellt forum</a:t>
              </a:r>
              <a:endPar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85" name="Rectangle: Rounded Corners 106">
              <a:extLst>
                <a:ext uri="{FF2B5EF4-FFF2-40B4-BE49-F238E27FC236}">
                  <a16:creationId xmlns:a16="http://schemas.microsoft.com/office/drawing/2014/main" id="{963BD874-A0A1-442D-80F0-FD785B130261}"/>
                </a:ext>
              </a:extLst>
            </p:cNvPr>
            <p:cNvSpPr/>
            <p:nvPr/>
          </p:nvSpPr>
          <p:spPr>
            <a:xfrm>
              <a:off x="8069154" y="1774229"/>
              <a:ext cx="1978775" cy="276536"/>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National Manager (NPIM)</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 </a:t>
              </a: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Per-Åke Wärn</a:t>
              </a:r>
            </a:p>
          </p:txBody>
        </p:sp>
        <p:cxnSp>
          <p:nvCxnSpPr>
            <p:cNvPr id="86" name="Straight Connector 25">
              <a:extLst>
                <a:ext uri="{FF2B5EF4-FFF2-40B4-BE49-F238E27FC236}">
                  <a16:creationId xmlns:a16="http://schemas.microsoft.com/office/drawing/2014/main" id="{4D9DBE9E-70D1-44D0-B3A0-B6C26CF7AD76}"/>
                </a:ext>
              </a:extLst>
            </p:cNvPr>
            <p:cNvCxnSpPr>
              <a:cxnSpLocks/>
              <a:stCxn id="84" idx="1"/>
              <a:endCxn id="82" idx="3"/>
            </p:cNvCxnSpPr>
            <p:nvPr/>
          </p:nvCxnSpPr>
          <p:spPr>
            <a:xfrm flipH="1">
              <a:off x="4905696" y="1759966"/>
              <a:ext cx="573828" cy="2258"/>
            </a:xfrm>
            <a:prstGeom prst="line">
              <a:avLst/>
            </a:prstGeom>
            <a:noFill/>
            <a:ln w="3175" cap="flat" cmpd="sng" algn="ctr">
              <a:solidFill>
                <a:sysClr val="windowText" lastClr="000000">
                  <a:lumMod val="85000"/>
                  <a:lumOff val="15000"/>
                </a:sysClr>
              </a:solidFill>
              <a:prstDash val="solid"/>
            </a:ln>
            <a:effectLst/>
          </p:spPr>
        </p:cxnSp>
        <p:sp>
          <p:nvSpPr>
            <p:cNvPr id="87" name="Rectangle: Rounded Corners 106">
              <a:extLst>
                <a:ext uri="{FF2B5EF4-FFF2-40B4-BE49-F238E27FC236}">
                  <a16:creationId xmlns:a16="http://schemas.microsoft.com/office/drawing/2014/main" id="{7FCE796B-9D07-4DA9-AE2A-111A6D3D06FD}"/>
                </a:ext>
              </a:extLst>
            </p:cNvPr>
            <p:cNvSpPr/>
            <p:nvPr/>
          </p:nvSpPr>
          <p:spPr>
            <a:xfrm>
              <a:off x="8069154" y="1415442"/>
              <a:ext cx="1978775" cy="276536"/>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RNE ”Sponsor layer” </a:t>
              </a: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Mats Berlin</a:t>
              </a:r>
            </a:p>
          </p:txBody>
        </p:sp>
        <p:cxnSp>
          <p:nvCxnSpPr>
            <p:cNvPr id="88" name="Rak koppling 50">
              <a:extLst>
                <a:ext uri="{FF2B5EF4-FFF2-40B4-BE49-F238E27FC236}">
                  <a16:creationId xmlns:a16="http://schemas.microsoft.com/office/drawing/2014/main" id="{D45933AF-86B9-45C7-8EE9-23D0E933E247}"/>
                </a:ext>
              </a:extLst>
            </p:cNvPr>
            <p:cNvCxnSpPr>
              <a:cxnSpLocks/>
              <a:endCxn id="84" idx="3"/>
            </p:cNvCxnSpPr>
            <p:nvPr/>
          </p:nvCxnSpPr>
          <p:spPr>
            <a:xfrm flipH="1" flipV="1">
              <a:off x="6734017" y="1759966"/>
              <a:ext cx="1220746" cy="2258"/>
            </a:xfrm>
            <a:prstGeom prst="line">
              <a:avLst/>
            </a:prstGeom>
            <a:noFill/>
            <a:ln w="3175" cap="flat" cmpd="sng" algn="ctr">
              <a:solidFill>
                <a:sysClr val="windowText" lastClr="000000">
                  <a:lumMod val="85000"/>
                  <a:lumOff val="15000"/>
                </a:sysClr>
              </a:solidFill>
              <a:prstDash val="solid"/>
            </a:ln>
            <a:effectLst/>
          </p:spPr>
        </p:cxnSp>
        <p:cxnSp>
          <p:nvCxnSpPr>
            <p:cNvPr id="89" name="Rak koppling 51">
              <a:extLst>
                <a:ext uri="{FF2B5EF4-FFF2-40B4-BE49-F238E27FC236}">
                  <a16:creationId xmlns:a16="http://schemas.microsoft.com/office/drawing/2014/main" id="{67A39916-9C2F-472F-873F-0DEB8C4A7059}"/>
                </a:ext>
              </a:extLst>
            </p:cNvPr>
            <p:cNvCxnSpPr/>
            <p:nvPr/>
          </p:nvCxnSpPr>
          <p:spPr>
            <a:xfrm flipV="1">
              <a:off x="7954762" y="1553710"/>
              <a:ext cx="0" cy="208514"/>
            </a:xfrm>
            <a:prstGeom prst="line">
              <a:avLst/>
            </a:prstGeom>
            <a:noFill/>
            <a:ln w="3175" cap="flat" cmpd="sng" algn="ctr">
              <a:solidFill>
                <a:sysClr val="windowText" lastClr="000000">
                  <a:lumMod val="85000"/>
                  <a:lumOff val="15000"/>
                </a:sysClr>
              </a:solidFill>
              <a:prstDash val="solid"/>
            </a:ln>
            <a:effectLst/>
          </p:spPr>
        </p:cxnSp>
        <p:cxnSp>
          <p:nvCxnSpPr>
            <p:cNvPr id="90" name="Rak koppling 52">
              <a:extLst>
                <a:ext uri="{FF2B5EF4-FFF2-40B4-BE49-F238E27FC236}">
                  <a16:creationId xmlns:a16="http://schemas.microsoft.com/office/drawing/2014/main" id="{1632237E-ABB2-4E05-AC68-217B611C5CB0}"/>
                </a:ext>
              </a:extLst>
            </p:cNvPr>
            <p:cNvCxnSpPr>
              <a:stCxn id="87" idx="1"/>
            </p:cNvCxnSpPr>
            <p:nvPr/>
          </p:nvCxnSpPr>
          <p:spPr>
            <a:xfrm flipH="1" flipV="1">
              <a:off x="7964595" y="1553710"/>
              <a:ext cx="104558" cy="1"/>
            </a:xfrm>
            <a:prstGeom prst="line">
              <a:avLst/>
            </a:prstGeom>
            <a:noFill/>
            <a:ln w="3175" cap="flat" cmpd="sng" algn="ctr">
              <a:solidFill>
                <a:sysClr val="windowText" lastClr="000000">
                  <a:lumMod val="85000"/>
                  <a:lumOff val="15000"/>
                </a:sysClr>
              </a:solidFill>
              <a:prstDash val="solid"/>
            </a:ln>
            <a:effectLst/>
          </p:spPr>
        </p:cxnSp>
        <p:cxnSp>
          <p:nvCxnSpPr>
            <p:cNvPr id="91" name="Rak koppling 53">
              <a:extLst>
                <a:ext uri="{FF2B5EF4-FFF2-40B4-BE49-F238E27FC236}">
                  <a16:creationId xmlns:a16="http://schemas.microsoft.com/office/drawing/2014/main" id="{543630EE-2AAD-4B95-840C-BCB957698910}"/>
                </a:ext>
              </a:extLst>
            </p:cNvPr>
            <p:cNvCxnSpPr/>
            <p:nvPr/>
          </p:nvCxnSpPr>
          <p:spPr>
            <a:xfrm>
              <a:off x="7954762" y="1759965"/>
              <a:ext cx="0" cy="152531"/>
            </a:xfrm>
            <a:prstGeom prst="line">
              <a:avLst/>
            </a:prstGeom>
            <a:noFill/>
            <a:ln w="3175" cap="flat" cmpd="sng" algn="ctr">
              <a:solidFill>
                <a:sysClr val="windowText" lastClr="000000">
                  <a:lumMod val="85000"/>
                  <a:lumOff val="15000"/>
                </a:sysClr>
              </a:solidFill>
              <a:prstDash val="solid"/>
            </a:ln>
            <a:effectLst/>
          </p:spPr>
        </p:cxnSp>
        <p:cxnSp>
          <p:nvCxnSpPr>
            <p:cNvPr id="92" name="Rak koppling 54">
              <a:extLst>
                <a:ext uri="{FF2B5EF4-FFF2-40B4-BE49-F238E27FC236}">
                  <a16:creationId xmlns:a16="http://schemas.microsoft.com/office/drawing/2014/main" id="{4BBD0A8E-2731-4A9A-BAC3-B1190777FFCA}"/>
                </a:ext>
              </a:extLst>
            </p:cNvPr>
            <p:cNvCxnSpPr>
              <a:stCxn id="85" idx="1"/>
            </p:cNvCxnSpPr>
            <p:nvPr/>
          </p:nvCxnSpPr>
          <p:spPr>
            <a:xfrm flipH="1" flipV="1">
              <a:off x="7964595" y="1912496"/>
              <a:ext cx="104558" cy="1"/>
            </a:xfrm>
            <a:prstGeom prst="line">
              <a:avLst/>
            </a:prstGeom>
            <a:noFill/>
            <a:ln w="3175" cap="flat" cmpd="sng" algn="ctr">
              <a:solidFill>
                <a:sysClr val="windowText" lastClr="000000">
                  <a:lumMod val="85000"/>
                  <a:lumOff val="15000"/>
                </a:sysClr>
              </a:solidFill>
              <a:prstDash val="solid"/>
            </a:ln>
            <a:effectLst/>
          </p:spPr>
        </p:cxnSp>
        <p:cxnSp>
          <p:nvCxnSpPr>
            <p:cNvPr id="93" name="Straight Connector 51">
              <a:extLst>
                <a:ext uri="{FF2B5EF4-FFF2-40B4-BE49-F238E27FC236}">
                  <a16:creationId xmlns:a16="http://schemas.microsoft.com/office/drawing/2014/main" id="{884F9848-B4F6-40FD-BFFF-BFCB99FB1C31}"/>
                </a:ext>
              </a:extLst>
            </p:cNvPr>
            <p:cNvCxnSpPr>
              <a:cxnSpLocks/>
            </p:cNvCxnSpPr>
            <p:nvPr/>
          </p:nvCxnSpPr>
          <p:spPr>
            <a:xfrm flipV="1">
              <a:off x="8855324" y="5859806"/>
              <a:ext cx="0" cy="2513"/>
            </a:xfrm>
            <a:prstGeom prst="line">
              <a:avLst/>
            </a:prstGeom>
            <a:noFill/>
            <a:ln w="3175" cap="flat" cmpd="sng" algn="ctr">
              <a:solidFill>
                <a:sysClr val="windowText" lastClr="000000">
                  <a:lumMod val="50000"/>
                  <a:lumOff val="50000"/>
                </a:sysClr>
              </a:solidFill>
              <a:prstDash val="solid"/>
            </a:ln>
            <a:effectLst/>
          </p:spPr>
        </p:cxnSp>
        <p:cxnSp>
          <p:nvCxnSpPr>
            <p:cNvPr id="94" name="Straight Connector 55">
              <a:extLst>
                <a:ext uri="{FF2B5EF4-FFF2-40B4-BE49-F238E27FC236}">
                  <a16:creationId xmlns:a16="http://schemas.microsoft.com/office/drawing/2014/main" id="{6E78FB7F-7912-4B34-BC81-06E69A56DEAE}"/>
                </a:ext>
              </a:extLst>
            </p:cNvPr>
            <p:cNvCxnSpPr>
              <a:cxnSpLocks/>
            </p:cNvCxnSpPr>
            <p:nvPr/>
          </p:nvCxnSpPr>
          <p:spPr>
            <a:xfrm flipV="1">
              <a:off x="5033768" y="5693546"/>
              <a:ext cx="0" cy="2513"/>
            </a:xfrm>
            <a:prstGeom prst="line">
              <a:avLst/>
            </a:prstGeom>
            <a:noFill/>
            <a:ln w="3175" cap="flat" cmpd="sng" algn="ctr">
              <a:solidFill>
                <a:sysClr val="windowText" lastClr="000000">
                  <a:lumMod val="50000"/>
                  <a:lumOff val="50000"/>
                </a:sysClr>
              </a:solidFill>
              <a:prstDash val="solid"/>
            </a:ln>
            <a:effectLst/>
          </p:spPr>
        </p:cxnSp>
        <p:cxnSp>
          <p:nvCxnSpPr>
            <p:cNvPr id="95" name="Straight Connector 58">
              <a:extLst>
                <a:ext uri="{FF2B5EF4-FFF2-40B4-BE49-F238E27FC236}">
                  <a16:creationId xmlns:a16="http://schemas.microsoft.com/office/drawing/2014/main" id="{ED469898-52E0-46AB-9FFE-0622E6D3A19F}"/>
                </a:ext>
              </a:extLst>
            </p:cNvPr>
            <p:cNvCxnSpPr>
              <a:cxnSpLocks/>
            </p:cNvCxnSpPr>
            <p:nvPr/>
          </p:nvCxnSpPr>
          <p:spPr>
            <a:xfrm flipV="1">
              <a:off x="7136195" y="5693490"/>
              <a:ext cx="0" cy="2568"/>
            </a:xfrm>
            <a:prstGeom prst="line">
              <a:avLst/>
            </a:prstGeom>
            <a:noFill/>
            <a:ln w="3175" cap="flat" cmpd="sng" algn="ctr">
              <a:solidFill>
                <a:sysClr val="windowText" lastClr="000000">
                  <a:lumMod val="50000"/>
                  <a:lumOff val="50000"/>
                </a:sysClr>
              </a:solidFill>
              <a:prstDash val="solid"/>
            </a:ln>
            <a:effectLst/>
          </p:spPr>
        </p:cxnSp>
        <p:cxnSp>
          <p:nvCxnSpPr>
            <p:cNvPr id="96" name="Straight Connector 9">
              <a:extLst>
                <a:ext uri="{FF2B5EF4-FFF2-40B4-BE49-F238E27FC236}">
                  <a16:creationId xmlns:a16="http://schemas.microsoft.com/office/drawing/2014/main" id="{DC51C8EE-E1ED-4D02-AD75-12A2A1F1B3AA}"/>
                </a:ext>
              </a:extLst>
            </p:cNvPr>
            <p:cNvCxnSpPr>
              <a:cxnSpLocks/>
            </p:cNvCxnSpPr>
            <p:nvPr/>
          </p:nvCxnSpPr>
          <p:spPr>
            <a:xfrm flipH="1">
              <a:off x="4127731" y="5761171"/>
              <a:ext cx="5534100" cy="0"/>
            </a:xfrm>
            <a:prstGeom prst="line">
              <a:avLst/>
            </a:prstGeom>
            <a:noFill/>
            <a:ln w="3175" cap="flat" cmpd="sng" algn="ctr">
              <a:solidFill>
                <a:sysClr val="windowText" lastClr="000000">
                  <a:lumMod val="85000"/>
                  <a:lumOff val="15000"/>
                </a:sysClr>
              </a:solidFill>
              <a:prstDash val="solid"/>
            </a:ln>
            <a:effectLst/>
          </p:spPr>
        </p:cxnSp>
        <p:sp>
          <p:nvSpPr>
            <p:cNvPr id="100" name="Rectangle: Rounded Corners 28">
              <a:extLst>
                <a:ext uri="{FF2B5EF4-FFF2-40B4-BE49-F238E27FC236}">
                  <a16:creationId xmlns:a16="http://schemas.microsoft.com/office/drawing/2014/main" id="{9B7E3F98-5656-4EA7-8675-9B9B15556690}"/>
                </a:ext>
              </a:extLst>
            </p:cNvPr>
            <p:cNvSpPr/>
            <p:nvPr/>
          </p:nvSpPr>
          <p:spPr>
            <a:xfrm>
              <a:off x="3431248" y="6023966"/>
              <a:ext cx="1392969" cy="408027"/>
            </a:xfrm>
            <a:prstGeom prst="roundRect">
              <a:avLst/>
            </a:prstGeom>
            <a:solidFill>
              <a:srgbClr val="D99694">
                <a:alpha val="79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black">
                      <a:lumMod val="85000"/>
                      <a:lumOff val="15000"/>
                    </a:prstClr>
                  </a:solidFill>
                  <a:effectLst/>
                  <a:uLnTx/>
                  <a:uFillTx/>
                  <a:latin typeface="Arial"/>
                  <a:ea typeface="+mn-ea"/>
                  <a:cs typeface="Arial" panose="020B0604020202020204" pitchFamily="34" charset="0"/>
                </a:rPr>
                <a:t>Utredning</a:t>
              </a:r>
            </a:p>
          </p:txBody>
        </p:sp>
        <p:sp>
          <p:nvSpPr>
            <p:cNvPr id="103" name="Rectangle: Rounded Corners 32">
              <a:extLst>
                <a:ext uri="{FF2B5EF4-FFF2-40B4-BE49-F238E27FC236}">
                  <a16:creationId xmlns:a16="http://schemas.microsoft.com/office/drawing/2014/main" id="{180A0F44-20CC-47C2-8D6E-2C9285A8E347}"/>
                </a:ext>
              </a:extLst>
            </p:cNvPr>
            <p:cNvSpPr/>
            <p:nvPr/>
          </p:nvSpPr>
          <p:spPr>
            <a:xfrm>
              <a:off x="5143793" y="6023966"/>
              <a:ext cx="1392969" cy="408027"/>
            </a:xfrm>
            <a:prstGeom prst="roundRect">
              <a:avLst/>
            </a:prstGeom>
            <a:solidFill>
              <a:srgbClr val="D99694">
                <a:alpha val="79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black">
                      <a:lumMod val="85000"/>
                      <a:lumOff val="15000"/>
                    </a:prstClr>
                  </a:solidFill>
                  <a:effectLst/>
                  <a:uLnTx/>
                  <a:uFillTx/>
                  <a:latin typeface="Arial"/>
                  <a:ea typeface="+mn-ea"/>
                  <a:cs typeface="Arial" panose="020B0604020202020204" pitchFamily="34" charset="0"/>
                </a:rPr>
                <a:t>Forskning</a:t>
              </a:r>
            </a:p>
          </p:txBody>
        </p:sp>
        <p:sp>
          <p:nvSpPr>
            <p:cNvPr id="113" name="Rectangle: Rounded Corners 35">
              <a:extLst>
                <a:ext uri="{FF2B5EF4-FFF2-40B4-BE49-F238E27FC236}">
                  <a16:creationId xmlns:a16="http://schemas.microsoft.com/office/drawing/2014/main" id="{6644AE3D-9B69-4B94-88E7-4F5094C91932}"/>
                </a:ext>
              </a:extLst>
            </p:cNvPr>
            <p:cNvSpPr/>
            <p:nvPr/>
          </p:nvSpPr>
          <p:spPr>
            <a:xfrm>
              <a:off x="7246219" y="6023966"/>
              <a:ext cx="1392969" cy="408027"/>
            </a:xfrm>
            <a:prstGeom prst="roundRect">
              <a:avLst/>
            </a:prstGeom>
            <a:solidFill>
              <a:srgbClr val="D99694">
                <a:alpha val="79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black">
                      <a:lumMod val="85000"/>
                      <a:lumOff val="15000"/>
                    </a:prstClr>
                  </a:solidFill>
                  <a:effectLst/>
                  <a:uLnTx/>
                  <a:uFillTx/>
                  <a:latin typeface="Arial"/>
                  <a:ea typeface="+mn-ea"/>
                  <a:cs typeface="Arial" panose="020B0604020202020204" pitchFamily="34" charset="0"/>
                </a:rPr>
                <a:t>Trafikverket VO</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black">
                      <a:lumMod val="85000"/>
                      <a:lumOff val="15000"/>
                    </a:prstClr>
                  </a:solidFill>
                  <a:effectLst/>
                  <a:uLnTx/>
                  <a:uFillTx/>
                  <a:latin typeface="Arial"/>
                  <a:ea typeface="+mn-ea"/>
                  <a:cs typeface="Arial" panose="020B0604020202020204" pitchFamily="34" charset="0"/>
                </a:rPr>
                <a:t>Förvaltningsobjekt</a:t>
              </a:r>
            </a:p>
          </p:txBody>
        </p:sp>
        <p:sp>
          <p:nvSpPr>
            <p:cNvPr id="114" name="Rectangle: Rounded Corners 38">
              <a:extLst>
                <a:ext uri="{FF2B5EF4-FFF2-40B4-BE49-F238E27FC236}">
                  <a16:creationId xmlns:a16="http://schemas.microsoft.com/office/drawing/2014/main" id="{9F54A39A-161A-4346-91DF-CB87E6D3CF2E}"/>
                </a:ext>
              </a:extLst>
            </p:cNvPr>
            <p:cNvSpPr/>
            <p:nvPr/>
          </p:nvSpPr>
          <p:spPr>
            <a:xfrm>
              <a:off x="8965348" y="6023966"/>
              <a:ext cx="1392969" cy="408027"/>
            </a:xfrm>
            <a:prstGeom prst="roundRect">
              <a:avLst/>
            </a:prstGeom>
            <a:solidFill>
              <a:srgbClr val="D99694">
                <a:alpha val="79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black">
                      <a:lumMod val="85000"/>
                      <a:lumOff val="15000"/>
                    </a:prstClr>
                  </a:solidFill>
                  <a:effectLst/>
                  <a:uLnTx/>
                  <a:uFillTx/>
                  <a:latin typeface="Arial"/>
                  <a:ea typeface="+mn-ea"/>
                  <a:cs typeface="Arial" panose="020B0604020202020204" pitchFamily="34" charset="0"/>
                </a:rPr>
                <a:t>Trafikverket Program och Projekt</a:t>
              </a:r>
            </a:p>
          </p:txBody>
        </p:sp>
        <p:cxnSp>
          <p:nvCxnSpPr>
            <p:cNvPr id="123" name="Straight Connector 48">
              <a:extLst>
                <a:ext uri="{FF2B5EF4-FFF2-40B4-BE49-F238E27FC236}">
                  <a16:creationId xmlns:a16="http://schemas.microsoft.com/office/drawing/2014/main" id="{DB9D15E8-5508-4F60-9CC0-CD3DD4A3ABEB}"/>
                </a:ext>
              </a:extLst>
            </p:cNvPr>
            <p:cNvCxnSpPr>
              <a:cxnSpLocks/>
              <a:stCxn id="100" idx="0"/>
            </p:cNvCxnSpPr>
            <p:nvPr/>
          </p:nvCxnSpPr>
          <p:spPr>
            <a:xfrm flipV="1">
              <a:off x="4127732" y="5765583"/>
              <a:ext cx="0" cy="258383"/>
            </a:xfrm>
            <a:prstGeom prst="line">
              <a:avLst/>
            </a:prstGeom>
            <a:noFill/>
            <a:ln w="3175" cap="flat" cmpd="sng" algn="ctr">
              <a:solidFill>
                <a:sysClr val="windowText" lastClr="000000">
                  <a:lumMod val="85000"/>
                  <a:lumOff val="15000"/>
                </a:sysClr>
              </a:solidFill>
              <a:prstDash val="solid"/>
            </a:ln>
            <a:effectLst/>
          </p:spPr>
        </p:cxnSp>
        <p:cxnSp>
          <p:nvCxnSpPr>
            <p:cNvPr id="124" name="Straight Connector 13">
              <a:extLst>
                <a:ext uri="{FF2B5EF4-FFF2-40B4-BE49-F238E27FC236}">
                  <a16:creationId xmlns:a16="http://schemas.microsoft.com/office/drawing/2014/main" id="{A1FBA058-7150-4537-A5DE-AC918DCF8704}"/>
                </a:ext>
              </a:extLst>
            </p:cNvPr>
            <p:cNvCxnSpPr>
              <a:cxnSpLocks/>
              <a:stCxn id="103" idx="0"/>
            </p:cNvCxnSpPr>
            <p:nvPr/>
          </p:nvCxnSpPr>
          <p:spPr>
            <a:xfrm flipV="1">
              <a:off x="5840278" y="5767952"/>
              <a:ext cx="0" cy="256015"/>
            </a:xfrm>
            <a:prstGeom prst="line">
              <a:avLst/>
            </a:prstGeom>
            <a:noFill/>
            <a:ln w="3175" cap="flat" cmpd="sng" algn="ctr">
              <a:solidFill>
                <a:sysClr val="windowText" lastClr="000000">
                  <a:lumMod val="85000"/>
                  <a:lumOff val="15000"/>
                </a:sysClr>
              </a:solidFill>
              <a:prstDash val="solid"/>
            </a:ln>
            <a:effectLst/>
          </p:spPr>
        </p:cxnSp>
        <p:cxnSp>
          <p:nvCxnSpPr>
            <p:cNvPr id="125" name="Straight Connector 15">
              <a:extLst>
                <a:ext uri="{FF2B5EF4-FFF2-40B4-BE49-F238E27FC236}">
                  <a16:creationId xmlns:a16="http://schemas.microsoft.com/office/drawing/2014/main" id="{971E2EA5-BBB3-451B-AB57-3A121FA91A4A}"/>
                </a:ext>
              </a:extLst>
            </p:cNvPr>
            <p:cNvCxnSpPr>
              <a:cxnSpLocks/>
              <a:stCxn id="113" idx="0"/>
            </p:cNvCxnSpPr>
            <p:nvPr/>
          </p:nvCxnSpPr>
          <p:spPr>
            <a:xfrm flipV="1">
              <a:off x="7942703" y="5761171"/>
              <a:ext cx="0" cy="262794"/>
            </a:xfrm>
            <a:prstGeom prst="line">
              <a:avLst/>
            </a:prstGeom>
            <a:noFill/>
            <a:ln w="3175" cap="flat" cmpd="sng" algn="ctr">
              <a:solidFill>
                <a:sysClr val="windowText" lastClr="000000">
                  <a:lumMod val="85000"/>
                  <a:lumOff val="15000"/>
                </a:sysClr>
              </a:solidFill>
              <a:prstDash val="solid"/>
            </a:ln>
            <a:effectLst/>
          </p:spPr>
        </p:cxnSp>
        <p:cxnSp>
          <p:nvCxnSpPr>
            <p:cNvPr id="126" name="Straight Connector 17">
              <a:extLst>
                <a:ext uri="{FF2B5EF4-FFF2-40B4-BE49-F238E27FC236}">
                  <a16:creationId xmlns:a16="http://schemas.microsoft.com/office/drawing/2014/main" id="{7035E5BD-08BA-4B35-96A1-5DDD2F868159}"/>
                </a:ext>
              </a:extLst>
            </p:cNvPr>
            <p:cNvCxnSpPr>
              <a:cxnSpLocks/>
              <a:stCxn id="114" idx="0"/>
            </p:cNvCxnSpPr>
            <p:nvPr/>
          </p:nvCxnSpPr>
          <p:spPr>
            <a:xfrm flipV="1">
              <a:off x="9661832" y="5767952"/>
              <a:ext cx="0" cy="256015"/>
            </a:xfrm>
            <a:prstGeom prst="line">
              <a:avLst/>
            </a:prstGeom>
            <a:noFill/>
            <a:ln w="3175" cap="flat" cmpd="sng" algn="ctr">
              <a:solidFill>
                <a:sysClr val="windowText" lastClr="000000">
                  <a:lumMod val="85000"/>
                  <a:lumOff val="15000"/>
                </a:sysClr>
              </a:solidFill>
              <a:prstDash val="solid"/>
            </a:ln>
            <a:effectLst/>
          </p:spPr>
        </p:cxnSp>
        <p:sp>
          <p:nvSpPr>
            <p:cNvPr id="127" name="Rectangle: Rounded Corners 86">
              <a:extLst>
                <a:ext uri="{FF2B5EF4-FFF2-40B4-BE49-F238E27FC236}">
                  <a16:creationId xmlns:a16="http://schemas.microsoft.com/office/drawing/2014/main" id="{640E05A0-FDD0-43D2-A149-B7FD03DED993}"/>
                </a:ext>
              </a:extLst>
            </p:cNvPr>
            <p:cNvSpPr/>
            <p:nvPr/>
          </p:nvSpPr>
          <p:spPr>
            <a:xfrm>
              <a:off x="777743" y="2229090"/>
              <a:ext cx="2313853" cy="1855186"/>
            </a:xfrm>
            <a:prstGeom prst="roundRect">
              <a:avLst>
                <a:gd name="adj" fmla="val 0"/>
              </a:avLst>
            </a:prstGeom>
            <a:solidFill>
              <a:srgbClr val="C0504D">
                <a:lumMod val="20000"/>
                <a:lumOff val="80000"/>
              </a:srgbClr>
            </a:solidFill>
            <a:ln w="3175" cap="flat" cmpd="sng" algn="ctr">
              <a:noFill/>
              <a:prstDash val="dash"/>
            </a:ln>
            <a:effectLst/>
          </p:spPr>
          <p:txBody>
            <a:bodyPr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1000" b="1" i="0" u="none" strike="noStrike" kern="0" cap="none" spc="0" normalizeH="0" baseline="0" noProof="0" dirty="0">
                  <a:ln>
                    <a:noFill/>
                  </a:ln>
                  <a:solidFill>
                    <a:srgbClr val="C0504D">
                      <a:lumMod val="50000"/>
                    </a:srgbClr>
                  </a:solidFill>
                  <a:effectLst/>
                  <a:uLnTx/>
                  <a:uFillTx/>
                  <a:latin typeface="Arial"/>
                  <a:ea typeface="+mn-ea"/>
                  <a:cs typeface="Arial" panose="020B0604020202020204" pitchFamily="34" charset="0"/>
                </a:rPr>
                <a:t>Nationell extern samverkan</a:t>
              </a:r>
            </a:p>
          </p:txBody>
        </p:sp>
        <p:sp>
          <p:nvSpPr>
            <p:cNvPr id="128" name="Rectangle: Rounded Corners 127">
              <a:extLst>
                <a:ext uri="{FF2B5EF4-FFF2-40B4-BE49-F238E27FC236}">
                  <a16:creationId xmlns:a16="http://schemas.microsoft.com/office/drawing/2014/main" id="{3476A7B6-26FD-480B-96AD-55DDCB9AFFC6}"/>
                </a:ext>
              </a:extLst>
            </p:cNvPr>
            <p:cNvSpPr/>
            <p:nvPr/>
          </p:nvSpPr>
          <p:spPr>
            <a:xfrm>
              <a:off x="900910" y="2571816"/>
              <a:ext cx="1736501" cy="351658"/>
            </a:xfrm>
            <a:prstGeom prst="roundRect">
              <a:avLst/>
            </a:prstGeom>
            <a:solidFill>
              <a:srgbClr val="632523"/>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Branschaktörer</a:t>
              </a:r>
            </a:p>
          </p:txBody>
        </p:sp>
        <p:sp>
          <p:nvSpPr>
            <p:cNvPr id="129" name="Rectangle: Rounded Corners 125">
              <a:extLst>
                <a:ext uri="{FF2B5EF4-FFF2-40B4-BE49-F238E27FC236}">
                  <a16:creationId xmlns:a16="http://schemas.microsoft.com/office/drawing/2014/main" id="{52743AD8-5AB3-4C94-B50A-7D6155E878FC}"/>
                </a:ext>
              </a:extLst>
            </p:cNvPr>
            <p:cNvSpPr/>
            <p:nvPr/>
          </p:nvSpPr>
          <p:spPr>
            <a:xfrm>
              <a:off x="915577" y="3073797"/>
              <a:ext cx="1736501" cy="351658"/>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Transportstyrelsen</a:t>
              </a:r>
            </a:p>
          </p:txBody>
        </p:sp>
        <p:sp>
          <p:nvSpPr>
            <p:cNvPr id="130" name="Rectangle: Rounded Corners 123">
              <a:extLst>
                <a:ext uri="{FF2B5EF4-FFF2-40B4-BE49-F238E27FC236}">
                  <a16:creationId xmlns:a16="http://schemas.microsoft.com/office/drawing/2014/main" id="{8C48E9D7-DBA0-4CE3-990A-E60074119552}"/>
                </a:ext>
              </a:extLst>
            </p:cNvPr>
            <p:cNvSpPr/>
            <p:nvPr/>
          </p:nvSpPr>
          <p:spPr>
            <a:xfrm>
              <a:off x="915577" y="3574922"/>
              <a:ext cx="1736501" cy="351658"/>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Infrastrukturdepartementet</a:t>
              </a:r>
            </a:p>
          </p:txBody>
        </p:sp>
        <p:cxnSp>
          <p:nvCxnSpPr>
            <p:cNvPr id="131" name="Straight Connector 71">
              <a:extLst>
                <a:ext uri="{FF2B5EF4-FFF2-40B4-BE49-F238E27FC236}">
                  <a16:creationId xmlns:a16="http://schemas.microsoft.com/office/drawing/2014/main" id="{C369870A-9960-4E60-9148-0BBE2C5747C5}"/>
                </a:ext>
              </a:extLst>
            </p:cNvPr>
            <p:cNvCxnSpPr>
              <a:stCxn id="128" idx="3"/>
            </p:cNvCxnSpPr>
            <p:nvPr/>
          </p:nvCxnSpPr>
          <p:spPr>
            <a:xfrm flipV="1">
              <a:off x="2637411" y="2747381"/>
              <a:ext cx="348136" cy="264"/>
            </a:xfrm>
            <a:prstGeom prst="line">
              <a:avLst/>
            </a:prstGeom>
            <a:noFill/>
            <a:ln w="3175" cap="flat" cmpd="sng" algn="ctr">
              <a:solidFill>
                <a:sysClr val="windowText" lastClr="000000">
                  <a:lumMod val="85000"/>
                  <a:lumOff val="15000"/>
                </a:sysClr>
              </a:solidFill>
              <a:prstDash val="solid"/>
            </a:ln>
            <a:effectLst/>
          </p:spPr>
        </p:cxnSp>
        <p:cxnSp>
          <p:nvCxnSpPr>
            <p:cNvPr id="132" name="Straight Connector 73">
              <a:extLst>
                <a:ext uri="{FF2B5EF4-FFF2-40B4-BE49-F238E27FC236}">
                  <a16:creationId xmlns:a16="http://schemas.microsoft.com/office/drawing/2014/main" id="{27EEAF37-DC17-4E16-9243-CC1A97F85DA0}"/>
                </a:ext>
              </a:extLst>
            </p:cNvPr>
            <p:cNvCxnSpPr>
              <a:cxnSpLocks/>
            </p:cNvCxnSpPr>
            <p:nvPr/>
          </p:nvCxnSpPr>
          <p:spPr>
            <a:xfrm flipV="1">
              <a:off x="2970563" y="2733325"/>
              <a:ext cx="0" cy="1015129"/>
            </a:xfrm>
            <a:prstGeom prst="line">
              <a:avLst/>
            </a:prstGeom>
            <a:noFill/>
            <a:ln w="3175" cap="flat" cmpd="sng" algn="ctr">
              <a:solidFill>
                <a:sysClr val="windowText" lastClr="000000">
                  <a:lumMod val="85000"/>
                  <a:lumOff val="15000"/>
                </a:sysClr>
              </a:solidFill>
              <a:prstDash val="solid"/>
            </a:ln>
            <a:effectLst/>
          </p:spPr>
        </p:cxnSp>
        <p:cxnSp>
          <p:nvCxnSpPr>
            <p:cNvPr id="133" name="Straight Connector 77">
              <a:extLst>
                <a:ext uri="{FF2B5EF4-FFF2-40B4-BE49-F238E27FC236}">
                  <a16:creationId xmlns:a16="http://schemas.microsoft.com/office/drawing/2014/main" id="{E18A4D0C-65FD-4D10-A955-285B4176175C}"/>
                </a:ext>
              </a:extLst>
            </p:cNvPr>
            <p:cNvCxnSpPr>
              <a:stCxn id="130" idx="3"/>
            </p:cNvCxnSpPr>
            <p:nvPr/>
          </p:nvCxnSpPr>
          <p:spPr>
            <a:xfrm>
              <a:off x="2652078" y="3750751"/>
              <a:ext cx="318485" cy="0"/>
            </a:xfrm>
            <a:prstGeom prst="line">
              <a:avLst/>
            </a:prstGeom>
            <a:noFill/>
            <a:ln w="3175" cap="flat" cmpd="sng" algn="ctr">
              <a:solidFill>
                <a:sysClr val="windowText" lastClr="000000">
                  <a:lumMod val="85000"/>
                  <a:lumOff val="15000"/>
                </a:sysClr>
              </a:solidFill>
              <a:prstDash val="solid"/>
            </a:ln>
            <a:effectLst/>
          </p:spPr>
        </p:cxnSp>
        <p:cxnSp>
          <p:nvCxnSpPr>
            <p:cNvPr id="134" name="Straight Connector 49">
              <a:extLst>
                <a:ext uri="{FF2B5EF4-FFF2-40B4-BE49-F238E27FC236}">
                  <a16:creationId xmlns:a16="http://schemas.microsoft.com/office/drawing/2014/main" id="{D1E9EF50-9B5C-4BB8-8F63-70042C2ADA63}"/>
                </a:ext>
              </a:extLst>
            </p:cNvPr>
            <p:cNvCxnSpPr>
              <a:cxnSpLocks/>
              <a:stCxn id="129" idx="3"/>
            </p:cNvCxnSpPr>
            <p:nvPr/>
          </p:nvCxnSpPr>
          <p:spPr>
            <a:xfrm>
              <a:off x="2652078" y="3249626"/>
              <a:ext cx="318485" cy="0"/>
            </a:xfrm>
            <a:prstGeom prst="line">
              <a:avLst/>
            </a:prstGeom>
            <a:noFill/>
            <a:ln w="3175" cap="flat" cmpd="sng" algn="ctr">
              <a:solidFill>
                <a:sysClr val="windowText" lastClr="000000">
                  <a:lumMod val="85000"/>
                  <a:lumOff val="15000"/>
                </a:sysClr>
              </a:solidFill>
              <a:prstDash val="solid"/>
            </a:ln>
            <a:effectLst/>
          </p:spPr>
        </p:cxnSp>
        <p:cxnSp>
          <p:nvCxnSpPr>
            <p:cNvPr id="138" name="Straight Connector 151">
              <a:extLst>
                <a:ext uri="{FF2B5EF4-FFF2-40B4-BE49-F238E27FC236}">
                  <a16:creationId xmlns:a16="http://schemas.microsoft.com/office/drawing/2014/main" id="{EC348346-2F8F-4BFF-9A09-15279938DA91}"/>
                </a:ext>
              </a:extLst>
            </p:cNvPr>
            <p:cNvCxnSpPr>
              <a:cxnSpLocks/>
            </p:cNvCxnSpPr>
            <p:nvPr/>
          </p:nvCxnSpPr>
          <p:spPr>
            <a:xfrm flipH="1">
              <a:off x="7500400" y="3227648"/>
              <a:ext cx="793111" cy="0"/>
            </a:xfrm>
            <a:prstGeom prst="line">
              <a:avLst/>
            </a:prstGeom>
            <a:noFill/>
            <a:ln w="3175" cap="flat" cmpd="sng" algn="ctr">
              <a:solidFill>
                <a:sysClr val="windowText" lastClr="000000">
                  <a:lumMod val="85000"/>
                  <a:lumOff val="15000"/>
                </a:sysClr>
              </a:solidFill>
              <a:prstDash val="solid"/>
            </a:ln>
            <a:effectLst/>
          </p:spPr>
        </p:cxnSp>
        <p:cxnSp>
          <p:nvCxnSpPr>
            <p:cNvPr id="139" name="Straight Connector 34">
              <a:extLst>
                <a:ext uri="{FF2B5EF4-FFF2-40B4-BE49-F238E27FC236}">
                  <a16:creationId xmlns:a16="http://schemas.microsoft.com/office/drawing/2014/main" id="{F9DAC56A-7FD9-4C03-AAB3-1D1C36BD92DA}"/>
                </a:ext>
              </a:extLst>
            </p:cNvPr>
            <p:cNvCxnSpPr>
              <a:cxnSpLocks/>
            </p:cNvCxnSpPr>
            <p:nvPr/>
          </p:nvCxnSpPr>
          <p:spPr>
            <a:xfrm flipH="1">
              <a:off x="7495612" y="3227648"/>
              <a:ext cx="4788" cy="1993145"/>
            </a:xfrm>
            <a:prstGeom prst="line">
              <a:avLst/>
            </a:prstGeom>
            <a:noFill/>
            <a:ln w="3175" cap="flat" cmpd="sng" algn="ctr">
              <a:solidFill>
                <a:sysClr val="windowText" lastClr="000000">
                  <a:lumMod val="85000"/>
                  <a:lumOff val="15000"/>
                </a:sysClr>
              </a:solidFill>
              <a:prstDash val="solid"/>
            </a:ln>
            <a:effectLst/>
          </p:spPr>
        </p:cxnSp>
        <p:cxnSp>
          <p:nvCxnSpPr>
            <p:cNvPr id="140" name="Straight Connector 90">
              <a:extLst>
                <a:ext uri="{FF2B5EF4-FFF2-40B4-BE49-F238E27FC236}">
                  <a16:creationId xmlns:a16="http://schemas.microsoft.com/office/drawing/2014/main" id="{618DD156-0CA3-4395-B1F6-D329F26857FB}"/>
                </a:ext>
              </a:extLst>
            </p:cNvPr>
            <p:cNvCxnSpPr>
              <a:cxnSpLocks/>
            </p:cNvCxnSpPr>
            <p:nvPr/>
          </p:nvCxnSpPr>
          <p:spPr>
            <a:xfrm flipH="1">
              <a:off x="6097204" y="2927616"/>
              <a:ext cx="9566" cy="2840336"/>
            </a:xfrm>
            <a:prstGeom prst="line">
              <a:avLst/>
            </a:prstGeom>
            <a:noFill/>
            <a:ln w="9525" cap="flat" cmpd="sng" algn="ctr">
              <a:solidFill>
                <a:sysClr val="windowText" lastClr="000000">
                  <a:lumMod val="85000"/>
                  <a:lumOff val="15000"/>
                </a:sysClr>
              </a:solidFill>
              <a:prstDash val="solid"/>
            </a:ln>
            <a:effectLst/>
          </p:spPr>
        </p:cxnSp>
        <p:cxnSp>
          <p:nvCxnSpPr>
            <p:cNvPr id="141" name="Straight Connector 92">
              <a:extLst>
                <a:ext uri="{FF2B5EF4-FFF2-40B4-BE49-F238E27FC236}">
                  <a16:creationId xmlns:a16="http://schemas.microsoft.com/office/drawing/2014/main" id="{8E80CC6D-1C08-4C9C-A095-58A019F5023C}"/>
                </a:ext>
              </a:extLst>
            </p:cNvPr>
            <p:cNvCxnSpPr/>
            <p:nvPr/>
          </p:nvCxnSpPr>
          <p:spPr>
            <a:xfrm flipH="1">
              <a:off x="5384512" y="3090723"/>
              <a:ext cx="3409" cy="13985"/>
            </a:xfrm>
            <a:prstGeom prst="line">
              <a:avLst/>
            </a:prstGeom>
            <a:noFill/>
            <a:ln w="9525" cap="flat" cmpd="sng" algn="ctr">
              <a:solidFill>
                <a:srgbClr val="4F81BD">
                  <a:shade val="95000"/>
                  <a:satMod val="105000"/>
                </a:srgbClr>
              </a:solidFill>
              <a:prstDash val="solid"/>
            </a:ln>
            <a:effectLst/>
          </p:spPr>
        </p:cxnSp>
        <p:cxnSp>
          <p:nvCxnSpPr>
            <p:cNvPr id="142" name="Straight Connector 94">
              <a:extLst>
                <a:ext uri="{FF2B5EF4-FFF2-40B4-BE49-F238E27FC236}">
                  <a16:creationId xmlns:a16="http://schemas.microsoft.com/office/drawing/2014/main" id="{4B69516B-1BE8-4282-91C9-4BE05A4F7E3B}"/>
                </a:ext>
              </a:extLst>
            </p:cNvPr>
            <p:cNvCxnSpPr>
              <a:cxnSpLocks/>
            </p:cNvCxnSpPr>
            <p:nvPr/>
          </p:nvCxnSpPr>
          <p:spPr>
            <a:xfrm>
              <a:off x="4905696" y="3097715"/>
              <a:ext cx="1196017" cy="0"/>
            </a:xfrm>
            <a:prstGeom prst="line">
              <a:avLst/>
            </a:prstGeom>
            <a:noFill/>
            <a:ln w="3175" cap="flat" cmpd="sng" algn="ctr">
              <a:solidFill>
                <a:sysClr val="windowText" lastClr="000000">
                  <a:lumMod val="85000"/>
                  <a:lumOff val="15000"/>
                </a:sysClr>
              </a:solidFill>
              <a:prstDash val="solid"/>
            </a:ln>
            <a:effectLst/>
          </p:spPr>
        </p:cxnSp>
        <p:sp>
          <p:nvSpPr>
            <p:cNvPr id="143" name="Rectangle: Rounded Corners 67">
              <a:extLst>
                <a:ext uri="{FF2B5EF4-FFF2-40B4-BE49-F238E27FC236}">
                  <a16:creationId xmlns:a16="http://schemas.microsoft.com/office/drawing/2014/main" id="{0B76032C-A8D4-4C3F-8ED5-A10D8A19DFED}"/>
                </a:ext>
              </a:extLst>
            </p:cNvPr>
            <p:cNvSpPr/>
            <p:nvPr/>
          </p:nvSpPr>
          <p:spPr>
            <a:xfrm>
              <a:off x="5302087" y="2392900"/>
              <a:ext cx="1609366" cy="534716"/>
            </a:xfrm>
            <a:prstGeom prst="roundRect">
              <a:avLst/>
            </a:prstGeom>
            <a:solidFill>
              <a:srgbClr val="531E1D"/>
            </a:solidFill>
            <a:ln w="25400" cap="flat" cmpd="sng" algn="ctr">
              <a:noFill/>
              <a:prstDash val="solid"/>
            </a:ln>
            <a:effectLst/>
          </p:spPr>
          <p:txBody>
            <a:bodyPr anchor="ctr"/>
            <a:lstStyle/>
            <a:p>
              <a:pPr marL="0" marR="0" lvl="0" indent="0" algn="ctr" defTabSz="355591"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Styrgrupp</a:t>
              </a:r>
            </a:p>
            <a:p>
              <a:pPr marL="0" marR="0" lvl="0" indent="0" algn="ctr" defTabSz="355591"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Sponsor: Mats Berlin</a:t>
              </a:r>
            </a:p>
          </p:txBody>
        </p:sp>
        <p:sp>
          <p:nvSpPr>
            <p:cNvPr id="144" name="Rectangle: Rounded Corners 54">
              <a:extLst>
                <a:ext uri="{FF2B5EF4-FFF2-40B4-BE49-F238E27FC236}">
                  <a16:creationId xmlns:a16="http://schemas.microsoft.com/office/drawing/2014/main" id="{8B13C235-F625-459F-92EB-B0C5EC399413}"/>
                </a:ext>
              </a:extLst>
            </p:cNvPr>
            <p:cNvSpPr/>
            <p:nvPr/>
          </p:nvSpPr>
          <p:spPr>
            <a:xfrm>
              <a:off x="3575536" y="2959037"/>
              <a:ext cx="1658018" cy="226251"/>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400040" rtl="0" eaLnBrk="1" fontAlgn="base" latinLnBrk="0" hangingPunct="1">
                <a:lnSpc>
                  <a:spcPct val="90000"/>
                </a:lnSpc>
                <a:spcBef>
                  <a:spcPct val="0"/>
                </a:spcBef>
                <a:spcAft>
                  <a:spcPct val="35000"/>
                </a:spcAft>
                <a:buClrTx/>
                <a:buSzTx/>
                <a:buFontTx/>
                <a:buNone/>
                <a:tabLst/>
                <a:defRPr/>
              </a:pPr>
              <a:endParaRPr kumimoji="0" lang="sv-SE" sz="825"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Expertgrupp</a:t>
              </a:r>
              <a:endPar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sv-SE" sz="825" b="0"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151" name="Rectangle: Rounded Corners 63">
              <a:extLst>
                <a:ext uri="{FF2B5EF4-FFF2-40B4-BE49-F238E27FC236}">
                  <a16:creationId xmlns:a16="http://schemas.microsoft.com/office/drawing/2014/main" id="{A4C6B295-DEF9-4BED-B8FB-705BB04BB6E6}"/>
                </a:ext>
              </a:extLst>
            </p:cNvPr>
            <p:cNvSpPr/>
            <p:nvPr/>
          </p:nvSpPr>
          <p:spPr>
            <a:xfrm>
              <a:off x="7814008" y="4040016"/>
              <a:ext cx="2706071" cy="407268"/>
            </a:xfrm>
            <a:prstGeom prst="roundRect">
              <a:avLst/>
            </a:prstGeom>
            <a:solidFill>
              <a:srgbClr val="953735"/>
            </a:solid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Intern GAP-analys: </a:t>
              </a: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Leif Sundman, </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	 Malin Jakobsson</a:t>
              </a:r>
            </a:p>
          </p:txBody>
        </p:sp>
        <p:cxnSp>
          <p:nvCxnSpPr>
            <p:cNvPr id="152" name="Straight Connector 151">
              <a:extLst>
                <a:ext uri="{FF2B5EF4-FFF2-40B4-BE49-F238E27FC236}">
                  <a16:creationId xmlns:a16="http://schemas.microsoft.com/office/drawing/2014/main" id="{EC348346-2F8F-4BFF-9A09-15279938DA91}"/>
                </a:ext>
              </a:extLst>
            </p:cNvPr>
            <p:cNvCxnSpPr>
              <a:cxnSpLocks/>
            </p:cNvCxnSpPr>
            <p:nvPr/>
          </p:nvCxnSpPr>
          <p:spPr>
            <a:xfrm flipH="1" flipV="1">
              <a:off x="7500398" y="4271690"/>
              <a:ext cx="340235" cy="1478"/>
            </a:xfrm>
            <a:prstGeom prst="line">
              <a:avLst/>
            </a:prstGeom>
            <a:noFill/>
            <a:ln w="3175" cap="flat" cmpd="sng" algn="ctr">
              <a:solidFill>
                <a:sysClr val="windowText" lastClr="000000">
                  <a:lumMod val="85000"/>
                  <a:lumOff val="15000"/>
                </a:sysClr>
              </a:solidFill>
              <a:prstDash val="solid"/>
            </a:ln>
            <a:effectLst/>
          </p:spPr>
        </p:cxnSp>
        <p:sp>
          <p:nvSpPr>
            <p:cNvPr id="153" name="Rectangle: Rounded Corners 63">
              <a:extLst>
                <a:ext uri="{FF2B5EF4-FFF2-40B4-BE49-F238E27FC236}">
                  <a16:creationId xmlns:a16="http://schemas.microsoft.com/office/drawing/2014/main" id="{A4C6B295-DEF9-4BED-B8FB-705BB04BB6E6}"/>
                </a:ext>
              </a:extLst>
            </p:cNvPr>
            <p:cNvSpPr/>
            <p:nvPr/>
          </p:nvSpPr>
          <p:spPr>
            <a:xfrm>
              <a:off x="7832137" y="4512396"/>
              <a:ext cx="2706071" cy="493252"/>
            </a:xfrm>
            <a:prstGeom prst="roundRect">
              <a:avLst/>
            </a:prstGeom>
            <a:solidFill>
              <a:srgbClr val="953735"/>
            </a:solid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Extern konsekvensanalys: </a:t>
              </a: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Hanna Melker</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Malin Jakobsson</a:t>
              </a:r>
            </a:p>
          </p:txBody>
        </p:sp>
        <p:cxnSp>
          <p:nvCxnSpPr>
            <p:cNvPr id="154" name="Straight Connector 151">
              <a:extLst>
                <a:ext uri="{FF2B5EF4-FFF2-40B4-BE49-F238E27FC236}">
                  <a16:creationId xmlns:a16="http://schemas.microsoft.com/office/drawing/2014/main" id="{EC348346-2F8F-4BFF-9A09-15279938DA91}"/>
                </a:ext>
              </a:extLst>
            </p:cNvPr>
            <p:cNvCxnSpPr>
              <a:cxnSpLocks/>
            </p:cNvCxnSpPr>
            <p:nvPr/>
          </p:nvCxnSpPr>
          <p:spPr>
            <a:xfrm flipH="1">
              <a:off x="7500400" y="5222271"/>
              <a:ext cx="576394" cy="0"/>
            </a:xfrm>
            <a:prstGeom prst="line">
              <a:avLst/>
            </a:prstGeom>
            <a:noFill/>
            <a:ln w="3175" cap="flat" cmpd="sng" algn="ctr">
              <a:solidFill>
                <a:sysClr val="windowText" lastClr="000000">
                  <a:lumMod val="85000"/>
                  <a:lumOff val="15000"/>
                </a:sysClr>
              </a:solidFill>
              <a:prstDash val="solid"/>
            </a:ln>
            <a:effectLst/>
          </p:spPr>
        </p:cxnSp>
        <p:sp>
          <p:nvSpPr>
            <p:cNvPr id="155" name="Rectangle: Rounded Corners 63">
              <a:extLst>
                <a:ext uri="{FF2B5EF4-FFF2-40B4-BE49-F238E27FC236}">
                  <a16:creationId xmlns:a16="http://schemas.microsoft.com/office/drawing/2014/main" id="{A4C6B295-DEF9-4BED-B8FB-705BB04BB6E6}"/>
                </a:ext>
              </a:extLst>
            </p:cNvPr>
            <p:cNvSpPr/>
            <p:nvPr/>
          </p:nvSpPr>
          <p:spPr>
            <a:xfrm>
              <a:off x="7831839" y="5070013"/>
              <a:ext cx="2706071" cy="313954"/>
            </a:xfrm>
            <a:prstGeom prst="roundRect">
              <a:avLst/>
            </a:prstGeom>
            <a:solidFill>
              <a:srgbClr val="953735"/>
            </a:solid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Implementationsplanering: </a:t>
              </a: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TBD</a:t>
              </a:r>
            </a:p>
          </p:txBody>
        </p:sp>
        <p:cxnSp>
          <p:nvCxnSpPr>
            <p:cNvPr id="156" name="Straight Connector 151">
              <a:extLst>
                <a:ext uri="{FF2B5EF4-FFF2-40B4-BE49-F238E27FC236}">
                  <a16:creationId xmlns:a16="http://schemas.microsoft.com/office/drawing/2014/main" id="{EC348346-2F8F-4BFF-9A09-15279938DA91}"/>
                </a:ext>
              </a:extLst>
            </p:cNvPr>
            <p:cNvCxnSpPr>
              <a:cxnSpLocks/>
            </p:cNvCxnSpPr>
            <p:nvPr/>
          </p:nvCxnSpPr>
          <p:spPr>
            <a:xfrm flipH="1" flipV="1">
              <a:off x="7500400" y="4744703"/>
              <a:ext cx="340235" cy="1478"/>
            </a:xfrm>
            <a:prstGeom prst="line">
              <a:avLst/>
            </a:prstGeom>
            <a:noFill/>
            <a:ln w="3175" cap="flat" cmpd="sng" algn="ctr">
              <a:solidFill>
                <a:sysClr val="windowText" lastClr="000000">
                  <a:lumMod val="85000"/>
                  <a:lumOff val="15000"/>
                </a:sysClr>
              </a:solidFill>
              <a:prstDash val="solid"/>
            </a:ln>
            <a:effectLst/>
          </p:spPr>
        </p:cxnSp>
        <p:cxnSp>
          <p:nvCxnSpPr>
            <p:cNvPr id="157" name="Straight Connector 147">
              <a:extLst>
                <a:ext uri="{FF2B5EF4-FFF2-40B4-BE49-F238E27FC236}">
                  <a16:creationId xmlns:a16="http://schemas.microsoft.com/office/drawing/2014/main" id="{1551341D-A490-42D2-8CC8-FC528DDBFDAF}"/>
                </a:ext>
              </a:extLst>
            </p:cNvPr>
            <p:cNvCxnSpPr>
              <a:cxnSpLocks/>
            </p:cNvCxnSpPr>
            <p:nvPr/>
          </p:nvCxnSpPr>
          <p:spPr>
            <a:xfrm flipH="1">
              <a:off x="7167125" y="4246979"/>
              <a:ext cx="328487" cy="0"/>
            </a:xfrm>
            <a:prstGeom prst="line">
              <a:avLst/>
            </a:prstGeom>
            <a:noFill/>
            <a:ln w="3175" cap="flat" cmpd="sng" algn="ctr">
              <a:solidFill>
                <a:sysClr val="windowText" lastClr="000000">
                  <a:lumMod val="85000"/>
                  <a:lumOff val="15000"/>
                </a:sysClr>
              </a:solidFill>
              <a:prstDash val="solid"/>
            </a:ln>
            <a:effectLst/>
          </p:spPr>
        </p:cxnSp>
        <p:sp>
          <p:nvSpPr>
            <p:cNvPr id="158" name="Rectangle: Rounded Corners 44">
              <a:extLst>
                <a:ext uri="{FF2B5EF4-FFF2-40B4-BE49-F238E27FC236}">
                  <a16:creationId xmlns:a16="http://schemas.microsoft.com/office/drawing/2014/main" id="{BFD03F6E-2F29-470D-9096-15DB84412602}"/>
                </a:ext>
              </a:extLst>
            </p:cNvPr>
            <p:cNvSpPr/>
            <p:nvPr/>
          </p:nvSpPr>
          <p:spPr>
            <a:xfrm>
              <a:off x="4933581" y="3885483"/>
              <a:ext cx="2359952" cy="1481771"/>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Projektkontor</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Projektledare: Caroline Malm</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Projektkoordinator: Johanna Tegelström</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Kommunikationsansvarig: Stefan Bratt</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Prognosansvarig: Kjell Christensson</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Integrerad riskhantering: Anders Malmberg</a:t>
              </a:r>
            </a:p>
          </p:txBody>
        </p:sp>
        <p:cxnSp>
          <p:nvCxnSpPr>
            <p:cNvPr id="159" name="Straight Connector 103">
              <a:extLst>
                <a:ext uri="{FF2B5EF4-FFF2-40B4-BE49-F238E27FC236}">
                  <a16:creationId xmlns:a16="http://schemas.microsoft.com/office/drawing/2014/main" id="{F0DF41EB-7F24-42E2-89FB-E92ACA1AA9C0}"/>
                </a:ext>
              </a:extLst>
            </p:cNvPr>
            <p:cNvCxnSpPr>
              <a:stCxn id="84" idx="2"/>
            </p:cNvCxnSpPr>
            <p:nvPr/>
          </p:nvCxnSpPr>
          <p:spPr>
            <a:xfrm flipH="1">
              <a:off x="6106770" y="1963979"/>
              <a:ext cx="1" cy="428921"/>
            </a:xfrm>
            <a:prstGeom prst="line">
              <a:avLst/>
            </a:prstGeom>
            <a:noFill/>
            <a:ln w="9525" cap="flat" cmpd="sng" algn="ctr">
              <a:solidFill>
                <a:sysClr val="windowText" lastClr="000000">
                  <a:lumMod val="85000"/>
                  <a:lumOff val="15000"/>
                </a:sysClr>
              </a:solidFill>
              <a:prstDash val="solid"/>
            </a:ln>
            <a:effectLst/>
          </p:spPr>
        </p:cxnSp>
        <p:cxnSp>
          <p:nvCxnSpPr>
            <p:cNvPr id="161" name="Straight Connector 147">
              <a:extLst>
                <a:ext uri="{FF2B5EF4-FFF2-40B4-BE49-F238E27FC236}">
                  <a16:creationId xmlns:a16="http://schemas.microsoft.com/office/drawing/2014/main" id="{1551341D-A490-42D2-8CC8-FC528DDBFDAF}"/>
                </a:ext>
              </a:extLst>
            </p:cNvPr>
            <p:cNvCxnSpPr>
              <a:cxnSpLocks/>
            </p:cNvCxnSpPr>
            <p:nvPr/>
          </p:nvCxnSpPr>
          <p:spPr>
            <a:xfrm flipH="1">
              <a:off x="2929597" y="3750751"/>
              <a:ext cx="3177174" cy="0"/>
            </a:xfrm>
            <a:prstGeom prst="line">
              <a:avLst/>
            </a:prstGeom>
            <a:noFill/>
            <a:ln w="3175" cap="flat" cmpd="sng" algn="ctr">
              <a:solidFill>
                <a:sysClr val="windowText" lastClr="000000">
                  <a:lumMod val="85000"/>
                  <a:lumOff val="15000"/>
                </a:sysClr>
              </a:solidFill>
              <a:prstDash val="solid"/>
            </a:ln>
            <a:effectLst/>
          </p:spPr>
        </p:cxnSp>
        <p:sp>
          <p:nvSpPr>
            <p:cNvPr id="162" name="Rectangle: Rounded Corners 86">
              <a:extLst>
                <a:ext uri="{FF2B5EF4-FFF2-40B4-BE49-F238E27FC236}">
                  <a16:creationId xmlns:a16="http://schemas.microsoft.com/office/drawing/2014/main" id="{640E05A0-FDD0-43D2-A149-B7FD03DED993}"/>
                </a:ext>
              </a:extLst>
            </p:cNvPr>
            <p:cNvSpPr/>
            <p:nvPr/>
          </p:nvSpPr>
          <p:spPr>
            <a:xfrm>
              <a:off x="784243" y="4206115"/>
              <a:ext cx="2313853" cy="1184945"/>
            </a:xfrm>
            <a:prstGeom prst="roundRect">
              <a:avLst>
                <a:gd name="adj" fmla="val 0"/>
              </a:avLst>
            </a:prstGeom>
            <a:solidFill>
              <a:srgbClr val="C0504D">
                <a:lumMod val="20000"/>
                <a:lumOff val="80000"/>
              </a:srgbClr>
            </a:solidFill>
            <a:ln w="3175" cap="flat" cmpd="sng" algn="ctr">
              <a:noFill/>
              <a:prstDash val="dash"/>
            </a:ln>
            <a:effectLst/>
          </p:spPr>
          <p:txBody>
            <a:bodyPr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1000" b="1" i="0" u="none" strike="noStrike" kern="0" cap="none" spc="0" normalizeH="0" baseline="0" noProof="0" dirty="0">
                  <a:ln>
                    <a:noFill/>
                  </a:ln>
                  <a:solidFill>
                    <a:srgbClr val="C0504D">
                      <a:lumMod val="50000"/>
                    </a:srgbClr>
                  </a:solidFill>
                  <a:effectLst/>
                  <a:uLnTx/>
                  <a:uFillTx/>
                  <a:latin typeface="Arial"/>
                  <a:ea typeface="+mn-ea"/>
                  <a:cs typeface="Arial" panose="020B0604020202020204" pitchFamily="34" charset="0"/>
                </a:rPr>
                <a:t>Internationell samverkan</a:t>
              </a:r>
            </a:p>
          </p:txBody>
        </p:sp>
        <p:sp>
          <p:nvSpPr>
            <p:cNvPr id="163" name="Rectangle: Rounded Corners 125">
              <a:extLst>
                <a:ext uri="{FF2B5EF4-FFF2-40B4-BE49-F238E27FC236}">
                  <a16:creationId xmlns:a16="http://schemas.microsoft.com/office/drawing/2014/main" id="{52743AD8-5AB3-4C94-B50A-7D6155E878FC}"/>
                </a:ext>
              </a:extLst>
            </p:cNvPr>
            <p:cNvSpPr/>
            <p:nvPr/>
          </p:nvSpPr>
          <p:spPr>
            <a:xfrm>
              <a:off x="907417" y="4444099"/>
              <a:ext cx="1736501" cy="351658"/>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Bane NOR</a:t>
              </a:r>
            </a:p>
          </p:txBody>
        </p:sp>
        <p:sp>
          <p:nvSpPr>
            <p:cNvPr id="164" name="Rectangle: Rounded Corners 123">
              <a:extLst>
                <a:ext uri="{FF2B5EF4-FFF2-40B4-BE49-F238E27FC236}">
                  <a16:creationId xmlns:a16="http://schemas.microsoft.com/office/drawing/2014/main" id="{8C48E9D7-DBA0-4CE3-990A-E60074119552}"/>
                </a:ext>
              </a:extLst>
            </p:cNvPr>
            <p:cNvSpPr/>
            <p:nvPr/>
          </p:nvSpPr>
          <p:spPr>
            <a:xfrm>
              <a:off x="907417" y="4945224"/>
              <a:ext cx="1736501" cy="351658"/>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err="1">
                  <a:ln>
                    <a:noFill/>
                  </a:ln>
                  <a:solidFill>
                    <a:prstClr val="white"/>
                  </a:solidFill>
                  <a:effectLst/>
                  <a:uLnTx/>
                  <a:uFillTx/>
                  <a:latin typeface="Arial"/>
                  <a:ea typeface="+mn-ea"/>
                  <a:cs typeface="Arial" panose="020B0604020202020204" pitchFamily="34" charset="0"/>
                </a:rPr>
                <a:t>Banedanmark</a:t>
              </a:r>
              <a:endPar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165" name="Straight Connector 73">
              <a:extLst>
                <a:ext uri="{FF2B5EF4-FFF2-40B4-BE49-F238E27FC236}">
                  <a16:creationId xmlns:a16="http://schemas.microsoft.com/office/drawing/2014/main" id="{27EEAF37-DC17-4E16-9243-CC1A97F85DA0}"/>
                </a:ext>
              </a:extLst>
            </p:cNvPr>
            <p:cNvCxnSpPr>
              <a:cxnSpLocks/>
            </p:cNvCxnSpPr>
            <p:nvPr/>
          </p:nvCxnSpPr>
          <p:spPr>
            <a:xfrm flipV="1">
              <a:off x="2949687" y="4616998"/>
              <a:ext cx="0" cy="501125"/>
            </a:xfrm>
            <a:prstGeom prst="line">
              <a:avLst/>
            </a:prstGeom>
            <a:noFill/>
            <a:ln w="3175" cap="flat" cmpd="sng" algn="ctr">
              <a:solidFill>
                <a:sysClr val="windowText" lastClr="000000">
                  <a:lumMod val="85000"/>
                  <a:lumOff val="15000"/>
                </a:sysClr>
              </a:solidFill>
              <a:prstDash val="solid"/>
            </a:ln>
            <a:effectLst/>
          </p:spPr>
        </p:cxnSp>
        <p:cxnSp>
          <p:nvCxnSpPr>
            <p:cNvPr id="166" name="Straight Connector 77">
              <a:extLst>
                <a:ext uri="{FF2B5EF4-FFF2-40B4-BE49-F238E27FC236}">
                  <a16:creationId xmlns:a16="http://schemas.microsoft.com/office/drawing/2014/main" id="{E18A4D0C-65FD-4D10-A955-285B4176175C}"/>
                </a:ext>
              </a:extLst>
            </p:cNvPr>
            <p:cNvCxnSpPr/>
            <p:nvPr/>
          </p:nvCxnSpPr>
          <p:spPr>
            <a:xfrm>
              <a:off x="2631202" y="5118123"/>
              <a:ext cx="318485" cy="0"/>
            </a:xfrm>
            <a:prstGeom prst="line">
              <a:avLst/>
            </a:prstGeom>
            <a:noFill/>
            <a:ln w="3175" cap="flat" cmpd="sng" algn="ctr">
              <a:solidFill>
                <a:sysClr val="windowText" lastClr="000000">
                  <a:lumMod val="85000"/>
                  <a:lumOff val="15000"/>
                </a:sysClr>
              </a:solidFill>
              <a:prstDash val="solid"/>
            </a:ln>
            <a:effectLst/>
          </p:spPr>
        </p:cxnSp>
        <p:cxnSp>
          <p:nvCxnSpPr>
            <p:cNvPr id="167" name="Straight Connector 49">
              <a:extLst>
                <a:ext uri="{FF2B5EF4-FFF2-40B4-BE49-F238E27FC236}">
                  <a16:creationId xmlns:a16="http://schemas.microsoft.com/office/drawing/2014/main" id="{D1E9EF50-9B5C-4BB8-8F63-70042C2ADA63}"/>
                </a:ext>
              </a:extLst>
            </p:cNvPr>
            <p:cNvCxnSpPr>
              <a:cxnSpLocks/>
            </p:cNvCxnSpPr>
            <p:nvPr/>
          </p:nvCxnSpPr>
          <p:spPr>
            <a:xfrm>
              <a:off x="2631202" y="4616998"/>
              <a:ext cx="318485" cy="0"/>
            </a:xfrm>
            <a:prstGeom prst="line">
              <a:avLst/>
            </a:prstGeom>
            <a:noFill/>
            <a:ln w="3175" cap="flat" cmpd="sng" algn="ctr">
              <a:solidFill>
                <a:sysClr val="windowText" lastClr="000000">
                  <a:lumMod val="85000"/>
                  <a:lumOff val="15000"/>
                </a:sysClr>
              </a:solidFill>
              <a:prstDash val="solid"/>
            </a:ln>
            <a:effectLst/>
          </p:spPr>
        </p:cxnSp>
        <p:cxnSp>
          <p:nvCxnSpPr>
            <p:cNvPr id="168" name="Straight Connector 147">
              <a:extLst>
                <a:ext uri="{FF2B5EF4-FFF2-40B4-BE49-F238E27FC236}">
                  <a16:creationId xmlns:a16="http://schemas.microsoft.com/office/drawing/2014/main" id="{1551341D-A490-42D2-8CC8-FC528DDBFDAF}"/>
                </a:ext>
              </a:extLst>
            </p:cNvPr>
            <p:cNvCxnSpPr>
              <a:cxnSpLocks/>
            </p:cNvCxnSpPr>
            <p:nvPr/>
          </p:nvCxnSpPr>
          <p:spPr>
            <a:xfrm flipH="1">
              <a:off x="2949687" y="4841926"/>
              <a:ext cx="2132006" cy="0"/>
            </a:xfrm>
            <a:prstGeom prst="line">
              <a:avLst/>
            </a:prstGeom>
            <a:noFill/>
            <a:ln w="3175" cap="flat" cmpd="sng" algn="ctr">
              <a:solidFill>
                <a:sysClr val="windowText" lastClr="000000">
                  <a:lumMod val="85000"/>
                  <a:lumOff val="15000"/>
                </a:sysClr>
              </a:solidFill>
              <a:prstDash val="solid"/>
            </a:ln>
            <a:effectLst/>
          </p:spPr>
        </p:cxnSp>
        <p:sp>
          <p:nvSpPr>
            <p:cNvPr id="74" name="Rectangle: Rounded Corners 123">
              <a:extLst>
                <a:ext uri="{FF2B5EF4-FFF2-40B4-BE49-F238E27FC236}">
                  <a16:creationId xmlns:a16="http://schemas.microsoft.com/office/drawing/2014/main" id="{8C48E9D7-DBA0-4CE3-990A-E60074119552}"/>
                </a:ext>
              </a:extLst>
            </p:cNvPr>
            <p:cNvSpPr/>
            <p:nvPr/>
          </p:nvSpPr>
          <p:spPr>
            <a:xfrm>
              <a:off x="10867750" y="3474852"/>
              <a:ext cx="1382457" cy="804730"/>
            </a:xfrm>
            <a:prstGeom prst="roundRect">
              <a:avLst/>
            </a:prstGeom>
            <a:solidFill>
              <a:srgbClr val="C0504D">
                <a:lumMod val="50000"/>
              </a:srgbClr>
            </a:solid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Pilot: IT stöd – sök ledig kapacitet:</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Robert Sköld</a:t>
              </a:r>
            </a:p>
          </p:txBody>
        </p:sp>
        <p:sp>
          <p:nvSpPr>
            <p:cNvPr id="75" name="Rectangle: Rounded Corners 123">
              <a:extLst>
                <a:ext uri="{FF2B5EF4-FFF2-40B4-BE49-F238E27FC236}">
                  <a16:creationId xmlns:a16="http://schemas.microsoft.com/office/drawing/2014/main" id="{8C48E9D7-DBA0-4CE3-990A-E60074119552}"/>
                </a:ext>
              </a:extLst>
            </p:cNvPr>
            <p:cNvSpPr/>
            <p:nvPr/>
          </p:nvSpPr>
          <p:spPr>
            <a:xfrm>
              <a:off x="10867750" y="2601042"/>
              <a:ext cx="1382457" cy="804730"/>
            </a:xfrm>
            <a:prstGeom prst="roundRect">
              <a:avLst/>
            </a:prstGeom>
            <a:solidFill>
              <a:srgbClr val="C0504D">
                <a:lumMod val="50000"/>
              </a:srgbClr>
            </a:solid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Skandinavisk pilot: kapacitetsstrategi och kapacitetsmodell</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Jonas Bälter</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Joel Sultan</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Fredrik Lundström</a:t>
              </a:r>
              <a:endPar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76" name="Rectangle: Rounded Corners 123">
              <a:extLst>
                <a:ext uri="{FF2B5EF4-FFF2-40B4-BE49-F238E27FC236}">
                  <a16:creationId xmlns:a16="http://schemas.microsoft.com/office/drawing/2014/main" id="{8C48E9D7-DBA0-4CE3-990A-E60074119552}"/>
                </a:ext>
              </a:extLst>
            </p:cNvPr>
            <p:cNvSpPr/>
            <p:nvPr/>
          </p:nvSpPr>
          <p:spPr>
            <a:xfrm>
              <a:off x="10867750" y="4348661"/>
              <a:ext cx="1382457" cy="804730"/>
            </a:xfrm>
            <a:prstGeom prst="roundRect">
              <a:avLst/>
            </a:prstGeom>
            <a:solidFill>
              <a:srgbClr val="C0504D">
                <a:lumMod val="50000"/>
              </a:srgbClr>
            </a:solid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Pilot: Affärsregler:</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Hans Stenbacka</a:t>
              </a:r>
            </a:p>
          </p:txBody>
        </p:sp>
        <p:sp>
          <p:nvSpPr>
            <p:cNvPr id="108" name="Rectangle: Rounded Corners 109">
              <a:extLst>
                <a:ext uri="{FF2B5EF4-FFF2-40B4-BE49-F238E27FC236}">
                  <a16:creationId xmlns:a16="http://schemas.microsoft.com/office/drawing/2014/main" id="{4A2D5CF3-97A8-44A3-9AE3-F9121CF7D5B2}"/>
                </a:ext>
              </a:extLst>
            </p:cNvPr>
            <p:cNvSpPr/>
            <p:nvPr/>
          </p:nvSpPr>
          <p:spPr>
            <a:xfrm>
              <a:off x="7825453" y="2601042"/>
              <a:ext cx="2706071" cy="1349769"/>
            </a:xfrm>
            <a:prstGeom prst="roundRect">
              <a:avLst/>
            </a:prstGeom>
            <a:solidFill>
              <a:srgbClr val="C0504D">
                <a:lumMod val="75000"/>
              </a:srgbClr>
            </a:solidFill>
            <a:ln w="25400" cap="flat" cmpd="sng" algn="ctr">
              <a:noFill/>
              <a:prstDash val="solid"/>
            </a:ln>
            <a:effectLst/>
          </p:spPr>
          <p:txBody>
            <a:bodyPr anchor="ctr"/>
            <a:lstStyle/>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Expertområden</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Affärsregler: Hans Stenbacka</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Juridiskt Ramverk: Christina Norström</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IT-Landskap: Robert Sköld</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Banarbeten/Åtgärdsplanering: Joel Sultan</a:t>
              </a:r>
            </a:p>
            <a:p>
              <a:pPr marL="0" marR="0" lvl="0" indent="0" algn="l"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Kapacitets/tidtabellsplanering: Jonas Bälter</a:t>
              </a:r>
            </a:p>
          </p:txBody>
        </p:sp>
        <p:cxnSp>
          <p:nvCxnSpPr>
            <p:cNvPr id="119" name="Straight Connector 147">
              <a:extLst>
                <a:ext uri="{FF2B5EF4-FFF2-40B4-BE49-F238E27FC236}">
                  <a16:creationId xmlns:a16="http://schemas.microsoft.com/office/drawing/2014/main" id="{1551341D-A490-42D2-8CC8-FC528DDBFDAF}"/>
                </a:ext>
              </a:extLst>
            </p:cNvPr>
            <p:cNvCxnSpPr>
              <a:cxnSpLocks/>
            </p:cNvCxnSpPr>
            <p:nvPr/>
          </p:nvCxnSpPr>
          <p:spPr>
            <a:xfrm flipH="1">
              <a:off x="10625868" y="3902307"/>
              <a:ext cx="150959" cy="0"/>
            </a:xfrm>
            <a:prstGeom prst="line">
              <a:avLst/>
            </a:prstGeom>
            <a:noFill/>
            <a:ln w="3175" cap="flat" cmpd="sng" algn="ctr">
              <a:solidFill>
                <a:sysClr val="windowText" lastClr="000000">
                  <a:lumMod val="85000"/>
                  <a:lumOff val="15000"/>
                </a:sysClr>
              </a:solidFill>
              <a:prstDash val="solid"/>
            </a:ln>
            <a:effectLst/>
          </p:spPr>
        </p:cxnSp>
      </p:grpSp>
      <p:cxnSp>
        <p:nvCxnSpPr>
          <p:cNvPr id="73" name="Straight Connector 94">
            <a:extLst>
              <a:ext uri="{FF2B5EF4-FFF2-40B4-BE49-F238E27FC236}">
                <a16:creationId xmlns:a16="http://schemas.microsoft.com/office/drawing/2014/main" id="{4B69516B-1BE8-4282-91C9-4BE05A4F7E3B}"/>
              </a:ext>
            </a:extLst>
          </p:cNvPr>
          <p:cNvCxnSpPr>
            <a:cxnSpLocks/>
            <a:stCxn id="71" idx="3"/>
          </p:cNvCxnSpPr>
          <p:nvPr/>
        </p:nvCxnSpPr>
        <p:spPr>
          <a:xfrm>
            <a:off x="4759758" y="3167475"/>
            <a:ext cx="808243" cy="0"/>
          </a:xfrm>
          <a:prstGeom prst="line">
            <a:avLst/>
          </a:prstGeom>
          <a:noFill/>
          <a:ln w="3175" cap="flat" cmpd="sng" algn="ctr">
            <a:solidFill>
              <a:sysClr val="windowText" lastClr="000000">
                <a:lumMod val="85000"/>
                <a:lumOff val="15000"/>
              </a:sysClr>
            </a:solidFill>
            <a:prstDash val="solid"/>
          </a:ln>
          <a:effectLst/>
        </p:spPr>
      </p:cxnSp>
      <p:sp>
        <p:nvSpPr>
          <p:cNvPr id="71" name="Rectangle: Rounded Corners 54">
            <a:extLst>
              <a:ext uri="{FF2B5EF4-FFF2-40B4-BE49-F238E27FC236}">
                <a16:creationId xmlns:a16="http://schemas.microsoft.com/office/drawing/2014/main" id="{8B13C235-F625-459F-92EB-B0C5EC399413}"/>
              </a:ext>
            </a:extLst>
          </p:cNvPr>
          <p:cNvSpPr/>
          <p:nvPr/>
        </p:nvSpPr>
        <p:spPr>
          <a:xfrm>
            <a:off x="3084415" y="2931359"/>
            <a:ext cx="1675343" cy="472232"/>
          </a:xfrm>
          <a:prstGeom prst="roundRect">
            <a:avLst/>
          </a:prstGeom>
          <a:solidFill>
            <a:srgbClr val="C0504D">
              <a:lumMod val="50000"/>
            </a:srgbClr>
          </a:solidFill>
          <a:ln w="25400" cap="flat" cmpd="sng" algn="ctr">
            <a:noFill/>
            <a:prstDash val="solid"/>
          </a:ln>
          <a:effectLst/>
        </p:spPr>
        <p:txBody>
          <a:bodyPr anchor="ctr"/>
          <a:lstStyle/>
          <a:p>
            <a:pPr marL="0" marR="0" lvl="0" indent="0" algn="ctr" defTabSz="400040" rtl="0" eaLnBrk="1" fontAlgn="base" latinLnBrk="0" hangingPunct="1">
              <a:lnSpc>
                <a:spcPct val="90000"/>
              </a:lnSpc>
              <a:spcBef>
                <a:spcPct val="0"/>
              </a:spcBef>
              <a:spcAft>
                <a:spcPct val="35000"/>
              </a:spcAft>
              <a:buClrTx/>
              <a:buSzTx/>
              <a:buFontTx/>
              <a:buNone/>
              <a:tabLst/>
              <a:defRPr/>
            </a:pPr>
            <a:endParaRPr kumimoji="0" lang="sv-SE" sz="825"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Lösningsdesign</a:t>
            </a:r>
          </a:p>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Ansvarig: Jonas Wass</a:t>
            </a:r>
          </a:p>
          <a:p>
            <a:pPr marL="0" marR="0" lvl="0" indent="0" algn="ctr" defTabSz="400040" rtl="0" eaLnBrk="1" fontAlgn="base" latinLnBrk="0" hangingPunct="1">
              <a:lnSpc>
                <a:spcPct val="90000"/>
              </a:lnSpc>
              <a:spcBef>
                <a:spcPct val="0"/>
              </a:spcBef>
              <a:spcAft>
                <a:spcPct val="35000"/>
              </a:spcAft>
              <a:buClrTx/>
              <a:buSzTx/>
              <a:buFontTx/>
              <a:buNone/>
              <a:tabLst/>
              <a:defRPr/>
            </a:pPr>
            <a:r>
              <a:rPr kumimoji="0" lang="sv-SE" sz="825"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Stöd: TBD</a:t>
            </a:r>
            <a:endParaRPr kumimoji="0" lang="sv-SE" sz="825"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sv-SE" sz="825" b="0"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3" name="Rektangel 2"/>
          <p:cNvSpPr/>
          <p:nvPr/>
        </p:nvSpPr>
        <p:spPr>
          <a:xfrm>
            <a:off x="9510207" y="6533554"/>
            <a:ext cx="2597041" cy="324446"/>
          </a:xfrm>
          <a:prstGeom prst="rect">
            <a:avLst/>
          </a:prstGeom>
          <a:noFill/>
          <a:ln w="25400" cap="flat" cmpd="sng" algn="ctr">
            <a:noFill/>
            <a:prstDash val="solid"/>
          </a:ln>
          <a:effectLst/>
        </p:spPr>
        <p:txBody>
          <a:bodyPr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sv-SE" sz="825"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 Tillfällig ersättare Per-Åke Wärn och Hans Wolf</a:t>
            </a:r>
          </a:p>
        </p:txBody>
      </p:sp>
    </p:spTree>
    <p:extLst>
      <p:ext uri="{BB962C8B-B14F-4D97-AF65-F5344CB8AC3E}">
        <p14:creationId xmlns:p14="http://schemas.microsoft.com/office/powerpoint/2010/main" val="290508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Oklarheter? </a:t>
            </a:r>
          </a:p>
        </p:txBody>
      </p:sp>
      <p:sp>
        <p:nvSpPr>
          <p:cNvPr id="3" name="Platshållare för text 2"/>
          <p:cNvSpPr>
            <a:spLocks noGrp="1"/>
          </p:cNvSpPr>
          <p:nvPr>
            <p:ph type="body" sz="quarter" idx="12"/>
          </p:nvPr>
        </p:nvSpPr>
        <p:spPr>
          <a:xfrm>
            <a:off x="564172" y="2351314"/>
            <a:ext cx="4869977" cy="1735457"/>
          </a:xfrm>
        </p:spPr>
        <p:txBody>
          <a:bodyPr/>
          <a:lstStyle/>
          <a:p>
            <a:r>
              <a:rPr lang="sv-SE" dirty="0"/>
              <a:t>Syftet med presentationen är att väcka intresse för den accelererande utveckling för europeisk </a:t>
            </a:r>
            <a:r>
              <a:rPr lang="sv-SE" dirty="0" smtClean="0"/>
              <a:t>järnvägstrafik</a:t>
            </a:r>
          </a:p>
          <a:p>
            <a:r>
              <a:rPr lang="sv-SE" dirty="0" smtClean="0"/>
              <a:t>Vi vill gärna ha input från relevant forskning som finns på området och vill gärna att ni kontaktar oss</a:t>
            </a:r>
            <a:endParaRPr lang="sv-SE" dirty="0"/>
          </a:p>
          <a:p>
            <a:pPr marL="0" indent="0">
              <a:buNone/>
            </a:pPr>
            <a:r>
              <a:rPr lang="sv-SE" dirty="0" smtClean="0"/>
              <a:t> </a:t>
            </a:r>
            <a:endParaRPr lang="sv-SE" dirty="0"/>
          </a:p>
          <a:p>
            <a:r>
              <a:rPr lang="sv-SE" dirty="0"/>
              <a:t>Skicka in frågor och tankar till TTR Sverige till koordinator Johanna </a:t>
            </a:r>
            <a:r>
              <a:rPr lang="sv-SE" dirty="0" smtClean="0"/>
              <a:t>Tegelström </a:t>
            </a:r>
            <a:r>
              <a:rPr lang="sv-SE" dirty="0"/>
              <a:t>på </a:t>
            </a:r>
            <a:r>
              <a:rPr lang="sv-SE" dirty="0" smtClean="0">
                <a:hlinkClick r:id="rId2"/>
              </a:rPr>
              <a:t>johanna.tegelstrom@trafikverket.se</a:t>
            </a:r>
            <a:r>
              <a:rPr lang="sv-SE" dirty="0" smtClean="0"/>
              <a:t> </a:t>
            </a:r>
            <a:endParaRPr lang="sv-SE" dirty="0"/>
          </a:p>
        </p:txBody>
      </p:sp>
      <p:sp>
        <p:nvSpPr>
          <p:cNvPr id="4" name="Platshållare för datum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text 2"/>
          <p:cNvSpPr txBox="1">
            <a:spLocks/>
          </p:cNvSpPr>
          <p:nvPr/>
        </p:nvSpPr>
        <p:spPr>
          <a:xfrm rot="422649">
            <a:off x="5938357" y="1052861"/>
            <a:ext cx="5343982" cy="5498213"/>
          </a:xfrm>
          <a:prstGeom prst="rect">
            <a:avLst/>
          </a:prstGeom>
          <a:ln w="6350">
            <a:solidFill>
              <a:schemeClr val="tx1"/>
            </a:solidFill>
          </a:ln>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i="1" dirty="0"/>
              <a:t>Exempelvis</a:t>
            </a:r>
          </a:p>
          <a:p>
            <a:r>
              <a:rPr lang="sv-SE" i="1" dirty="0"/>
              <a:t>Hur förändras marknaden för järnvägstrafik i Sverige av TTR?</a:t>
            </a:r>
          </a:p>
          <a:p>
            <a:pPr lvl="1"/>
            <a:r>
              <a:rPr lang="sv-SE" i="1" dirty="0"/>
              <a:t>Upprätthålls icke-diskriminering ?</a:t>
            </a:r>
          </a:p>
          <a:p>
            <a:pPr lvl="1"/>
            <a:r>
              <a:rPr lang="sv-SE" i="1" dirty="0"/>
              <a:t>Ändrar TTR på termen ”Avreglering” ?</a:t>
            </a:r>
          </a:p>
          <a:p>
            <a:pPr lvl="1"/>
            <a:r>
              <a:rPr lang="sv-SE" i="1" dirty="0"/>
              <a:t>Vilken roll kommer Trafikverket behöva ta? </a:t>
            </a:r>
          </a:p>
          <a:p>
            <a:pPr lvl="1"/>
            <a:r>
              <a:rPr lang="sv-SE" i="1" dirty="0"/>
              <a:t>Vilka nya affärsmodeller kan utvecklas hos järnvägsföretagen?</a:t>
            </a:r>
          </a:p>
          <a:p>
            <a:r>
              <a:rPr lang="sv-SE" i="1" dirty="0"/>
              <a:t>Lagstiftningen behöver förändras</a:t>
            </a:r>
          </a:p>
          <a:p>
            <a:pPr lvl="1"/>
            <a:r>
              <a:rPr lang="sv-SE" i="1" dirty="0"/>
              <a:t>Vilka effekter ger kommande lagförändringar?</a:t>
            </a:r>
          </a:p>
          <a:p>
            <a:r>
              <a:rPr lang="sv-SE" i="1" dirty="0"/>
              <a:t>Transportnyttan med TTR Sverige</a:t>
            </a:r>
          </a:p>
          <a:p>
            <a:pPr lvl="1"/>
            <a:r>
              <a:rPr lang="sv-SE" i="1" dirty="0"/>
              <a:t>Ökar transportnyttan med TTR i Sverige? </a:t>
            </a:r>
          </a:p>
          <a:p>
            <a:pPr lvl="1"/>
            <a:r>
              <a:rPr lang="sv-SE" i="1" dirty="0"/>
              <a:t>Vilka  incitament skapas av TTR? </a:t>
            </a:r>
          </a:p>
          <a:p>
            <a:r>
              <a:rPr lang="sv-SE" i="1" dirty="0"/>
              <a:t>Internationella sammanlänkade system – hur påverkas vi?</a:t>
            </a:r>
            <a:endParaRPr lang="sv-SE" i="1" dirty="0"/>
          </a:p>
        </p:txBody>
      </p:sp>
    </p:spTree>
    <p:extLst>
      <p:ext uri="{BB962C8B-B14F-4D97-AF65-F5344CB8AC3E}">
        <p14:creationId xmlns:p14="http://schemas.microsoft.com/office/powerpoint/2010/main" val="101259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000" y="2889000"/>
            <a:ext cx="10800000" cy="1080000"/>
          </a:xfrm>
        </p:spPr>
        <p:txBody>
          <a:bodyPr/>
          <a:lstStyle/>
          <a:p>
            <a:r>
              <a:rPr lang="sv-SE" dirty="0"/>
              <a:t>TTR Sverige</a:t>
            </a:r>
            <a:br>
              <a:rPr lang="sv-SE" dirty="0"/>
            </a:br>
            <a:r>
              <a:rPr lang="sv-SE" dirty="0"/>
              <a:t/>
            </a:r>
            <a:br>
              <a:rPr lang="sv-SE" dirty="0"/>
            </a:br>
            <a:r>
              <a:rPr lang="sv-SE" sz="5400" b="0" i="1" dirty="0" smtClean="0"/>
              <a:t>Tack för oss!</a:t>
            </a:r>
            <a:endParaRPr lang="sv-SE" sz="5400" b="0" i="1" dirty="0"/>
          </a:p>
        </p:txBody>
      </p:sp>
      <p:sp>
        <p:nvSpPr>
          <p:cNvPr id="4" name="Platshållare för bildnummer 3"/>
          <p:cNvSpPr>
            <a:spLocks noGrp="1"/>
          </p:cNvSpPr>
          <p:nvPr>
            <p:ph type="sldNum" sz="quarter" idx="4"/>
          </p:nvPr>
        </p:nvSpPr>
        <p:spPr/>
        <p:txBody>
          <a:bodyPr/>
          <a:lstStyle/>
          <a:p>
            <a:fld id="{816FEC2C-AD63-44F4-896C-A2025F5FB260}" type="slidenum">
              <a:rPr lang="sv-SE" smtClean="0"/>
              <a:pPr/>
              <a:t>17</a:t>
            </a:fld>
            <a:endParaRPr lang="sv-SE" dirty="0"/>
          </a:p>
        </p:txBody>
      </p:sp>
    </p:spTree>
    <p:extLst>
      <p:ext uri="{BB962C8B-B14F-4D97-AF65-F5344CB8AC3E}">
        <p14:creationId xmlns:p14="http://schemas.microsoft.com/office/powerpoint/2010/main" val="374082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8675" y="201600"/>
            <a:ext cx="4321336" cy="987120"/>
          </a:xfrm>
        </p:spPr>
        <p:txBody>
          <a:bodyPr/>
          <a:lstStyle/>
          <a:p>
            <a:r>
              <a:rPr lang="sv-SE" dirty="0"/>
              <a:t>TTR Sverige är ett projekt som ställer många frågor</a:t>
            </a:r>
          </a:p>
        </p:txBody>
      </p:sp>
      <p:sp>
        <p:nvSpPr>
          <p:cNvPr id="3" name="Platshållare för text 2"/>
          <p:cNvSpPr>
            <a:spLocks noGrp="1"/>
          </p:cNvSpPr>
          <p:nvPr>
            <p:ph type="body" sz="quarter" idx="12"/>
          </p:nvPr>
        </p:nvSpPr>
        <p:spPr>
          <a:xfrm>
            <a:off x="668675" y="1784411"/>
            <a:ext cx="9100364" cy="3747109"/>
          </a:xfrm>
        </p:spPr>
        <p:txBody>
          <a:bodyPr/>
          <a:lstStyle/>
          <a:p>
            <a:pPr marL="0" indent="0">
              <a:buNone/>
            </a:pPr>
            <a:r>
              <a:rPr lang="sv-SE" i="1" dirty="0" smtClean="0"/>
              <a:t>Exempelvis</a:t>
            </a:r>
          </a:p>
          <a:p>
            <a:r>
              <a:rPr lang="sv-SE" dirty="0" smtClean="0"/>
              <a:t>Hur </a:t>
            </a:r>
            <a:r>
              <a:rPr lang="sv-SE" dirty="0"/>
              <a:t>förändras marknaden för järnvägstrafik i Sverige av TTR?</a:t>
            </a:r>
          </a:p>
          <a:p>
            <a:pPr lvl="1"/>
            <a:r>
              <a:rPr lang="sv-SE" dirty="0"/>
              <a:t>Upprätthålls icke-diskriminering ?</a:t>
            </a:r>
          </a:p>
          <a:p>
            <a:pPr lvl="1"/>
            <a:r>
              <a:rPr lang="sv-SE" dirty="0" smtClean="0"/>
              <a:t>Ändrar </a:t>
            </a:r>
            <a:r>
              <a:rPr lang="sv-SE" dirty="0"/>
              <a:t>TTR på termen ”Avreglering” ?</a:t>
            </a:r>
          </a:p>
          <a:p>
            <a:pPr lvl="1"/>
            <a:r>
              <a:rPr lang="sv-SE" dirty="0"/>
              <a:t>Vilken roll kommer Trafikverket </a:t>
            </a:r>
            <a:r>
              <a:rPr lang="sv-SE" dirty="0" smtClean="0"/>
              <a:t>behöva ta? </a:t>
            </a:r>
          </a:p>
          <a:p>
            <a:pPr lvl="1"/>
            <a:r>
              <a:rPr lang="sv-SE" dirty="0" smtClean="0"/>
              <a:t>Vilka nya affärsmodeller kan utvecklas hos järnvägsföretagen?</a:t>
            </a:r>
          </a:p>
          <a:p>
            <a:r>
              <a:rPr lang="sv-SE" dirty="0" smtClean="0"/>
              <a:t>Lagstiftningen behöver förändras</a:t>
            </a:r>
          </a:p>
          <a:p>
            <a:pPr lvl="1"/>
            <a:r>
              <a:rPr lang="sv-SE" dirty="0" smtClean="0"/>
              <a:t>Vilka </a:t>
            </a:r>
            <a:r>
              <a:rPr lang="sv-SE" dirty="0"/>
              <a:t>effekter ger kommande lagförändringar?</a:t>
            </a:r>
            <a:endParaRPr lang="sv-SE" dirty="0"/>
          </a:p>
          <a:p>
            <a:r>
              <a:rPr lang="sv-SE" dirty="0"/>
              <a:t>Transportnyttan </a:t>
            </a:r>
            <a:r>
              <a:rPr lang="sv-SE" dirty="0" smtClean="0"/>
              <a:t>med TTR </a:t>
            </a:r>
            <a:r>
              <a:rPr lang="sv-SE" dirty="0"/>
              <a:t>Sverige</a:t>
            </a:r>
          </a:p>
          <a:p>
            <a:pPr lvl="1"/>
            <a:r>
              <a:rPr lang="sv-SE" dirty="0"/>
              <a:t>Ökar </a:t>
            </a:r>
            <a:r>
              <a:rPr lang="sv-SE" dirty="0"/>
              <a:t>transportnyttan med </a:t>
            </a:r>
            <a:r>
              <a:rPr lang="sv-SE" dirty="0" smtClean="0"/>
              <a:t>TTR i Sverige? </a:t>
            </a:r>
          </a:p>
          <a:p>
            <a:pPr lvl="1"/>
            <a:r>
              <a:rPr lang="sv-SE" dirty="0" smtClean="0"/>
              <a:t>Vilka  </a:t>
            </a:r>
            <a:r>
              <a:rPr lang="sv-SE" dirty="0"/>
              <a:t>incitament skapas av TTR? </a:t>
            </a:r>
            <a:endParaRPr lang="sv-SE" dirty="0" smtClean="0"/>
          </a:p>
          <a:p>
            <a:r>
              <a:rPr lang="sv-SE" dirty="0" smtClean="0"/>
              <a:t>Internationella sammanlänkade system – hur påverkas vi?</a:t>
            </a:r>
            <a:endParaRPr lang="sv-SE" dirty="0"/>
          </a:p>
        </p:txBody>
      </p:sp>
      <p:sp>
        <p:nvSpPr>
          <p:cNvPr id="4" name="Platshållare för datum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811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800" y="201600"/>
            <a:ext cx="4641874" cy="753979"/>
          </a:xfrm>
        </p:spPr>
        <p:txBody>
          <a:bodyPr tIns="180000" anchor="t" anchorCtr="0"/>
          <a:lstStyle/>
          <a:p>
            <a:r>
              <a:rPr lang="en-US" dirty="0" err="1">
                <a:solidFill>
                  <a:srgbClr val="000000"/>
                </a:solidFill>
              </a:rPr>
              <a:t>Bakgrund</a:t>
            </a:r>
            <a:r>
              <a:rPr lang="en-US" dirty="0">
                <a:solidFill>
                  <a:srgbClr val="000000"/>
                </a:solidFill>
              </a:rPr>
              <a:t> </a:t>
            </a:r>
            <a:r>
              <a:rPr lang="en-US" dirty="0" err="1">
                <a:solidFill>
                  <a:srgbClr val="000000"/>
                </a:solidFill>
              </a:rPr>
              <a:t>och</a:t>
            </a:r>
            <a:r>
              <a:rPr lang="en-US" dirty="0">
                <a:solidFill>
                  <a:srgbClr val="000000"/>
                </a:solidFill>
              </a:rPr>
              <a:t> </a:t>
            </a:r>
            <a:r>
              <a:rPr lang="en-US" dirty="0" err="1">
                <a:solidFill>
                  <a:srgbClr val="000000"/>
                </a:solidFill>
              </a:rPr>
              <a:t>syfte</a:t>
            </a:r>
            <a:r>
              <a:rPr lang="en-US" dirty="0">
                <a:solidFill>
                  <a:srgbClr val="000000"/>
                </a:solidFill>
              </a:rPr>
              <a:t> </a:t>
            </a:r>
            <a:r>
              <a:rPr lang="en-US" dirty="0" smtClean="0">
                <a:solidFill>
                  <a:srgbClr val="000000"/>
                </a:solidFill>
              </a:rPr>
              <a:t> </a:t>
            </a:r>
            <a:r>
              <a:rPr lang="en-US" dirty="0">
                <a:solidFill>
                  <a:srgbClr val="000000"/>
                </a:solidFill>
              </a:rPr>
              <a:t/>
            </a:r>
            <a:br>
              <a:rPr lang="en-US" dirty="0">
                <a:solidFill>
                  <a:srgbClr val="000000"/>
                </a:solidFill>
              </a:rPr>
            </a:br>
            <a:endParaRPr lang="sv-SE" dirty="0">
              <a:solidFill>
                <a:srgbClr val="000000"/>
              </a:solidFill>
            </a:endParaRP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Oval 15">
            <a:extLst>
              <a:ext uri="{FF2B5EF4-FFF2-40B4-BE49-F238E27FC236}">
                <a16:creationId xmlns:a16="http://schemas.microsoft.com/office/drawing/2014/main" id="{84A4C703-D1F2-45D9-BDDF-D2715753B6DA}"/>
              </a:ext>
            </a:extLst>
          </p:cNvPr>
          <p:cNvSpPr/>
          <p:nvPr/>
        </p:nvSpPr>
        <p:spPr>
          <a:xfrm>
            <a:off x="603264" y="4571128"/>
            <a:ext cx="671498" cy="671498"/>
          </a:xfrm>
          <a:prstGeom prst="ellips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447714" rtl="0" eaLnBrk="1" fontAlgn="auto" latinLnBrk="0" hangingPunct="1">
              <a:lnSpc>
                <a:spcPct val="100000"/>
              </a:lnSpc>
              <a:spcBef>
                <a:spcPts val="0"/>
              </a:spcBef>
              <a:spcAft>
                <a:spcPts val="0"/>
              </a:spcAft>
              <a:buClrTx/>
              <a:buSzTx/>
              <a:buFontTx/>
              <a:buNone/>
              <a:tabLst/>
              <a:defRPr/>
            </a:pPr>
            <a:endParaRPr kumimoji="0" lang="en-GB" sz="1764"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Rounded Corners 3">
            <a:extLst>
              <a:ext uri="{FF2B5EF4-FFF2-40B4-BE49-F238E27FC236}">
                <a16:creationId xmlns:a16="http://schemas.microsoft.com/office/drawing/2014/main" id="{48AA1427-8ACE-4CEE-80C1-B6E7CE2856C2}"/>
              </a:ext>
            </a:extLst>
          </p:cNvPr>
          <p:cNvSpPr/>
          <p:nvPr/>
        </p:nvSpPr>
        <p:spPr>
          <a:xfrm>
            <a:off x="1562239" y="5177044"/>
            <a:ext cx="10216103" cy="671498"/>
          </a:xfrm>
          <a:prstGeom prst="roundRect">
            <a:avLst/>
          </a:prstGeom>
          <a:noFill/>
          <a:ln w="25400" cap="flat" cmpd="sng" algn="ctr">
            <a:no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Syfte</a:t>
            </a:r>
          </a:p>
          <a:p>
            <a:pPr marL="0" marR="0" lvl="0" indent="0" algn="l" defTabSz="914400" rtl="0" eaLnBrk="1" fontAlgn="base" latinLnBrk="0" hangingPunct="1">
              <a:lnSpc>
                <a:spcPct val="100000"/>
              </a:lnSpc>
              <a:spcBef>
                <a:spcPct val="0"/>
              </a:spcBef>
              <a:spcAft>
                <a:spcPct val="0"/>
              </a:spcAft>
              <a:buClrTx/>
              <a:buSzTx/>
              <a:buFontTx/>
              <a:buNone/>
              <a:tabLst/>
              <a:defRPr/>
            </a:pPr>
            <a:endParaRPr lang="sv-SE" sz="1500" b="1" kern="0" dirty="0">
              <a:solidFill>
                <a:prstClr val="black"/>
              </a:solidFill>
              <a:latin typeface="Arial"/>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Modernisera</a:t>
            </a:r>
            <a:r>
              <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rPr>
              <a:t> och </a:t>
            </a: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harmonisera </a:t>
            </a:r>
            <a:r>
              <a:rPr kumimoji="0" lang="sv-SE" sz="15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kapacitetstilldelning över landsgränser och effektivisera hur länderna arbetar med tidtabellsplanering, både nationellt och gränsöverskridande. </a:t>
            </a:r>
            <a:endPar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sz="1500" b="1" kern="0" dirty="0">
              <a:solidFill>
                <a:prstClr val="black"/>
              </a:solidFill>
              <a:latin typeface="Arial"/>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Både </a:t>
            </a:r>
            <a:r>
              <a:rPr kumimoji="0" lang="sv-SE" sz="15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person-och godstrafikens behov i samband med tilldelning av kapacitet ska tillgodoses på ett mer förutsägbart, flexibelt och marknadsanpassat sätt. </a:t>
            </a:r>
          </a:p>
        </p:txBody>
      </p:sp>
      <p:sp>
        <p:nvSpPr>
          <p:cNvPr id="10" name="Oval 15">
            <a:extLst>
              <a:ext uri="{FF2B5EF4-FFF2-40B4-BE49-F238E27FC236}">
                <a16:creationId xmlns:a16="http://schemas.microsoft.com/office/drawing/2014/main" id="{84A4C703-D1F2-45D9-BDDF-D2715753B6DA}"/>
              </a:ext>
            </a:extLst>
          </p:cNvPr>
          <p:cNvSpPr/>
          <p:nvPr/>
        </p:nvSpPr>
        <p:spPr>
          <a:xfrm>
            <a:off x="652267" y="1774460"/>
            <a:ext cx="671498" cy="671498"/>
          </a:xfrm>
          <a:prstGeom prst="ellipse">
            <a:avLst/>
          </a:prstGeom>
          <a:solidFill>
            <a:srgbClr val="632523"/>
          </a:solidFill>
          <a:ln w="12700" cap="flat" cmpd="sng" algn="ctr">
            <a:noFill/>
            <a:prstDash val="solid"/>
            <a:miter lim="800000"/>
          </a:ln>
          <a:effectLst/>
        </p:spPr>
        <p:txBody>
          <a:bodyPr rtlCol="0" anchor="ctr"/>
          <a:lstStyle/>
          <a:p>
            <a:pPr marL="0" marR="0" lvl="0" indent="0" algn="ctr" defTabSz="447714" rtl="0" eaLnBrk="1" fontAlgn="auto" latinLnBrk="0" hangingPunct="1">
              <a:lnSpc>
                <a:spcPct val="100000"/>
              </a:lnSpc>
              <a:spcBef>
                <a:spcPts val="0"/>
              </a:spcBef>
              <a:spcAft>
                <a:spcPts val="0"/>
              </a:spcAft>
              <a:buClrTx/>
              <a:buSzTx/>
              <a:buFontTx/>
              <a:buNone/>
              <a:tabLst/>
              <a:defRPr/>
            </a:pPr>
            <a:endParaRPr kumimoji="0" lang="en-GB" sz="1764"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Rounded Corners 3">
            <a:extLst>
              <a:ext uri="{FF2B5EF4-FFF2-40B4-BE49-F238E27FC236}">
                <a16:creationId xmlns:a16="http://schemas.microsoft.com/office/drawing/2014/main" id="{48AA1427-8ACE-4CEE-80C1-B6E7CE2856C2}"/>
              </a:ext>
            </a:extLst>
          </p:cNvPr>
          <p:cNvSpPr/>
          <p:nvPr/>
        </p:nvSpPr>
        <p:spPr>
          <a:xfrm>
            <a:off x="1562239" y="2611774"/>
            <a:ext cx="10216103" cy="1244824"/>
          </a:xfrm>
          <a:prstGeom prst="roundRect">
            <a:avLst/>
          </a:prstGeom>
          <a:noFill/>
          <a:ln w="25400" cap="flat" cmpd="sng" algn="ctr">
            <a:noFill/>
            <a:prstDash val="solid"/>
          </a:ln>
          <a:effectLst/>
        </p:spPr>
        <p:txBody>
          <a:bodyPr rtlCol="0" anchor="ctr"/>
          <a:lstStyle/>
          <a:p>
            <a:pPr marL="285750" lvl="0" indent="-285750" fontAlgn="base">
              <a:spcBef>
                <a:spcPct val="0"/>
              </a:spcBef>
              <a:spcAft>
                <a:spcPct val="0"/>
              </a:spcAft>
              <a:buFont typeface="Arial" panose="020B0604020202020204" pitchFamily="34" charset="0"/>
              <a:buChar char="•"/>
              <a:defRPr/>
            </a:pP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Startade 2014</a:t>
            </a:r>
            <a:r>
              <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rPr>
              <a:t> på initiativ av </a:t>
            </a:r>
            <a:r>
              <a:rPr lang="sv-SE" sz="1500" b="1" kern="0" dirty="0" smtClean="0">
                <a:solidFill>
                  <a:prstClr val="black"/>
                </a:solidFill>
                <a:cs typeface="Arial" panose="020B0604020202020204" pitchFamily="34" charset="0"/>
              </a:rPr>
              <a:t>FTE  </a:t>
            </a:r>
            <a:r>
              <a:rPr lang="sv-SE" sz="1500" b="1" kern="0" dirty="0">
                <a:solidFill>
                  <a:prstClr val="black"/>
                </a:solidFill>
                <a:cs typeface="Arial" panose="020B0604020202020204" pitchFamily="34" charset="0"/>
              </a:rPr>
              <a:t>(</a:t>
            </a:r>
            <a:r>
              <a:rPr lang="sv-SE" sz="1500" b="1" kern="0" dirty="0" err="1" smtClean="0">
                <a:solidFill>
                  <a:prstClr val="black"/>
                </a:solidFill>
                <a:cs typeface="Arial" panose="020B0604020202020204" pitchFamily="34" charset="0"/>
              </a:rPr>
              <a:t>ForumTrainEurope</a:t>
            </a:r>
            <a:r>
              <a:rPr lang="sv-SE" sz="1500" b="1" kern="0" dirty="0" smtClean="0">
                <a:solidFill>
                  <a:prstClr val="black"/>
                </a:solidFill>
                <a:cs typeface="Arial" panose="020B0604020202020204" pitchFamily="34" charset="0"/>
              </a:rPr>
              <a:t>), d</a:t>
            </a: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rivs </a:t>
            </a:r>
            <a:r>
              <a:rPr lang="sv-SE" sz="1500" b="1" kern="0" dirty="0">
                <a:solidFill>
                  <a:prstClr val="black"/>
                </a:solidFill>
                <a:cs typeface="Arial" panose="020B0604020202020204" pitchFamily="34" charset="0"/>
              </a:rPr>
              <a:t>av RNE (</a:t>
            </a:r>
            <a:r>
              <a:rPr lang="sv-SE" sz="1500" b="1" kern="0" dirty="0" err="1">
                <a:solidFill>
                  <a:prstClr val="black"/>
                </a:solidFill>
                <a:cs typeface="Arial" panose="020B0604020202020204" pitchFamily="34" charset="0"/>
              </a:rPr>
              <a:t>RailNetEurope</a:t>
            </a:r>
            <a:r>
              <a:rPr lang="sv-SE" sz="1500" b="1" kern="0" dirty="0" smtClean="0">
                <a:solidFill>
                  <a:prstClr val="black"/>
                </a:solidFill>
                <a:cs typeface="Arial" panose="020B0604020202020204" pitchFamily="34" charset="0"/>
              </a:rPr>
              <a:t>) stöttat av ERFA </a:t>
            </a:r>
            <a:r>
              <a:rPr lang="sv-SE" sz="1500" b="1" kern="0" dirty="0">
                <a:solidFill>
                  <a:prstClr val="black"/>
                </a:solidFill>
                <a:cs typeface="Arial" panose="020B0604020202020204" pitchFamily="34" charset="0"/>
              </a:rPr>
              <a:t>(</a:t>
            </a:r>
            <a:r>
              <a:rPr lang="sv-SE" sz="1500" b="1" kern="0" dirty="0" err="1">
                <a:solidFill>
                  <a:prstClr val="black"/>
                </a:solidFill>
                <a:cs typeface="Arial" panose="020B0604020202020204" pitchFamily="34" charset="0"/>
              </a:rPr>
              <a:t>EuropeanRailFreightAssociation</a:t>
            </a:r>
            <a:r>
              <a:rPr lang="sv-SE" sz="1500" b="1" kern="0" dirty="0">
                <a:solidFill>
                  <a:prstClr val="black"/>
                </a:solidFill>
                <a:cs typeface="Arial" panose="020B0604020202020204" pitchFamily="34" charset="0"/>
              </a:rPr>
              <a:t>) </a:t>
            </a:r>
            <a:r>
              <a:rPr lang="sv-SE" sz="1500" b="1" kern="0" dirty="0" smtClean="0">
                <a:solidFill>
                  <a:prstClr val="black"/>
                </a:solidFill>
                <a:cs typeface="Arial" panose="020B0604020202020204" pitchFamily="34" charset="0"/>
              </a:rPr>
              <a:t> </a:t>
            </a:r>
          </a:p>
          <a:p>
            <a:pPr marL="285750" lvl="0" indent="-285750" fontAlgn="base">
              <a:spcBef>
                <a:spcPct val="0"/>
              </a:spcBef>
              <a:spcAft>
                <a:spcPct val="0"/>
              </a:spcAft>
              <a:buFont typeface="Arial" panose="020B0604020202020204" pitchFamily="34" charset="0"/>
              <a:buChar char="•"/>
              <a:defRPr/>
            </a:pPr>
            <a:endParaRPr lang="sv-SE" sz="1500" b="1" kern="0" dirty="0" smtClean="0">
              <a:solidFill>
                <a:prstClr val="black"/>
              </a:solidFill>
              <a:cs typeface="Arial" panose="020B0604020202020204" pitchFamily="34" charset="0"/>
            </a:endParaRPr>
          </a:p>
          <a:p>
            <a:pPr marL="285750" lvl="0" indent="-285750" fontAlgn="base">
              <a:spcBef>
                <a:spcPct val="0"/>
              </a:spcBef>
              <a:spcAft>
                <a:spcPct val="0"/>
              </a:spcAft>
              <a:buFont typeface="Arial" panose="020B0604020202020204" pitchFamily="34" charset="0"/>
              <a:buChar char="•"/>
              <a:defRPr/>
            </a:pPr>
            <a:r>
              <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rPr>
              <a:t>2014-2019 Gemensamt</a:t>
            </a:r>
            <a:r>
              <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rPr>
              <a:t> arbete med att utforma en förändrad process för kapacitetsplanering</a:t>
            </a:r>
          </a:p>
          <a:p>
            <a:pPr marL="285750" lvl="0" indent="-285750" fontAlgn="base">
              <a:spcBef>
                <a:spcPct val="0"/>
              </a:spcBef>
              <a:spcAft>
                <a:spcPct val="0"/>
              </a:spcAft>
              <a:buFont typeface="Arial" panose="020B0604020202020204" pitchFamily="34" charset="0"/>
              <a:buChar char="•"/>
              <a:defRPr/>
            </a:pPr>
            <a:endParaRPr lang="sv-SE" sz="1500" b="1" kern="0" baseline="0" dirty="0">
              <a:solidFill>
                <a:prstClr val="black"/>
              </a:solidFill>
              <a:latin typeface="Arial"/>
              <a:cs typeface="Arial" panose="020B0604020202020204" pitchFamily="34" charset="0"/>
            </a:endParaRPr>
          </a:p>
          <a:p>
            <a:pPr marL="285750" lvl="0" indent="-285750" fontAlgn="base">
              <a:spcBef>
                <a:spcPct val="0"/>
              </a:spcBef>
              <a:spcAft>
                <a:spcPct val="0"/>
              </a:spcAft>
              <a:buFont typeface="Arial" panose="020B0604020202020204" pitchFamily="34" charset="0"/>
              <a:buChar char="•"/>
              <a:defRPr/>
            </a:pPr>
            <a:r>
              <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rPr>
              <a:t>2019 -  Implementering av TTR har startat med bland annat pilotprojekt</a:t>
            </a:r>
          </a:p>
          <a:p>
            <a:pPr marL="285750" lvl="0" indent="-285750" fontAlgn="base">
              <a:spcBef>
                <a:spcPct val="0"/>
              </a:spcBef>
              <a:spcAft>
                <a:spcPct val="0"/>
              </a:spcAft>
              <a:buFont typeface="Arial" panose="020B0604020202020204" pitchFamily="34" charset="0"/>
              <a:buChar char="•"/>
              <a:defRPr/>
            </a:pPr>
            <a:endParaRPr lang="sv-SE" sz="1500" b="1" kern="0" dirty="0">
              <a:solidFill>
                <a:prstClr val="black"/>
              </a:solidFill>
              <a:latin typeface="Arial"/>
              <a:cs typeface="Arial" panose="020B0604020202020204" pitchFamily="34" charset="0"/>
            </a:endParaRPr>
          </a:p>
          <a:p>
            <a:pPr marL="285750" lvl="0" indent="-285750" fontAlgn="base">
              <a:spcBef>
                <a:spcPct val="0"/>
              </a:spcBef>
              <a:spcAft>
                <a:spcPct val="0"/>
              </a:spcAft>
              <a:buFont typeface="Arial" panose="020B0604020202020204" pitchFamily="34" charset="0"/>
              <a:buChar char="•"/>
              <a:defRPr/>
            </a:pPr>
            <a:r>
              <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rPr>
              <a:t>2020  EU-kommissionen betraktar TTR som ett ”Flagship </a:t>
            </a:r>
            <a:r>
              <a:rPr kumimoji="0" lang="sv-SE" sz="1500" b="1" i="0" u="none" strike="noStrike" kern="0" cap="none" spc="0" normalizeH="0" noProof="0" dirty="0" err="1" smtClean="0">
                <a:ln>
                  <a:noFill/>
                </a:ln>
                <a:solidFill>
                  <a:prstClr val="black"/>
                </a:solidFill>
                <a:effectLst/>
                <a:uLnTx/>
                <a:uFillTx/>
                <a:latin typeface="Arial"/>
                <a:ea typeface="+mn-ea"/>
                <a:cs typeface="Arial" panose="020B0604020202020204" pitchFamily="34" charset="0"/>
              </a:rPr>
              <a:t>Initiative</a:t>
            </a:r>
            <a:r>
              <a:rPr lang="sv-SE" sz="1500" b="1" kern="0" dirty="0" smtClean="0">
                <a:solidFill>
                  <a:prstClr val="black"/>
                </a:solidFill>
                <a:latin typeface="Arial"/>
                <a:cs typeface="Arial" panose="020B0604020202020204" pitchFamily="34" charset="0"/>
              </a:rPr>
              <a:t>” för att </a:t>
            </a:r>
            <a:r>
              <a:rPr lang="sv-SE" sz="1500" b="1" kern="0" dirty="0" err="1" smtClean="0">
                <a:solidFill>
                  <a:prstClr val="black"/>
                </a:solidFill>
                <a:latin typeface="Arial"/>
                <a:cs typeface="Arial" panose="020B0604020202020204" pitchFamily="34" charset="0"/>
              </a:rPr>
              <a:t>bla</a:t>
            </a:r>
            <a:r>
              <a:rPr lang="sv-SE" sz="1500" b="1" kern="0" dirty="0" smtClean="0">
                <a:solidFill>
                  <a:prstClr val="black"/>
                </a:solidFill>
                <a:latin typeface="Arial"/>
                <a:cs typeface="Arial" panose="020B0604020202020204" pitchFamily="34" charset="0"/>
              </a:rPr>
              <a:t> främja ”The Green Deal”</a:t>
            </a:r>
            <a:endPar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endParaRPr>
          </a:p>
          <a:p>
            <a:pPr marL="285750" lvl="0" indent="-285750" fontAlgn="base">
              <a:spcBef>
                <a:spcPct val="0"/>
              </a:spcBef>
              <a:spcAft>
                <a:spcPct val="0"/>
              </a:spcAft>
              <a:buFont typeface="Arial" panose="020B0604020202020204" pitchFamily="34" charset="0"/>
              <a:buChar char="•"/>
              <a:defRPr/>
            </a:pPr>
            <a:endParaRPr lang="sv-SE" sz="1500" b="1" kern="0" baseline="0" dirty="0">
              <a:solidFill>
                <a:prstClr val="black"/>
              </a:solidFill>
              <a:latin typeface="Arial"/>
              <a:cs typeface="Arial" panose="020B0604020202020204" pitchFamily="34" charset="0"/>
            </a:endParaRPr>
          </a:p>
          <a:p>
            <a:pPr marL="285750" lvl="0" indent="-285750" fontAlgn="base">
              <a:spcBef>
                <a:spcPct val="0"/>
              </a:spcBef>
              <a:spcAft>
                <a:spcPct val="0"/>
              </a:spcAft>
              <a:buFont typeface="Arial" panose="020B0604020202020204" pitchFamily="34" charset="0"/>
              <a:buChar char="•"/>
              <a:defRPr/>
            </a:pPr>
            <a:r>
              <a:rPr kumimoji="0" lang="sv-SE" sz="1500" b="1" i="0" u="none" strike="noStrike" kern="0" cap="none" spc="0" normalizeH="0" noProof="0" dirty="0" smtClean="0">
                <a:ln>
                  <a:noFill/>
                </a:ln>
                <a:solidFill>
                  <a:prstClr val="black"/>
                </a:solidFill>
                <a:effectLst/>
                <a:uLnTx/>
                <a:uFillTx/>
                <a:latin typeface="Arial"/>
                <a:ea typeface="+mn-ea"/>
                <a:cs typeface="Arial" panose="020B0604020202020204" pitchFamily="34" charset="0"/>
              </a:rPr>
              <a:t>2025  Målet är att TTR är i drift till Tågplan 2025</a:t>
            </a:r>
          </a:p>
          <a:p>
            <a:pPr lvl="0" fontAlgn="base">
              <a:spcBef>
                <a:spcPct val="0"/>
              </a:spcBef>
              <a:spcAft>
                <a:spcPct val="0"/>
              </a:spcAft>
              <a:defRPr/>
            </a:pPr>
            <a:endParaRPr lang="sv-SE" sz="1500" b="1" kern="0" baseline="0" dirty="0">
              <a:solidFill>
                <a:prstClr val="black"/>
              </a:solidFill>
              <a:latin typeface="Arial"/>
              <a:cs typeface="Arial" panose="020B0604020202020204" pitchFamily="34" charset="0"/>
            </a:endParaRPr>
          </a:p>
          <a:p>
            <a:pPr lvl="0" fontAlgn="base">
              <a:spcBef>
                <a:spcPct val="0"/>
              </a:spcBef>
              <a:spcAft>
                <a:spcPct val="0"/>
              </a:spcAft>
              <a:defRPr/>
            </a:pPr>
            <a:endParaRPr kumimoji="0" lang="sv-SE" sz="1500" b="1" i="0" u="none" strike="noStrike" kern="0" cap="none" spc="0" normalizeH="0" baseline="0" noProof="0" dirty="0" smtClean="0">
              <a:ln>
                <a:noFill/>
              </a:ln>
              <a:solidFill>
                <a:prstClr val="black"/>
              </a:solidFill>
              <a:effectLst/>
              <a:uLnTx/>
              <a:uFillTx/>
              <a:latin typeface="Arial"/>
              <a:ea typeface="+mn-ea"/>
              <a:cs typeface="Arial" panose="020B0604020202020204" pitchFamily="34" charset="0"/>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03" y="1865996"/>
            <a:ext cx="488426" cy="488426"/>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69" y="4624289"/>
            <a:ext cx="579960" cy="579960"/>
          </a:xfrm>
          <a:prstGeom prst="rect">
            <a:avLst/>
          </a:prstGeom>
          <a:noFill/>
        </p:spPr>
      </p:pic>
      <p:sp>
        <p:nvSpPr>
          <p:cNvPr id="9" name="Rektangel 8"/>
          <p:cNvSpPr/>
          <p:nvPr/>
        </p:nvSpPr>
        <p:spPr>
          <a:xfrm>
            <a:off x="1562238" y="955579"/>
            <a:ext cx="9593441" cy="646331"/>
          </a:xfrm>
          <a:prstGeom prst="rect">
            <a:avLst/>
          </a:prstGeom>
        </p:spPr>
        <p:txBody>
          <a:bodyPr wrap="square">
            <a:spAutoFit/>
          </a:bodyPr>
          <a:lstStyle/>
          <a:p>
            <a:pPr lvl="0" fontAlgn="base">
              <a:spcBef>
                <a:spcPct val="0"/>
              </a:spcBef>
              <a:spcAft>
                <a:spcPct val="0"/>
              </a:spcAft>
              <a:defRPr/>
            </a:pPr>
            <a:r>
              <a:rPr lang="sv-SE" b="1" i="1" kern="0" dirty="0">
                <a:solidFill>
                  <a:prstClr val="black">
                    <a:lumMod val="75000"/>
                    <a:lumOff val="25000"/>
                  </a:prstClr>
                </a:solidFill>
                <a:cs typeface="Arial" panose="020B0604020202020204" pitchFamily="34" charset="0"/>
              </a:rPr>
              <a:t>TTR är ett europeiskt initiativ för att harmonisera kapacitetstilldelningen i hela Europa som är planerat att träda ikraft till Tågplan 2025 (T25)</a:t>
            </a:r>
            <a:endParaRPr lang="sv-SE" b="1" i="1" kern="0"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321076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9"/>
          <p:cNvPicPr>
            <a:picLocks noChangeAspect="1"/>
          </p:cNvPicPr>
          <p:nvPr/>
        </p:nvPicPr>
        <p:blipFill rotWithShape="1">
          <a:blip r:embed="rId2"/>
          <a:srcRect l="30666" t="-461" r="57" b="-1"/>
          <a:stretch/>
        </p:blipFill>
        <p:spPr>
          <a:xfrm>
            <a:off x="5326911" y="-31898"/>
            <a:ext cx="6865089" cy="6889623"/>
          </a:xfrm>
          <a:prstGeom prst="rect">
            <a:avLst/>
          </a:prstGeom>
        </p:spPr>
      </p:pic>
      <p:sp>
        <p:nvSpPr>
          <p:cNvPr id="14" name="Rektangel 13"/>
          <p:cNvSpPr/>
          <p:nvPr/>
        </p:nvSpPr>
        <p:spPr>
          <a:xfrm>
            <a:off x="5284381" y="-10632"/>
            <a:ext cx="6917381" cy="6868632"/>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a:xfrm>
            <a:off x="694800" y="270165"/>
            <a:ext cx="4641874" cy="942108"/>
          </a:xfrm>
        </p:spPr>
        <p:txBody>
          <a:bodyPr tIns="180000" anchor="t" anchorCtr="0"/>
          <a:lstStyle/>
          <a:p>
            <a:r>
              <a:rPr lang="en-US" dirty="0" err="1"/>
              <a:t>Varför</a:t>
            </a:r>
            <a:r>
              <a:rPr lang="en-US" dirty="0"/>
              <a:t> </a:t>
            </a:r>
            <a:r>
              <a:rPr lang="en-US" dirty="0" err="1"/>
              <a:t>har</a:t>
            </a:r>
            <a:r>
              <a:rPr lang="en-US" dirty="0"/>
              <a:t> TTR </a:t>
            </a:r>
            <a:r>
              <a:rPr lang="en-US" dirty="0" err="1"/>
              <a:t>tillkommit</a:t>
            </a:r>
            <a:r>
              <a:rPr lang="en-US" dirty="0"/>
              <a:t>?</a:t>
            </a:r>
            <a:br>
              <a:rPr lang="en-US" dirty="0"/>
            </a:br>
            <a:endParaRPr lang="sv-SE" i="1" dirty="0"/>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Platshållare för text 5"/>
          <p:cNvSpPr>
            <a:spLocks noGrp="1"/>
          </p:cNvSpPr>
          <p:nvPr>
            <p:ph type="body" sz="quarter" idx="12"/>
          </p:nvPr>
        </p:nvSpPr>
        <p:spPr>
          <a:xfrm>
            <a:off x="694800" y="1599492"/>
            <a:ext cx="4115195" cy="4676048"/>
          </a:xfrm>
        </p:spPr>
        <p:txBody>
          <a:bodyPr/>
          <a:lstStyle/>
          <a:p>
            <a:endParaRPr lang="sv-SE" dirty="0"/>
          </a:p>
          <a:p>
            <a:r>
              <a:rPr lang="sv-SE" dirty="0"/>
              <a:t>Föråldrad </a:t>
            </a:r>
            <a:r>
              <a:rPr lang="sv-SE" dirty="0"/>
              <a:t>planeringsprocess för tåglägen i </a:t>
            </a:r>
            <a:r>
              <a:rPr lang="sv-SE" dirty="0"/>
              <a:t>Europa</a:t>
            </a:r>
          </a:p>
          <a:p>
            <a:r>
              <a:rPr lang="sv-SE" dirty="0"/>
              <a:t>Brist på marknadsorientering, harmonisering och samarbete mellan länder</a:t>
            </a:r>
          </a:p>
          <a:p>
            <a:r>
              <a:rPr lang="sv-SE" dirty="0"/>
              <a:t>Ökade nationella egenheter </a:t>
            </a:r>
          </a:p>
          <a:p>
            <a:r>
              <a:rPr lang="sv-SE" dirty="0"/>
              <a:t>Brist i helhetssyn mellan </a:t>
            </a:r>
            <a:r>
              <a:rPr lang="sv-SE" dirty="0" err="1"/>
              <a:t>banarbete</a:t>
            </a:r>
            <a:r>
              <a:rPr lang="sv-SE" dirty="0"/>
              <a:t> och tåglägen</a:t>
            </a:r>
          </a:p>
        </p:txBody>
      </p:sp>
      <p:pic>
        <p:nvPicPr>
          <p:cNvPr id="13" name="Bildobjekt 12">
            <a:extLst>
              <a:ext uri="{FF2B5EF4-FFF2-40B4-BE49-F238E27FC236}">
                <a16:creationId xmlns:a16="http://schemas.microsoft.com/office/drawing/2014/main" id="{524A3F75-1B47-A046-B32A-17B7658E333F}"/>
              </a:ext>
            </a:extLst>
          </p:cNvPr>
          <p:cNvPicPr>
            <a:picLocks noChangeAspect="1"/>
          </p:cNvPicPr>
          <p:nvPr/>
        </p:nvPicPr>
        <p:blipFill>
          <a:blip r:embed="rId3"/>
          <a:stretch>
            <a:fillRect/>
          </a:stretch>
        </p:blipFill>
        <p:spPr>
          <a:xfrm>
            <a:off x="5336674" y="-275"/>
            <a:ext cx="1511172" cy="754254"/>
          </a:xfrm>
          <a:prstGeom prst="rect">
            <a:avLst/>
          </a:prstGeom>
        </p:spPr>
      </p:pic>
    </p:spTree>
    <p:extLst>
      <p:ext uri="{BB962C8B-B14F-4D97-AF65-F5344CB8AC3E}">
        <p14:creationId xmlns:p14="http://schemas.microsoft.com/office/powerpoint/2010/main" val="78844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799" y="111153"/>
            <a:ext cx="4641874" cy="753979"/>
          </a:xfrm>
        </p:spPr>
        <p:txBody>
          <a:bodyPr tIns="180000" anchor="t" anchorCtr="0"/>
          <a:lstStyle/>
          <a:p>
            <a:r>
              <a:rPr lang="sv-SE" dirty="0" smtClean="0"/>
              <a:t>Mål och effekter</a:t>
            </a:r>
            <a:endParaRPr lang="sv-SE" dirty="0"/>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Bildobjekt 14"/>
          <p:cNvPicPr>
            <a:picLocks noChangeAspect="1"/>
          </p:cNvPicPr>
          <p:nvPr/>
        </p:nvPicPr>
        <p:blipFill>
          <a:blip r:embed="rId3"/>
          <a:stretch>
            <a:fillRect/>
          </a:stretch>
        </p:blipFill>
        <p:spPr>
          <a:xfrm>
            <a:off x="7444968" y="1379033"/>
            <a:ext cx="3826479" cy="4313722"/>
          </a:xfrm>
          <a:prstGeom prst="rect">
            <a:avLst/>
          </a:prstGeom>
        </p:spPr>
      </p:pic>
      <p:sp>
        <p:nvSpPr>
          <p:cNvPr id="4" name="Rektangel med rundade hörn 3"/>
          <p:cNvSpPr/>
          <p:nvPr/>
        </p:nvSpPr>
        <p:spPr>
          <a:xfrm>
            <a:off x="784799" y="1379033"/>
            <a:ext cx="6299811" cy="35397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Mål och Effekter TTR bidrar till</a:t>
            </a:r>
          </a:p>
        </p:txBody>
      </p:sp>
      <p:sp>
        <p:nvSpPr>
          <p:cNvPr id="6" name="Rektangel med rundade hörn 5"/>
          <p:cNvSpPr/>
          <p:nvPr/>
        </p:nvSpPr>
        <p:spPr>
          <a:xfrm>
            <a:off x="784800" y="1823452"/>
            <a:ext cx="6468055" cy="4325509"/>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Marknadsanpassad</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förutsägbar och flexibel kapacitetstilldelning för både godstrafik och persontrafik på järnvägen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Järnvägens </a:t>
            </a: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konkurrenskraft</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gentemot andra transportslag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Mer</a:t>
            </a: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effektivt nyttjande </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av befintlig infrastruktur inom hela Europa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En spridning av kapacitetsansökningar över hela året som leder till </a:t>
            </a: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jämnare arbetsbelastning </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och kortare handläggningstider för sökande och trafikplanerare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Automatisering</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av ansökan/tilldelning av tåglägen</a:t>
            </a:r>
            <a:b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b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Persontrafiken</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ska kunna öppna bokningssystemen tidigare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Godstrafiken</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ska kunna boka attraktiv kapacitet när transportbehovet uppstår</a:t>
            </a:r>
            <a:b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br>
            <a:endPar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EU-målet</a:t>
            </a:r>
            <a:r>
              <a:rPr kumimoji="0" lang="sv-SE" sz="12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att 30% av godstransporterna ska ske på järnvägen och i sjöfart år 2030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0" cap="none" spc="0" normalizeH="0" baseline="0" noProof="0" dirty="0">
              <a:ln>
                <a:noFill/>
              </a:ln>
              <a:solidFill>
                <a:srgbClr val="494949"/>
              </a:solidFill>
              <a:effectLst/>
              <a:uLnTx/>
              <a:uFillTx/>
              <a:latin typeface="Arial"/>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srgbClr val="494949"/>
                </a:solidFill>
                <a:effectLst/>
                <a:uLnTx/>
                <a:uFillTx/>
                <a:latin typeface="Arial"/>
                <a:ea typeface="+mn-ea"/>
                <a:cs typeface="Arial" panose="020B0604020202020204" pitchFamily="34" charset="0"/>
              </a:rPr>
              <a:t>Överflyttning av godstransporter från väg till järnväg i enlighet med </a:t>
            </a:r>
            <a:r>
              <a:rPr kumimoji="0" lang="sv-SE" sz="1200" b="1" i="0" u="none" strike="noStrike" kern="0" cap="none" spc="0" normalizeH="0" baseline="0" noProof="0" dirty="0">
                <a:ln>
                  <a:noFill/>
                </a:ln>
                <a:solidFill>
                  <a:srgbClr val="494949"/>
                </a:solidFill>
                <a:effectLst/>
                <a:uLnTx/>
                <a:uFillTx/>
                <a:latin typeface="Arial"/>
                <a:ea typeface="+mn-ea"/>
                <a:cs typeface="Arial" panose="020B0604020202020204" pitchFamily="34" charset="0"/>
              </a:rPr>
              <a:t>regeringsuppdrag</a:t>
            </a:r>
            <a:r>
              <a:rPr kumimoji="0" lang="sv-SE" sz="1200" b="0" i="0" u="none" strike="noStrike" kern="0" cap="none" spc="0" normalizeH="0" baseline="0" noProof="0" dirty="0">
                <a:ln>
                  <a:noFill/>
                </a:ln>
                <a:solidFill>
                  <a:srgbClr val="494949"/>
                </a:solidFill>
                <a:effectLst/>
                <a:uLnTx/>
                <a:uFillTx/>
                <a:latin typeface="Arial"/>
                <a:ea typeface="+mn-ea"/>
                <a:cs typeface="Arial" panose="020B0604020202020204" pitchFamily="34" charset="0"/>
              </a:rPr>
              <a:t> och EU:s syften med järnvägspaketen</a:t>
            </a:r>
          </a:p>
        </p:txBody>
      </p:sp>
    </p:spTree>
    <p:extLst>
      <p:ext uri="{BB962C8B-B14F-4D97-AF65-F5344CB8AC3E}">
        <p14:creationId xmlns:p14="http://schemas.microsoft.com/office/powerpoint/2010/main" val="169162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Internationellt projekt</a:t>
            </a: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ktangel 14"/>
          <p:cNvSpPr/>
          <p:nvPr/>
        </p:nvSpPr>
        <p:spPr>
          <a:xfrm>
            <a:off x="5336674" y="2276856"/>
            <a:ext cx="853814" cy="1773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ktangel 16"/>
          <p:cNvSpPr/>
          <p:nvPr/>
        </p:nvSpPr>
        <p:spPr>
          <a:xfrm>
            <a:off x="784800" y="1380744"/>
            <a:ext cx="4299264" cy="4250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Totalt stödjer samtliga 25 medlemmar i RNE TTR –implementationen, samt 92 FTE medlemmar i 31 länder.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Sverige ingår bland de 11 medlemmar som kommer inleda implementeringen av TTR, så kallad </a:t>
            </a:r>
            <a:r>
              <a:rPr kumimoji="0" lang="sv-SE" sz="1800" b="1" i="0" u="none" strike="noStrike" kern="1200" cap="none" spc="0" normalizeH="0" baseline="0" noProof="0" dirty="0" err="1">
                <a:ln>
                  <a:noFill/>
                </a:ln>
                <a:solidFill>
                  <a:prstClr val="black"/>
                </a:solidFill>
                <a:effectLst/>
                <a:uLnTx/>
                <a:uFillTx/>
                <a:latin typeface="Arial"/>
                <a:ea typeface="+mn-ea"/>
                <a:cs typeface="+mn-cs"/>
              </a:rPr>
              <a:t>first</a:t>
            </a:r>
            <a:r>
              <a:rPr kumimoji="0" lang="sv-SE" sz="1800" b="1" i="0" u="none" strike="noStrike" kern="1200" cap="none" spc="0" normalizeH="0" baseline="0" noProof="0" dirty="0">
                <a:ln>
                  <a:noFill/>
                </a:ln>
                <a:solidFill>
                  <a:prstClr val="black"/>
                </a:solidFill>
                <a:effectLst/>
                <a:uLnTx/>
                <a:uFillTx/>
                <a:latin typeface="Arial"/>
                <a:ea typeface="+mn-ea"/>
                <a:cs typeface="+mn-cs"/>
              </a:rPr>
              <a:t> </a:t>
            </a:r>
            <a:r>
              <a:rPr kumimoji="0" lang="sv-SE" sz="1800" b="1" i="0" u="none" strike="noStrike" kern="1200" cap="none" spc="0" normalizeH="0" baseline="0" noProof="0" dirty="0" err="1">
                <a:ln>
                  <a:noFill/>
                </a:ln>
                <a:solidFill>
                  <a:prstClr val="black"/>
                </a:solidFill>
                <a:effectLst/>
                <a:uLnTx/>
                <a:uFillTx/>
                <a:latin typeface="Arial"/>
                <a:ea typeface="+mn-ea"/>
                <a:cs typeface="+mn-cs"/>
              </a:rPr>
              <a:t>wave</a:t>
            </a: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0" name="Bildobjekt 19"/>
          <p:cNvPicPr>
            <a:picLocks noChangeAspect="1"/>
          </p:cNvPicPr>
          <p:nvPr/>
        </p:nvPicPr>
        <p:blipFill>
          <a:blip r:embed="rId2"/>
          <a:stretch>
            <a:fillRect/>
          </a:stretch>
        </p:blipFill>
        <p:spPr>
          <a:xfrm>
            <a:off x="6125527" y="275844"/>
            <a:ext cx="5610225" cy="6324600"/>
          </a:xfrm>
          <a:prstGeom prst="rect">
            <a:avLst/>
          </a:prstGeom>
        </p:spPr>
      </p:pic>
      <p:pic>
        <p:nvPicPr>
          <p:cNvPr id="21" name="Bild 6">
            <a:extLst>
              <a:ext uri="{FF2B5EF4-FFF2-40B4-BE49-F238E27FC236}">
                <a16:creationId xmlns:a16="http://schemas.microsoft.com/office/drawing/2014/main" id="{F6D06EDD-E5A3-40F5-94E9-EF10146AE40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22" name="Platshållare för text 2"/>
          <p:cNvSpPr>
            <a:spLocks noGrp="1"/>
          </p:cNvSpPr>
          <p:nvPr>
            <p:ph type="body" sz="quarter" idx="12"/>
          </p:nvPr>
        </p:nvSpPr>
        <p:spPr>
          <a:xfrm>
            <a:off x="2950006" y="4139184"/>
            <a:ext cx="1618632" cy="1905000"/>
          </a:xfrm>
        </p:spPr>
        <p:txBody>
          <a:bodyPr/>
          <a:lstStyle/>
          <a:p>
            <a:r>
              <a:rPr lang="sv-SE" sz="1200" i="1" dirty="0"/>
              <a:t>Österrike</a:t>
            </a:r>
          </a:p>
          <a:p>
            <a:r>
              <a:rPr lang="sv-SE" sz="1200" i="1" dirty="0"/>
              <a:t>Luxemburg</a:t>
            </a:r>
          </a:p>
          <a:p>
            <a:r>
              <a:rPr lang="sv-SE" sz="1200" i="1" dirty="0"/>
              <a:t>Italien</a:t>
            </a:r>
          </a:p>
          <a:p>
            <a:r>
              <a:rPr lang="sv-SE" sz="1200" i="1" dirty="0"/>
              <a:t>Tyskland</a:t>
            </a:r>
          </a:p>
          <a:p>
            <a:r>
              <a:rPr lang="sv-SE" sz="1200" i="1" dirty="0"/>
              <a:t>Frankrike</a:t>
            </a:r>
          </a:p>
          <a:p>
            <a:endParaRPr lang="sv-SE" sz="1600" dirty="0"/>
          </a:p>
        </p:txBody>
      </p:sp>
      <p:sp>
        <p:nvSpPr>
          <p:cNvPr id="23" name="Platshållare för text 2"/>
          <p:cNvSpPr txBox="1">
            <a:spLocks/>
          </p:cNvSpPr>
          <p:nvPr/>
        </p:nvSpPr>
        <p:spPr>
          <a:xfrm>
            <a:off x="1237344" y="4139184"/>
            <a:ext cx="2005584" cy="190500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Sverige</a:t>
            </a:r>
          </a:p>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Norge</a:t>
            </a:r>
          </a:p>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Danmark</a:t>
            </a:r>
          </a:p>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Belgien</a:t>
            </a:r>
          </a:p>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Schweiz</a:t>
            </a:r>
          </a:p>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Nederländerna</a:t>
            </a:r>
          </a:p>
          <a:p>
            <a:pPr marL="360000" marR="0" lvl="0" indent="-360000" algn="l" defTabSz="3600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sv-SE" sz="1600" b="0" i="1"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8056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09991F-F239-4B20-A789-1ECB234D7FD0}"/>
              </a:ext>
            </a:extLst>
          </p:cNvPr>
          <p:cNvCxnSpPr>
            <a:cxnSpLocks/>
            <a:stCxn id="38" idx="0"/>
            <a:endCxn id="8" idx="2"/>
          </p:cNvCxnSpPr>
          <p:nvPr/>
        </p:nvCxnSpPr>
        <p:spPr>
          <a:xfrm flipV="1">
            <a:off x="10135032" y="5354446"/>
            <a:ext cx="1652" cy="89091"/>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56" name="Straight Connector 39">
            <a:extLst>
              <a:ext uri="{FF2B5EF4-FFF2-40B4-BE49-F238E27FC236}">
                <a16:creationId xmlns:a16="http://schemas.microsoft.com/office/drawing/2014/main" id="{2FD4D865-8F0E-44D2-BE60-84A48B74E426}"/>
              </a:ext>
            </a:extLst>
          </p:cNvPr>
          <p:cNvCxnSpPr>
            <a:cxnSpLocks/>
            <a:endCxn id="59" idx="2"/>
          </p:cNvCxnSpPr>
          <p:nvPr/>
        </p:nvCxnSpPr>
        <p:spPr>
          <a:xfrm flipH="1" flipV="1">
            <a:off x="6163995" y="5860220"/>
            <a:ext cx="4" cy="155458"/>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29" name="Straight Connector 39">
            <a:extLst>
              <a:ext uri="{FF2B5EF4-FFF2-40B4-BE49-F238E27FC236}">
                <a16:creationId xmlns:a16="http://schemas.microsoft.com/office/drawing/2014/main" id="{63AC1EE1-1961-4360-BD24-4D9804B80914}"/>
              </a:ext>
            </a:extLst>
          </p:cNvPr>
          <p:cNvCxnSpPr>
            <a:cxnSpLocks/>
            <a:endCxn id="8" idx="0"/>
          </p:cNvCxnSpPr>
          <p:nvPr/>
        </p:nvCxnSpPr>
        <p:spPr>
          <a:xfrm>
            <a:off x="10136681" y="3750088"/>
            <a:ext cx="3" cy="776835"/>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45" name="Straight Connector 39">
            <a:extLst>
              <a:ext uri="{FF2B5EF4-FFF2-40B4-BE49-F238E27FC236}">
                <a16:creationId xmlns:a16="http://schemas.microsoft.com/office/drawing/2014/main" id="{113F4A0C-81D0-4C6E-A047-9B1D3A5279F8}"/>
              </a:ext>
            </a:extLst>
          </p:cNvPr>
          <p:cNvCxnSpPr>
            <a:cxnSpLocks/>
            <a:stCxn id="64" idx="2"/>
            <a:endCxn id="63" idx="0"/>
          </p:cNvCxnSpPr>
          <p:nvPr/>
        </p:nvCxnSpPr>
        <p:spPr>
          <a:xfrm>
            <a:off x="6163998" y="4478062"/>
            <a:ext cx="0" cy="92485"/>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50" name="Straight Connector 39">
            <a:extLst>
              <a:ext uri="{FF2B5EF4-FFF2-40B4-BE49-F238E27FC236}">
                <a16:creationId xmlns:a16="http://schemas.microsoft.com/office/drawing/2014/main" id="{6517A41C-F23E-46CC-AF2A-2CEB7F5E4C9B}"/>
              </a:ext>
            </a:extLst>
          </p:cNvPr>
          <p:cNvCxnSpPr>
            <a:cxnSpLocks/>
            <a:stCxn id="65" idx="2"/>
            <a:endCxn id="64" idx="0"/>
          </p:cNvCxnSpPr>
          <p:nvPr/>
        </p:nvCxnSpPr>
        <p:spPr>
          <a:xfrm flipH="1">
            <a:off x="6163998" y="3771547"/>
            <a:ext cx="445" cy="85520"/>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27A7B8E-77E9-4629-8CEB-7E1D63868ACC}"/>
              </a:ext>
            </a:extLst>
          </p:cNvPr>
          <p:cNvSpPr/>
          <p:nvPr/>
        </p:nvSpPr>
        <p:spPr>
          <a:xfrm>
            <a:off x="9269025" y="4570547"/>
            <a:ext cx="1735317" cy="783899"/>
          </a:xfrm>
          <a:prstGeom prst="rect">
            <a:avLst/>
          </a:prstGeom>
          <a:solidFill>
            <a:srgbClr val="49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National Implementation Projects</a:t>
            </a:r>
          </a:p>
        </p:txBody>
      </p:sp>
      <p:sp>
        <p:nvSpPr>
          <p:cNvPr id="38" name="Rectangle 37">
            <a:extLst>
              <a:ext uri="{FF2B5EF4-FFF2-40B4-BE49-F238E27FC236}">
                <a16:creationId xmlns:a16="http://schemas.microsoft.com/office/drawing/2014/main" id="{2A996E1B-F487-4D9E-A4BB-04C9DCDBDC72}"/>
              </a:ext>
            </a:extLst>
          </p:cNvPr>
          <p:cNvSpPr/>
          <p:nvPr/>
        </p:nvSpPr>
        <p:spPr>
          <a:xfrm>
            <a:off x="9267376" y="5443537"/>
            <a:ext cx="1735312" cy="395258"/>
          </a:xfrm>
          <a:prstGeom prst="rect">
            <a:avLst/>
          </a:prstGeom>
          <a:solidFill>
            <a:schemeClr val="bg1"/>
          </a:solid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20+ national projects</a:t>
            </a:r>
          </a:p>
        </p:txBody>
      </p:sp>
      <p:sp>
        <p:nvSpPr>
          <p:cNvPr id="63" name="Rectangle 62">
            <a:extLst>
              <a:ext uri="{FF2B5EF4-FFF2-40B4-BE49-F238E27FC236}">
                <a16:creationId xmlns:a16="http://schemas.microsoft.com/office/drawing/2014/main" id="{7608ECAF-ADF2-4026-B1C0-67BD6F628FB3}"/>
              </a:ext>
            </a:extLst>
          </p:cNvPr>
          <p:cNvSpPr/>
          <p:nvPr/>
        </p:nvSpPr>
        <p:spPr>
          <a:xfrm>
            <a:off x="5222915" y="4570547"/>
            <a:ext cx="1882166" cy="783899"/>
          </a:xfrm>
          <a:prstGeom prst="rect">
            <a:avLst/>
          </a:prstGeom>
          <a:solidFill>
            <a:srgbClr val="49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National Components of European Pilots</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1976EB7C-1388-4F72-82B4-B566F42A3BDD}"/>
              </a:ext>
            </a:extLst>
          </p:cNvPr>
          <p:cNvSpPr/>
          <p:nvPr/>
        </p:nvSpPr>
        <p:spPr>
          <a:xfrm>
            <a:off x="5222915" y="3857067"/>
            <a:ext cx="1882166" cy="620995"/>
          </a:xfrm>
          <a:prstGeom prst="rect">
            <a:avLst/>
          </a:prstGeom>
          <a:solidFill>
            <a:srgbClr val="49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European Pilot Coordination</a:t>
            </a:r>
          </a:p>
        </p:txBody>
      </p:sp>
      <p:sp>
        <p:nvSpPr>
          <p:cNvPr id="65" name="Rectangle: Rounded Corners 64">
            <a:extLst>
              <a:ext uri="{FF2B5EF4-FFF2-40B4-BE49-F238E27FC236}">
                <a16:creationId xmlns:a16="http://schemas.microsoft.com/office/drawing/2014/main" id="{9821337C-D285-4B3D-8767-E70E06719102}"/>
              </a:ext>
            </a:extLst>
          </p:cNvPr>
          <p:cNvSpPr/>
          <p:nvPr/>
        </p:nvSpPr>
        <p:spPr>
          <a:xfrm>
            <a:off x="5012291" y="3158689"/>
            <a:ext cx="2304303" cy="612858"/>
          </a:xfrm>
          <a:prstGeom prst="roundRect">
            <a:avLst/>
          </a:prstGeom>
          <a:solidFill>
            <a:srgbClr val="80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Calibri" panose="020F0502020204030204"/>
                <a:ea typeface="+mn-ea"/>
                <a:cs typeface="+mn-cs"/>
              </a:rPr>
              <a:t>TTR Programme Core Team</a:t>
            </a:r>
            <a:endParaRPr kumimoji="0" lang="en-GB" sz="2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Rounded Corners 75">
            <a:extLst>
              <a:ext uri="{FF2B5EF4-FFF2-40B4-BE49-F238E27FC236}">
                <a16:creationId xmlns:a16="http://schemas.microsoft.com/office/drawing/2014/main" id="{D76E6BAB-E092-469E-93A4-E0249D403820}"/>
              </a:ext>
            </a:extLst>
          </p:cNvPr>
          <p:cNvSpPr/>
          <p:nvPr/>
        </p:nvSpPr>
        <p:spPr>
          <a:xfrm>
            <a:off x="1076894" y="2330610"/>
            <a:ext cx="2951304" cy="658694"/>
          </a:xfrm>
          <a:prstGeom prst="roundRect">
            <a:avLst/>
          </a:prstGeom>
          <a:solidFill>
            <a:srgbClr val="80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Calibri" panose="020F0502020204030204"/>
                <a:ea typeface="+mn-ea"/>
                <a:cs typeface="+mn-cs"/>
              </a:rPr>
              <a:t>TTR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Calibri" panose="020F0502020204030204"/>
                <a:ea typeface="+mn-ea"/>
                <a:cs typeface="+mn-cs"/>
              </a:rPr>
              <a:t>Committee</a:t>
            </a:r>
            <a:endParaRPr kumimoji="0" lang="en-GB" sz="2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37">
            <a:extLst>
              <a:ext uri="{FF2B5EF4-FFF2-40B4-BE49-F238E27FC236}">
                <a16:creationId xmlns:a16="http://schemas.microsoft.com/office/drawing/2014/main" id="{4C337634-EBD7-405E-9CE6-9467D225B39A}"/>
              </a:ext>
            </a:extLst>
          </p:cNvPr>
          <p:cNvSpPr/>
          <p:nvPr/>
        </p:nvSpPr>
        <p:spPr>
          <a:xfrm>
            <a:off x="5222914" y="6022358"/>
            <a:ext cx="5779763" cy="499681"/>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9726A"/>
                </a:solidFill>
                <a:effectLst/>
                <a:uLnTx/>
                <a:uFillTx/>
                <a:latin typeface="Calibri" panose="020F0502020204030204"/>
                <a:ea typeface="+mn-ea"/>
                <a:cs typeface="+mn-cs"/>
              </a:rPr>
              <a:t>Advisory Boards with national stakeholders</a:t>
            </a:r>
            <a:br>
              <a:rPr kumimoji="0" lang="en-GB" sz="1400" b="1" i="0" u="none" strike="noStrike" kern="1200" cap="none" spc="0" normalizeH="0" baseline="0" noProof="0">
                <a:ln>
                  <a:noFill/>
                </a:ln>
                <a:solidFill>
                  <a:srgbClr val="49726A"/>
                </a:solidFill>
                <a:effectLst/>
                <a:uLnTx/>
                <a:uFillTx/>
                <a:latin typeface="Calibri" panose="020F0502020204030204"/>
                <a:ea typeface="+mn-ea"/>
                <a:cs typeface="+mn-cs"/>
              </a:rPr>
            </a:br>
            <a:r>
              <a:rPr kumimoji="0" lang="en-GB" sz="1400" b="1" i="0" u="none" strike="noStrike" kern="1200" cap="none" spc="0" normalizeH="0" baseline="0" noProof="0">
                <a:ln>
                  <a:noFill/>
                </a:ln>
                <a:solidFill>
                  <a:srgbClr val="49726A"/>
                </a:solidFill>
                <a:effectLst/>
                <a:uLnTx/>
                <a:uFillTx/>
                <a:latin typeface="Calibri" panose="020F0502020204030204"/>
                <a:ea typeface="+mn-ea"/>
                <a:cs typeface="+mn-cs"/>
              </a:rPr>
              <a:t>(RUs, Applicants, MoTs, RBs,…)</a:t>
            </a:r>
          </a:p>
        </p:txBody>
      </p:sp>
      <p:sp>
        <p:nvSpPr>
          <p:cNvPr id="41" name="Rectangle 40">
            <a:extLst>
              <a:ext uri="{FF2B5EF4-FFF2-40B4-BE49-F238E27FC236}">
                <a16:creationId xmlns:a16="http://schemas.microsoft.com/office/drawing/2014/main" id="{7A407BC9-3B1A-4CD4-82F8-347322C4FA08}"/>
              </a:ext>
            </a:extLst>
          </p:cNvPr>
          <p:cNvSpPr/>
          <p:nvPr/>
        </p:nvSpPr>
        <p:spPr>
          <a:xfrm>
            <a:off x="9267376" y="3725428"/>
            <a:ext cx="1735317" cy="752630"/>
          </a:xfrm>
          <a:prstGeom prst="rect">
            <a:avLst/>
          </a:prstGeom>
          <a:solidFill>
            <a:srgbClr val="49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Coordination National Implementation</a:t>
            </a:r>
          </a:p>
        </p:txBody>
      </p:sp>
      <p:sp>
        <p:nvSpPr>
          <p:cNvPr id="42" name="Rectangle: Rounded Corners 41">
            <a:extLst>
              <a:ext uri="{FF2B5EF4-FFF2-40B4-BE49-F238E27FC236}">
                <a16:creationId xmlns:a16="http://schemas.microsoft.com/office/drawing/2014/main" id="{B2AEAAA4-0C85-4EAA-91FE-51A5BDE20A00}"/>
              </a:ext>
            </a:extLst>
          </p:cNvPr>
          <p:cNvSpPr/>
          <p:nvPr/>
        </p:nvSpPr>
        <p:spPr>
          <a:xfrm>
            <a:off x="4766873" y="1213552"/>
            <a:ext cx="2794249" cy="854467"/>
          </a:xfrm>
          <a:prstGeom prst="roundRect">
            <a:avLst/>
          </a:prstGeom>
          <a:solidFill>
            <a:srgbClr val="3B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Calibri" panose="020F0502020204030204"/>
                <a:ea typeface="+mn-ea"/>
                <a:cs typeface="+mn-cs"/>
              </a:rPr>
              <a:t>RNE 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Representing RNE as Programme Sponsor and Lead</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39">
            <a:extLst>
              <a:ext uri="{FF2B5EF4-FFF2-40B4-BE49-F238E27FC236}">
                <a16:creationId xmlns:a16="http://schemas.microsoft.com/office/drawing/2014/main" id="{507872D7-4A5C-4029-A2D4-040B570D2C13}"/>
              </a:ext>
            </a:extLst>
          </p:cNvPr>
          <p:cNvCxnSpPr>
            <a:cxnSpLocks/>
            <a:stCxn id="42" idx="2"/>
            <a:endCxn id="65" idx="0"/>
          </p:cNvCxnSpPr>
          <p:nvPr/>
        </p:nvCxnSpPr>
        <p:spPr>
          <a:xfrm>
            <a:off x="6163998" y="2068019"/>
            <a:ext cx="445" cy="1090670"/>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sp>
        <p:nvSpPr>
          <p:cNvPr id="5" name="Rectangle 37">
            <a:extLst>
              <a:ext uri="{FF2B5EF4-FFF2-40B4-BE49-F238E27FC236}">
                <a16:creationId xmlns:a16="http://schemas.microsoft.com/office/drawing/2014/main" id="{692FB9B4-EB39-4B45-995C-C335A00EB226}"/>
              </a:ext>
            </a:extLst>
          </p:cNvPr>
          <p:cNvSpPr/>
          <p:nvPr/>
        </p:nvSpPr>
        <p:spPr>
          <a:xfrm>
            <a:off x="7965552" y="2153543"/>
            <a:ext cx="3463630" cy="979029"/>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9726A"/>
                </a:solidFill>
                <a:effectLst/>
                <a:uLnTx/>
                <a:uFillTx/>
                <a:latin typeface="Calibri" panose="020F0502020204030204"/>
                <a:ea typeface="+mn-ea"/>
                <a:cs typeface="+mn-cs"/>
              </a:rPr>
              <a:t>Advisory Board European stakeholders</a:t>
            </a:r>
            <a:br>
              <a:rPr kumimoji="0" lang="en-GB" sz="1400" b="1" i="0" u="none" strike="noStrike" kern="1200" cap="none" spc="0" normalizeH="0" baseline="0" noProof="0" dirty="0">
                <a:ln>
                  <a:noFill/>
                </a:ln>
                <a:solidFill>
                  <a:srgbClr val="49726A"/>
                </a:solidFill>
                <a:effectLst/>
                <a:uLnTx/>
                <a:uFillTx/>
                <a:latin typeface="Calibri" panose="020F0502020204030204"/>
                <a:ea typeface="+mn-ea"/>
                <a:cs typeface="+mn-cs"/>
              </a:rPr>
            </a:br>
            <a:r>
              <a:rPr kumimoji="0" lang="en-GB" sz="1400" b="1" i="0" u="none" strike="noStrike" kern="1200" cap="none" spc="0" normalizeH="0" baseline="0" noProof="0" dirty="0">
                <a:ln>
                  <a:noFill/>
                </a:ln>
                <a:solidFill>
                  <a:srgbClr val="49726A"/>
                </a:solidFill>
                <a:effectLst/>
                <a:uLnTx/>
                <a:uFillTx/>
                <a:latin typeface="Calibri" panose="020F0502020204030204"/>
                <a:ea typeface="+mn-ea"/>
                <a:cs typeface="+mn-cs"/>
              </a:rPr>
              <a:t>(Rail Freight Forward, High-Level Passenger Group, FTE, ERFA, DG MOVE, RB </a:t>
            </a:r>
            <a:r>
              <a:rPr kumimoji="0" lang="en-GB" sz="1400" b="1" i="0" u="none" strike="noStrike" kern="1200" cap="none" spc="0" normalizeH="0" baseline="0" noProof="0" dirty="0" err="1">
                <a:ln>
                  <a:noFill/>
                </a:ln>
                <a:solidFill>
                  <a:srgbClr val="49726A"/>
                </a:solidFill>
                <a:effectLst/>
                <a:uLnTx/>
                <a:uFillTx/>
                <a:latin typeface="Calibri" panose="020F0502020204030204"/>
                <a:ea typeface="+mn-ea"/>
                <a:cs typeface="+mn-cs"/>
              </a:rPr>
              <a:t>representative,RFCs</a:t>
            </a:r>
            <a:r>
              <a:rPr kumimoji="0" lang="en-GB" sz="1400" b="1" i="0" u="none" strike="noStrike" kern="1200" cap="none" spc="0" normalizeH="0" baseline="0" noProof="0" dirty="0">
                <a:ln>
                  <a:noFill/>
                </a:ln>
                <a:solidFill>
                  <a:srgbClr val="49726A"/>
                </a:solidFill>
                <a:effectLst/>
                <a:uLnTx/>
                <a:uFillTx/>
                <a:latin typeface="Calibri" panose="020F0502020204030204"/>
                <a:ea typeface="+mn-ea"/>
                <a:cs typeface="+mn-cs"/>
              </a:rPr>
              <a:t>…)</a:t>
            </a:r>
          </a:p>
        </p:txBody>
      </p:sp>
      <p:cxnSp>
        <p:nvCxnSpPr>
          <p:cNvPr id="46" name="Straight Connector 39">
            <a:extLst>
              <a:ext uri="{FF2B5EF4-FFF2-40B4-BE49-F238E27FC236}">
                <a16:creationId xmlns:a16="http://schemas.microsoft.com/office/drawing/2014/main" id="{6098D348-A6CA-4853-946E-0A24AED8F410}"/>
              </a:ext>
            </a:extLst>
          </p:cNvPr>
          <p:cNvCxnSpPr>
            <a:cxnSpLocks/>
            <a:stCxn id="76" idx="3"/>
            <a:endCxn id="5" idx="1"/>
          </p:cNvCxnSpPr>
          <p:nvPr/>
        </p:nvCxnSpPr>
        <p:spPr>
          <a:xfrm flipV="1">
            <a:off x="4028198" y="2643058"/>
            <a:ext cx="3937354" cy="16899"/>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D47F3AFB-7936-4617-90CD-C749D440EFF1}"/>
              </a:ext>
            </a:extLst>
          </p:cNvPr>
          <p:cNvSpPr/>
          <p:nvPr/>
        </p:nvSpPr>
        <p:spPr>
          <a:xfrm>
            <a:off x="5222914" y="5464962"/>
            <a:ext cx="1882161" cy="395258"/>
          </a:xfrm>
          <a:prstGeom prst="rect">
            <a:avLst/>
          </a:prstGeom>
          <a:solidFill>
            <a:schemeClr val="bg1"/>
          </a:solid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11 national projects</a:t>
            </a:r>
          </a:p>
        </p:txBody>
      </p:sp>
      <p:cxnSp>
        <p:nvCxnSpPr>
          <p:cNvPr id="68" name="Straight Connector 39">
            <a:extLst>
              <a:ext uri="{FF2B5EF4-FFF2-40B4-BE49-F238E27FC236}">
                <a16:creationId xmlns:a16="http://schemas.microsoft.com/office/drawing/2014/main" id="{DBA77AC9-C5E8-4BB8-8837-D05BE8B1D953}"/>
              </a:ext>
            </a:extLst>
          </p:cNvPr>
          <p:cNvCxnSpPr>
            <a:cxnSpLocks/>
            <a:endCxn id="38" idx="2"/>
          </p:cNvCxnSpPr>
          <p:nvPr/>
        </p:nvCxnSpPr>
        <p:spPr>
          <a:xfrm flipV="1">
            <a:off x="10135032" y="5838795"/>
            <a:ext cx="0" cy="174456"/>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C5CEEC-5CEE-4DC1-9216-568AE61861B0}"/>
              </a:ext>
            </a:extLst>
          </p:cNvPr>
          <p:cNvCxnSpPr>
            <a:cxnSpLocks/>
            <a:stCxn id="63" idx="3"/>
            <a:endCxn id="8" idx="1"/>
          </p:cNvCxnSpPr>
          <p:nvPr/>
        </p:nvCxnSpPr>
        <p:spPr>
          <a:xfrm>
            <a:off x="7105081" y="4962497"/>
            <a:ext cx="2163944" cy="0"/>
          </a:xfrm>
          <a:prstGeom prst="line">
            <a:avLst/>
          </a:prstGeom>
          <a:ln>
            <a:solidFill>
              <a:srgbClr val="49726A"/>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42A54F7-8B48-4BD4-92B2-8CA33E82FDCC}"/>
              </a:ext>
            </a:extLst>
          </p:cNvPr>
          <p:cNvCxnSpPr>
            <a:cxnSpLocks/>
            <a:stCxn id="59" idx="0"/>
            <a:endCxn id="63" idx="2"/>
          </p:cNvCxnSpPr>
          <p:nvPr/>
        </p:nvCxnSpPr>
        <p:spPr>
          <a:xfrm flipV="1">
            <a:off x="6163995" y="5354446"/>
            <a:ext cx="3" cy="110516"/>
          </a:xfrm>
          <a:prstGeom prst="line">
            <a:avLst/>
          </a:prstGeom>
          <a:ln>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F4EF2161-9649-4168-95D2-77D86DC30780}"/>
              </a:ext>
            </a:extLst>
          </p:cNvPr>
          <p:cNvCxnSpPr>
            <a:cxnSpLocks/>
            <a:stCxn id="65" idx="3"/>
            <a:endCxn id="41" idx="0"/>
          </p:cNvCxnSpPr>
          <p:nvPr/>
        </p:nvCxnSpPr>
        <p:spPr>
          <a:xfrm>
            <a:off x="7316594" y="3465118"/>
            <a:ext cx="2818441" cy="260310"/>
          </a:xfrm>
          <a:prstGeom prst="bentConnector2">
            <a:avLst/>
          </a:prstGeom>
          <a:ln>
            <a:solidFill>
              <a:srgbClr val="49726A"/>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F438E0-82EC-4604-8902-8B004BBF55F0}"/>
              </a:ext>
            </a:extLst>
          </p:cNvPr>
          <p:cNvSpPr/>
          <p:nvPr/>
        </p:nvSpPr>
        <p:spPr>
          <a:xfrm>
            <a:off x="270062" y="6234191"/>
            <a:ext cx="1583703" cy="216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Commercial Conditions</a:t>
            </a:r>
          </a:p>
        </p:txBody>
      </p:sp>
      <p:sp>
        <p:nvSpPr>
          <p:cNvPr id="4" name="Rectangle 3">
            <a:extLst>
              <a:ext uri="{FF2B5EF4-FFF2-40B4-BE49-F238E27FC236}">
                <a16:creationId xmlns:a16="http://schemas.microsoft.com/office/drawing/2014/main" id="{40DCC923-E6E8-4376-BE39-172F79B71ABF}"/>
              </a:ext>
            </a:extLst>
          </p:cNvPr>
          <p:cNvSpPr/>
          <p:nvPr/>
        </p:nvSpPr>
        <p:spPr>
          <a:xfrm>
            <a:off x="2051164" y="5642155"/>
            <a:ext cx="1583703" cy="360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Communication &amp; Stakeholder </a:t>
            </a:r>
            <a:r>
              <a:rPr kumimoji="0" lang="en-GB" sz="1200" b="0" i="0" u="none" strike="noStrike" kern="1200" cap="none" spc="0" normalizeH="0" baseline="0" noProof="0" err="1">
                <a:ln>
                  <a:noFill/>
                </a:ln>
                <a:solidFill>
                  <a:srgbClr val="49726A"/>
                </a:solidFill>
                <a:effectLst/>
                <a:uLnTx/>
                <a:uFillTx/>
                <a:latin typeface="Calibri" panose="020F0502020204030204"/>
                <a:ea typeface="+mn-ea"/>
                <a:cs typeface="+mn-cs"/>
              </a:rPr>
              <a:t>Mgm</a:t>
            </a: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a:t>
            </a:r>
          </a:p>
        </p:txBody>
      </p:sp>
      <p:sp>
        <p:nvSpPr>
          <p:cNvPr id="6" name="Rectangle 5">
            <a:extLst>
              <a:ext uri="{FF2B5EF4-FFF2-40B4-BE49-F238E27FC236}">
                <a16:creationId xmlns:a16="http://schemas.microsoft.com/office/drawing/2014/main" id="{7E7D0005-81D5-4489-BBD3-FDA72D8F8CD1}"/>
              </a:ext>
            </a:extLst>
          </p:cNvPr>
          <p:cNvSpPr/>
          <p:nvPr/>
        </p:nvSpPr>
        <p:spPr>
          <a:xfrm>
            <a:off x="2051164" y="6064948"/>
            <a:ext cx="1583703" cy="216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Financing &amp; Funding</a:t>
            </a:r>
          </a:p>
        </p:txBody>
      </p:sp>
      <p:sp>
        <p:nvSpPr>
          <p:cNvPr id="7" name="Rectangle 6">
            <a:extLst>
              <a:ext uri="{FF2B5EF4-FFF2-40B4-BE49-F238E27FC236}">
                <a16:creationId xmlns:a16="http://schemas.microsoft.com/office/drawing/2014/main" id="{467D6D78-85BC-4C00-AC08-8D7C4923098B}"/>
              </a:ext>
            </a:extLst>
          </p:cNvPr>
          <p:cNvSpPr/>
          <p:nvPr/>
        </p:nvSpPr>
        <p:spPr>
          <a:xfrm>
            <a:off x="270062" y="5253813"/>
            <a:ext cx="1583703" cy="216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Process, incl. TCRs</a:t>
            </a:r>
          </a:p>
        </p:txBody>
      </p:sp>
      <p:sp>
        <p:nvSpPr>
          <p:cNvPr id="9" name="Rectangle 8">
            <a:extLst>
              <a:ext uri="{FF2B5EF4-FFF2-40B4-BE49-F238E27FC236}">
                <a16:creationId xmlns:a16="http://schemas.microsoft.com/office/drawing/2014/main" id="{186E2168-968E-4D5F-B587-96615971A45C}"/>
              </a:ext>
            </a:extLst>
          </p:cNvPr>
          <p:cNvSpPr/>
          <p:nvPr/>
        </p:nvSpPr>
        <p:spPr>
          <a:xfrm>
            <a:off x="270062" y="5532606"/>
            <a:ext cx="1583703" cy="216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IT</a:t>
            </a:r>
          </a:p>
        </p:txBody>
      </p:sp>
      <p:sp>
        <p:nvSpPr>
          <p:cNvPr id="10" name="Rectangle 9">
            <a:extLst>
              <a:ext uri="{FF2B5EF4-FFF2-40B4-BE49-F238E27FC236}">
                <a16:creationId xmlns:a16="http://schemas.microsoft.com/office/drawing/2014/main" id="{E1C07264-7998-4FB4-B84A-BC605F4A6E20}"/>
              </a:ext>
            </a:extLst>
          </p:cNvPr>
          <p:cNvSpPr/>
          <p:nvPr/>
        </p:nvSpPr>
        <p:spPr>
          <a:xfrm>
            <a:off x="270062" y="5811399"/>
            <a:ext cx="1583703" cy="360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Legal Framework &amp; Network Statements</a:t>
            </a:r>
          </a:p>
        </p:txBody>
      </p:sp>
      <p:sp>
        <p:nvSpPr>
          <p:cNvPr id="11" name="Rectangle 63">
            <a:extLst>
              <a:ext uri="{FF2B5EF4-FFF2-40B4-BE49-F238E27FC236}">
                <a16:creationId xmlns:a16="http://schemas.microsoft.com/office/drawing/2014/main" id="{533A4FBE-FE7B-4619-8C4F-DA32AB0BA0E8}"/>
              </a:ext>
            </a:extLst>
          </p:cNvPr>
          <p:cNvSpPr/>
          <p:nvPr/>
        </p:nvSpPr>
        <p:spPr>
          <a:xfrm>
            <a:off x="1013561" y="3839872"/>
            <a:ext cx="1882166" cy="1339560"/>
          </a:xfrm>
          <a:prstGeom prst="rect">
            <a:avLst/>
          </a:prstGeom>
          <a:solidFill>
            <a:srgbClr val="497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Continuous </a:t>
            </a:r>
            <a:b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TTR Concept Development</a:t>
            </a:r>
          </a:p>
        </p:txBody>
      </p:sp>
      <p:cxnSp>
        <p:nvCxnSpPr>
          <p:cNvPr id="39" name="Connector: Elbow 38">
            <a:extLst>
              <a:ext uri="{FF2B5EF4-FFF2-40B4-BE49-F238E27FC236}">
                <a16:creationId xmlns:a16="http://schemas.microsoft.com/office/drawing/2014/main" id="{CFB80D74-F470-4C8A-89C1-8828C585F043}"/>
              </a:ext>
            </a:extLst>
          </p:cNvPr>
          <p:cNvCxnSpPr>
            <a:cxnSpLocks/>
            <a:stCxn id="65" idx="1"/>
            <a:endCxn id="11" idx="0"/>
          </p:cNvCxnSpPr>
          <p:nvPr/>
        </p:nvCxnSpPr>
        <p:spPr>
          <a:xfrm rot="10800000" flipV="1">
            <a:off x="1954645" y="3465118"/>
            <a:ext cx="3057647" cy="374754"/>
          </a:xfrm>
          <a:prstGeom prst="bentConnector2">
            <a:avLst/>
          </a:prstGeom>
          <a:ln>
            <a:solidFill>
              <a:srgbClr val="49726A"/>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F460725B-3166-47C1-B4D9-DC4434A5FB26}"/>
              </a:ext>
            </a:extLst>
          </p:cNvPr>
          <p:cNvSpPr/>
          <p:nvPr/>
        </p:nvSpPr>
        <p:spPr>
          <a:xfrm>
            <a:off x="4635170" y="2325868"/>
            <a:ext cx="3057648" cy="623816"/>
          </a:xfrm>
          <a:prstGeom prst="roundRect">
            <a:avLst/>
          </a:prstGeom>
          <a:solidFill>
            <a:srgbClr val="807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Calibri" panose="020F0502020204030204"/>
                <a:ea typeface="+mn-ea"/>
                <a:cs typeface="+mn-cs"/>
              </a:rPr>
              <a:t>TTR Steering Committee (RNE &amp; FTE &amp; ERFA)</a:t>
            </a:r>
          </a:p>
        </p:txBody>
      </p:sp>
      <p:sp>
        <p:nvSpPr>
          <p:cNvPr id="18" name="Rectangle 17">
            <a:extLst>
              <a:ext uri="{FF2B5EF4-FFF2-40B4-BE49-F238E27FC236}">
                <a16:creationId xmlns:a16="http://schemas.microsoft.com/office/drawing/2014/main" id="{944A625D-FF01-4B4E-89D8-337DDE9113C7}"/>
              </a:ext>
            </a:extLst>
          </p:cNvPr>
          <p:cNvSpPr/>
          <p:nvPr/>
        </p:nvSpPr>
        <p:spPr>
          <a:xfrm>
            <a:off x="2051164" y="5363362"/>
            <a:ext cx="1583703" cy="216000"/>
          </a:xfrm>
          <a:prstGeom prst="rect">
            <a:avLst/>
          </a:prstGeom>
          <a:noFill/>
          <a:ln w="6350">
            <a:solidFill>
              <a:srgbClr val="49726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726A"/>
                </a:solidFill>
                <a:effectLst/>
                <a:uLnTx/>
                <a:uFillTx/>
                <a:latin typeface="Calibri" panose="020F0502020204030204"/>
                <a:ea typeface="+mn-ea"/>
                <a:cs typeface="+mn-cs"/>
              </a:rPr>
              <a:t>Administration</a:t>
            </a:r>
          </a:p>
        </p:txBody>
      </p:sp>
      <p:cxnSp>
        <p:nvCxnSpPr>
          <p:cNvPr id="33" name="Connector: Elbow 32">
            <a:extLst>
              <a:ext uri="{FF2B5EF4-FFF2-40B4-BE49-F238E27FC236}">
                <a16:creationId xmlns:a16="http://schemas.microsoft.com/office/drawing/2014/main" id="{D47EDBA5-8448-4176-BCF1-420699331D0D}"/>
              </a:ext>
            </a:extLst>
          </p:cNvPr>
          <p:cNvCxnSpPr>
            <a:cxnSpLocks/>
            <a:stCxn id="11" idx="2"/>
            <a:endCxn id="3" idx="3"/>
          </p:cNvCxnSpPr>
          <p:nvPr/>
        </p:nvCxnSpPr>
        <p:spPr>
          <a:xfrm rot="5400000">
            <a:off x="1322826" y="5710372"/>
            <a:ext cx="1162759" cy="100879"/>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CE0AD8B1-3D89-464D-900E-2CD5EF1F780B}"/>
              </a:ext>
            </a:extLst>
          </p:cNvPr>
          <p:cNvCxnSpPr>
            <a:cxnSpLocks/>
            <a:stCxn id="11" idx="2"/>
            <a:endCxn id="6" idx="1"/>
          </p:cNvCxnSpPr>
          <p:nvPr/>
        </p:nvCxnSpPr>
        <p:spPr>
          <a:xfrm rot="16200000" flipH="1">
            <a:off x="1506146" y="5627930"/>
            <a:ext cx="993516" cy="96520"/>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DAD11D87-4ED5-40FF-9AD4-6CD908F248D9}"/>
              </a:ext>
            </a:extLst>
          </p:cNvPr>
          <p:cNvCxnSpPr>
            <a:cxnSpLocks/>
            <a:stCxn id="11" idx="2"/>
            <a:endCxn id="10" idx="3"/>
          </p:cNvCxnSpPr>
          <p:nvPr/>
        </p:nvCxnSpPr>
        <p:spPr>
          <a:xfrm rot="5400000">
            <a:off x="1498222" y="5534976"/>
            <a:ext cx="811967" cy="100879"/>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BBF9A3CC-CEFB-440B-AF22-3C4DAB6A632A}"/>
              </a:ext>
            </a:extLst>
          </p:cNvPr>
          <p:cNvCxnSpPr>
            <a:cxnSpLocks/>
            <a:stCxn id="11" idx="2"/>
            <a:endCxn id="4" idx="1"/>
          </p:cNvCxnSpPr>
          <p:nvPr/>
        </p:nvCxnSpPr>
        <p:spPr>
          <a:xfrm rot="16200000" flipH="1">
            <a:off x="1681543" y="5452533"/>
            <a:ext cx="642723" cy="96520"/>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D74F897D-6184-4697-AA40-59E111B315BB}"/>
              </a:ext>
            </a:extLst>
          </p:cNvPr>
          <p:cNvCxnSpPr>
            <a:cxnSpLocks/>
            <a:stCxn id="11" idx="2"/>
            <a:endCxn id="9" idx="3"/>
          </p:cNvCxnSpPr>
          <p:nvPr/>
        </p:nvCxnSpPr>
        <p:spPr>
          <a:xfrm rot="5400000">
            <a:off x="1673618" y="5359580"/>
            <a:ext cx="461174" cy="100879"/>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C1E4376C-DA03-4B03-843E-8CE8492AB4A3}"/>
              </a:ext>
            </a:extLst>
          </p:cNvPr>
          <p:cNvCxnSpPr>
            <a:cxnSpLocks/>
            <a:stCxn id="11" idx="2"/>
            <a:endCxn id="7" idx="3"/>
          </p:cNvCxnSpPr>
          <p:nvPr/>
        </p:nvCxnSpPr>
        <p:spPr>
          <a:xfrm rot="5400000">
            <a:off x="1813015" y="5220183"/>
            <a:ext cx="182381" cy="100879"/>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23154907-E0E6-4CDD-A4B1-F5736C471A70}"/>
              </a:ext>
            </a:extLst>
          </p:cNvPr>
          <p:cNvCxnSpPr>
            <a:cxnSpLocks/>
            <a:stCxn id="11" idx="2"/>
            <a:endCxn id="18" idx="1"/>
          </p:cNvCxnSpPr>
          <p:nvPr/>
        </p:nvCxnSpPr>
        <p:spPr>
          <a:xfrm rot="16200000" flipH="1">
            <a:off x="1856939" y="5277137"/>
            <a:ext cx="291930" cy="96520"/>
          </a:xfrm>
          <a:prstGeom prst="bentConnector2">
            <a:avLst/>
          </a:prstGeom>
          <a:ln w="3175">
            <a:solidFill>
              <a:srgbClr val="49726A"/>
            </a:solidFill>
          </a:ln>
        </p:spPr>
        <p:style>
          <a:lnRef idx="1">
            <a:schemeClr val="accent1"/>
          </a:lnRef>
          <a:fillRef idx="0">
            <a:schemeClr val="accent1"/>
          </a:fillRef>
          <a:effectRef idx="0">
            <a:schemeClr val="accent1"/>
          </a:effectRef>
          <a:fontRef idx="minor">
            <a:schemeClr val="tx1"/>
          </a:fontRef>
        </p:style>
      </p:cxnSp>
      <p:sp>
        <p:nvSpPr>
          <p:cNvPr id="47" name="Rubrik 1"/>
          <p:cNvSpPr>
            <a:spLocks noGrp="1"/>
          </p:cNvSpPr>
          <p:nvPr>
            <p:ph type="title"/>
          </p:nvPr>
        </p:nvSpPr>
        <p:spPr>
          <a:xfrm>
            <a:off x="762000" y="237072"/>
            <a:ext cx="4641874" cy="753979"/>
          </a:xfrm>
        </p:spPr>
        <p:txBody>
          <a:bodyPr/>
          <a:lstStyle/>
          <a:p>
            <a:r>
              <a:rPr lang="sv-SE" sz="2400" dirty="0">
                <a:solidFill>
                  <a:schemeClr val="tx1"/>
                </a:solidFill>
              </a:rPr>
              <a:t>Internationell TTR organisation</a:t>
            </a:r>
          </a:p>
        </p:txBody>
      </p:sp>
      <p:sp>
        <p:nvSpPr>
          <p:cNvPr id="14" name="Rektangel 13"/>
          <p:cNvSpPr/>
          <p:nvPr/>
        </p:nvSpPr>
        <p:spPr>
          <a:xfrm>
            <a:off x="270062" y="753979"/>
            <a:ext cx="491938" cy="459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9504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innebär TTR i praktiken?</a:t>
            </a:r>
          </a:p>
        </p:txBody>
      </p:sp>
      <p:sp>
        <p:nvSpPr>
          <p:cNvPr id="4" name="Platshållare för datum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ktangel med rundade hörn 5"/>
          <p:cNvSpPr/>
          <p:nvPr/>
        </p:nvSpPr>
        <p:spPr>
          <a:xfrm>
            <a:off x="784800" y="3738381"/>
            <a:ext cx="10718575" cy="353972"/>
          </a:xfrm>
          <a:prstGeom prst="round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TTR i praktiken</a:t>
            </a:r>
          </a:p>
        </p:txBody>
      </p:sp>
      <p:sp>
        <p:nvSpPr>
          <p:cNvPr id="7" name="Rektangel med rundade hörn 6"/>
          <p:cNvSpPr/>
          <p:nvPr/>
        </p:nvSpPr>
        <p:spPr>
          <a:xfrm>
            <a:off x="784801" y="4182800"/>
            <a:ext cx="10718575" cy="2143189"/>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Kapacitetsdelningsprocessen påbörjas fem år innan varje tågplan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Dialogen mellan branschaktörer och infrastrukturförvaltare utvecklas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En segmentering sker där tid reserveras för olika kapacitetsbehov (banarbeten, årlig tågplan, Rolling planning, </a:t>
            </a:r>
            <a:r>
              <a:rPr kumimoji="0" lang="sv-SE" sz="1500" b="0" i="0" u="none" strike="noStrike" kern="0" cap="none" spc="0" normalizeH="0" baseline="0" noProof="0" dirty="0" err="1">
                <a:ln>
                  <a:noFill/>
                </a:ln>
                <a:solidFill>
                  <a:prstClr val="black">
                    <a:lumMod val="75000"/>
                    <a:lumOff val="25000"/>
                  </a:prstClr>
                </a:solidFill>
                <a:effectLst/>
                <a:uLnTx/>
                <a:uFillTx/>
                <a:latin typeface="Arial"/>
                <a:ea typeface="+mn-ea"/>
                <a:cs typeface="Arial" panose="020B0604020202020204" pitchFamily="34" charset="0"/>
              </a:rPr>
              <a:t>AdHoc</a:t>
            </a: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 i dialog med branschaktörerna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Konceptet Rolling Planning introduceras: Rolling Planning innebär att större nya eller förändrade produktionsupplägg söks efter att transportbehovet har identifierats och konkretiserats.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Operatörers produktionsplanering kan starta tidigare (mer än två månader tidigare). Resandetrafik kan exempelvis öppna sina bokningssystem </a:t>
            </a:r>
            <a:r>
              <a:rPr kumimoji="0" lang="sv-SE" sz="1500" b="0" i="0" u="none" strike="noStrike" kern="0" cap="none" spc="0" normalizeH="0" baseline="0" noProof="0" dirty="0" smtClean="0">
                <a:ln>
                  <a:noFill/>
                </a:ln>
                <a:solidFill>
                  <a:prstClr val="black">
                    <a:lumMod val="75000"/>
                    <a:lumOff val="25000"/>
                  </a:prstClr>
                </a:solidFill>
                <a:effectLst/>
                <a:uLnTx/>
                <a:uFillTx/>
                <a:latin typeface="Arial"/>
                <a:ea typeface="+mn-ea"/>
                <a:cs typeface="Arial" panose="020B0604020202020204" pitchFamily="34" charset="0"/>
              </a:rPr>
              <a:t>tidigare</a:t>
            </a:r>
            <a:r>
              <a:rPr kumimoji="0" lang="sv-SE" sz="1500" b="0" i="0" u="none" strike="noStrike" kern="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a:t>
            </a:r>
          </a:p>
        </p:txBody>
      </p:sp>
      <p:pic>
        <p:nvPicPr>
          <p:cNvPr id="8" name="Bildobjekt 7"/>
          <p:cNvPicPr>
            <a:picLocks noChangeAspect="1"/>
          </p:cNvPicPr>
          <p:nvPr/>
        </p:nvPicPr>
        <p:blipFill>
          <a:blip r:embed="rId2"/>
          <a:stretch>
            <a:fillRect/>
          </a:stretch>
        </p:blipFill>
        <p:spPr>
          <a:xfrm>
            <a:off x="1635399" y="657172"/>
            <a:ext cx="8921202" cy="2706186"/>
          </a:xfrm>
          <a:prstGeom prst="rect">
            <a:avLst/>
          </a:prstGeom>
        </p:spPr>
      </p:pic>
      <p:sp>
        <p:nvSpPr>
          <p:cNvPr id="3" name="Rektangel: rundade hörn 2">
            <a:extLst>
              <a:ext uri="{FF2B5EF4-FFF2-40B4-BE49-F238E27FC236}">
                <a16:creationId xmlns:a16="http://schemas.microsoft.com/office/drawing/2014/main" id="{2ABB0AC8-2983-46A2-A9EB-C3D3C382217A}"/>
              </a:ext>
            </a:extLst>
          </p:cNvPr>
          <p:cNvSpPr/>
          <p:nvPr/>
        </p:nvSpPr>
        <p:spPr>
          <a:xfrm>
            <a:off x="9354620" y="1438382"/>
            <a:ext cx="837344" cy="110960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Operations</a:t>
            </a:r>
          </a:p>
        </p:txBody>
      </p:sp>
    </p:spTree>
    <p:extLst>
      <p:ext uri="{BB962C8B-B14F-4D97-AF65-F5344CB8AC3E}">
        <p14:creationId xmlns:p14="http://schemas.microsoft.com/office/powerpoint/2010/main" val="375568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1735698944"/>
              </p:ext>
            </p:extLst>
          </p:nvPr>
        </p:nvGraphicFramePr>
        <p:xfrm>
          <a:off x="1205029" y="1113848"/>
          <a:ext cx="10985508" cy="5034639"/>
        </p:xfrm>
        <a:graphic>
          <a:graphicData uri="http://schemas.openxmlformats.org/drawingml/2006/table">
            <a:tbl>
              <a:tblPr firstRow="1" bandRow="1">
                <a:tableStyleId>{5C22544A-7EE6-4342-B048-85BDC9FD1C3A}</a:tableStyleId>
              </a:tblPr>
              <a:tblGrid>
                <a:gridCol w="697096">
                  <a:extLst>
                    <a:ext uri="{9D8B030D-6E8A-4147-A177-3AD203B41FA5}">
                      <a16:colId xmlns:a16="http://schemas.microsoft.com/office/drawing/2014/main" val="1893671843"/>
                    </a:ext>
                  </a:extLst>
                </a:gridCol>
                <a:gridCol w="1363274">
                  <a:extLst>
                    <a:ext uri="{9D8B030D-6E8A-4147-A177-3AD203B41FA5}">
                      <a16:colId xmlns:a16="http://schemas.microsoft.com/office/drawing/2014/main" val="2989879831"/>
                    </a:ext>
                  </a:extLst>
                </a:gridCol>
                <a:gridCol w="330606">
                  <a:extLst>
                    <a:ext uri="{9D8B030D-6E8A-4147-A177-3AD203B41FA5}">
                      <a16:colId xmlns:a16="http://schemas.microsoft.com/office/drawing/2014/main" val="2277205938"/>
                    </a:ext>
                  </a:extLst>
                </a:gridCol>
                <a:gridCol w="318316">
                  <a:extLst>
                    <a:ext uri="{9D8B030D-6E8A-4147-A177-3AD203B41FA5}">
                      <a16:colId xmlns:a16="http://schemas.microsoft.com/office/drawing/2014/main" val="149978753"/>
                    </a:ext>
                  </a:extLst>
                </a:gridCol>
                <a:gridCol w="318316">
                  <a:extLst>
                    <a:ext uri="{9D8B030D-6E8A-4147-A177-3AD203B41FA5}">
                      <a16:colId xmlns:a16="http://schemas.microsoft.com/office/drawing/2014/main" val="2698026020"/>
                    </a:ext>
                  </a:extLst>
                </a:gridCol>
                <a:gridCol w="318316">
                  <a:extLst>
                    <a:ext uri="{9D8B030D-6E8A-4147-A177-3AD203B41FA5}">
                      <a16:colId xmlns:a16="http://schemas.microsoft.com/office/drawing/2014/main" val="96645161"/>
                    </a:ext>
                  </a:extLst>
                </a:gridCol>
                <a:gridCol w="318316">
                  <a:extLst>
                    <a:ext uri="{9D8B030D-6E8A-4147-A177-3AD203B41FA5}">
                      <a16:colId xmlns:a16="http://schemas.microsoft.com/office/drawing/2014/main" val="3885256174"/>
                    </a:ext>
                  </a:extLst>
                </a:gridCol>
                <a:gridCol w="318316">
                  <a:extLst>
                    <a:ext uri="{9D8B030D-6E8A-4147-A177-3AD203B41FA5}">
                      <a16:colId xmlns:a16="http://schemas.microsoft.com/office/drawing/2014/main" val="580720145"/>
                    </a:ext>
                  </a:extLst>
                </a:gridCol>
                <a:gridCol w="318316">
                  <a:extLst>
                    <a:ext uri="{9D8B030D-6E8A-4147-A177-3AD203B41FA5}">
                      <a16:colId xmlns:a16="http://schemas.microsoft.com/office/drawing/2014/main" val="3084342567"/>
                    </a:ext>
                  </a:extLst>
                </a:gridCol>
                <a:gridCol w="318316">
                  <a:extLst>
                    <a:ext uri="{9D8B030D-6E8A-4147-A177-3AD203B41FA5}">
                      <a16:colId xmlns:a16="http://schemas.microsoft.com/office/drawing/2014/main" val="2212730377"/>
                    </a:ext>
                  </a:extLst>
                </a:gridCol>
                <a:gridCol w="318316">
                  <a:extLst>
                    <a:ext uri="{9D8B030D-6E8A-4147-A177-3AD203B41FA5}">
                      <a16:colId xmlns:a16="http://schemas.microsoft.com/office/drawing/2014/main" val="815532264"/>
                    </a:ext>
                  </a:extLst>
                </a:gridCol>
                <a:gridCol w="318316">
                  <a:extLst>
                    <a:ext uri="{9D8B030D-6E8A-4147-A177-3AD203B41FA5}">
                      <a16:colId xmlns:a16="http://schemas.microsoft.com/office/drawing/2014/main" val="750504866"/>
                    </a:ext>
                  </a:extLst>
                </a:gridCol>
                <a:gridCol w="318316">
                  <a:extLst>
                    <a:ext uri="{9D8B030D-6E8A-4147-A177-3AD203B41FA5}">
                      <a16:colId xmlns:a16="http://schemas.microsoft.com/office/drawing/2014/main" val="367589346"/>
                    </a:ext>
                  </a:extLst>
                </a:gridCol>
                <a:gridCol w="318316">
                  <a:extLst>
                    <a:ext uri="{9D8B030D-6E8A-4147-A177-3AD203B41FA5}">
                      <a16:colId xmlns:a16="http://schemas.microsoft.com/office/drawing/2014/main" val="1674541575"/>
                    </a:ext>
                  </a:extLst>
                </a:gridCol>
                <a:gridCol w="318316">
                  <a:extLst>
                    <a:ext uri="{9D8B030D-6E8A-4147-A177-3AD203B41FA5}">
                      <a16:colId xmlns:a16="http://schemas.microsoft.com/office/drawing/2014/main" val="4130735999"/>
                    </a:ext>
                  </a:extLst>
                </a:gridCol>
                <a:gridCol w="318316">
                  <a:extLst>
                    <a:ext uri="{9D8B030D-6E8A-4147-A177-3AD203B41FA5}">
                      <a16:colId xmlns:a16="http://schemas.microsoft.com/office/drawing/2014/main" val="774433316"/>
                    </a:ext>
                  </a:extLst>
                </a:gridCol>
                <a:gridCol w="318316">
                  <a:extLst>
                    <a:ext uri="{9D8B030D-6E8A-4147-A177-3AD203B41FA5}">
                      <a16:colId xmlns:a16="http://schemas.microsoft.com/office/drawing/2014/main" val="3964753680"/>
                    </a:ext>
                  </a:extLst>
                </a:gridCol>
                <a:gridCol w="318316">
                  <a:extLst>
                    <a:ext uri="{9D8B030D-6E8A-4147-A177-3AD203B41FA5}">
                      <a16:colId xmlns:a16="http://schemas.microsoft.com/office/drawing/2014/main" val="1374022418"/>
                    </a:ext>
                  </a:extLst>
                </a:gridCol>
                <a:gridCol w="318316">
                  <a:extLst>
                    <a:ext uri="{9D8B030D-6E8A-4147-A177-3AD203B41FA5}">
                      <a16:colId xmlns:a16="http://schemas.microsoft.com/office/drawing/2014/main" val="2080702114"/>
                    </a:ext>
                  </a:extLst>
                </a:gridCol>
                <a:gridCol w="318316">
                  <a:extLst>
                    <a:ext uri="{9D8B030D-6E8A-4147-A177-3AD203B41FA5}">
                      <a16:colId xmlns:a16="http://schemas.microsoft.com/office/drawing/2014/main" val="2189487726"/>
                    </a:ext>
                  </a:extLst>
                </a:gridCol>
                <a:gridCol w="318316">
                  <a:extLst>
                    <a:ext uri="{9D8B030D-6E8A-4147-A177-3AD203B41FA5}">
                      <a16:colId xmlns:a16="http://schemas.microsoft.com/office/drawing/2014/main" val="1659985110"/>
                    </a:ext>
                  </a:extLst>
                </a:gridCol>
                <a:gridCol w="318316">
                  <a:extLst>
                    <a:ext uri="{9D8B030D-6E8A-4147-A177-3AD203B41FA5}">
                      <a16:colId xmlns:a16="http://schemas.microsoft.com/office/drawing/2014/main" val="2105974710"/>
                    </a:ext>
                  </a:extLst>
                </a:gridCol>
                <a:gridCol w="318316">
                  <a:extLst>
                    <a:ext uri="{9D8B030D-6E8A-4147-A177-3AD203B41FA5}">
                      <a16:colId xmlns:a16="http://schemas.microsoft.com/office/drawing/2014/main" val="55084301"/>
                    </a:ext>
                  </a:extLst>
                </a:gridCol>
                <a:gridCol w="318316">
                  <a:extLst>
                    <a:ext uri="{9D8B030D-6E8A-4147-A177-3AD203B41FA5}">
                      <a16:colId xmlns:a16="http://schemas.microsoft.com/office/drawing/2014/main" val="1997344142"/>
                    </a:ext>
                  </a:extLst>
                </a:gridCol>
                <a:gridCol w="318316">
                  <a:extLst>
                    <a:ext uri="{9D8B030D-6E8A-4147-A177-3AD203B41FA5}">
                      <a16:colId xmlns:a16="http://schemas.microsoft.com/office/drawing/2014/main" val="4140461477"/>
                    </a:ext>
                  </a:extLst>
                </a:gridCol>
                <a:gridCol w="318316">
                  <a:extLst>
                    <a:ext uri="{9D8B030D-6E8A-4147-A177-3AD203B41FA5}">
                      <a16:colId xmlns:a16="http://schemas.microsoft.com/office/drawing/2014/main" val="1526667169"/>
                    </a:ext>
                  </a:extLst>
                </a:gridCol>
                <a:gridCol w="318316">
                  <a:extLst>
                    <a:ext uri="{9D8B030D-6E8A-4147-A177-3AD203B41FA5}">
                      <a16:colId xmlns:a16="http://schemas.microsoft.com/office/drawing/2014/main" val="177083949"/>
                    </a:ext>
                  </a:extLst>
                </a:gridCol>
                <a:gridCol w="318316">
                  <a:extLst>
                    <a:ext uri="{9D8B030D-6E8A-4147-A177-3AD203B41FA5}">
                      <a16:colId xmlns:a16="http://schemas.microsoft.com/office/drawing/2014/main" val="551243332"/>
                    </a:ext>
                  </a:extLst>
                </a:gridCol>
                <a:gridCol w="318316">
                  <a:extLst>
                    <a:ext uri="{9D8B030D-6E8A-4147-A177-3AD203B41FA5}">
                      <a16:colId xmlns:a16="http://schemas.microsoft.com/office/drawing/2014/main" val="1122244601"/>
                    </a:ext>
                  </a:extLst>
                </a:gridCol>
                <a:gridCol w="318316">
                  <a:extLst>
                    <a:ext uri="{9D8B030D-6E8A-4147-A177-3AD203B41FA5}">
                      <a16:colId xmlns:a16="http://schemas.microsoft.com/office/drawing/2014/main" val="2022809764"/>
                    </a:ext>
                  </a:extLst>
                </a:gridCol>
              </a:tblGrid>
              <a:tr h="258949">
                <a:tc>
                  <a:txBody>
                    <a:bodyPr/>
                    <a:lstStyle/>
                    <a:p>
                      <a:pPr algn="ctr"/>
                      <a:endParaRPr lang="sv-SE"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a:txBody>
                    <a:bodyPr/>
                    <a:lstStyle/>
                    <a:p>
                      <a:pPr algn="ctr"/>
                      <a:endParaRPr lang="sv-SE"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gridSpan="4">
                  <a:txBody>
                    <a:bodyPr/>
                    <a:lstStyle/>
                    <a:p>
                      <a:pPr algn="ctr"/>
                      <a:r>
                        <a:rPr lang="sv-SE" sz="1200" dirty="0"/>
                        <a:t>2019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a:p>
                  </a:txBody>
                  <a:tcPr/>
                </a:tc>
                <a:tc hMerge="1">
                  <a:txBody>
                    <a:bodyPr/>
                    <a:lstStyle/>
                    <a:p>
                      <a:endParaRPr lang="sv-SE"/>
                    </a:p>
                  </a:txBody>
                  <a:tcPr/>
                </a:tc>
                <a:tc hMerge="1">
                  <a:txBody>
                    <a:bodyPr/>
                    <a:lstStyle/>
                    <a:p>
                      <a:endParaRPr lang="sv-SE" dirty="0"/>
                    </a:p>
                  </a:txBody>
                  <a:tcPr>
                    <a:lnL w="12700" cap="flat" cmpd="sng" algn="ctr">
                      <a:solidFill>
                        <a:schemeClr val="bg1">
                          <a:lumMod val="65000"/>
                        </a:schemeClr>
                      </a:solidFill>
                      <a:prstDash val="solid"/>
                      <a:round/>
                      <a:headEnd type="none" w="med" len="med"/>
                      <a:tailEnd type="none" w="med" len="med"/>
                    </a:lnL>
                  </a:tcPr>
                </a:tc>
                <a:tc gridSpan="4">
                  <a:txBody>
                    <a:bodyPr/>
                    <a:lstStyle/>
                    <a:p>
                      <a:pPr algn="ctr"/>
                      <a:r>
                        <a:rPr lang="sv-SE" sz="1200" dirty="0"/>
                        <a:t>2020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a:p>
                  </a:txBody>
                  <a:tcPr/>
                </a:tc>
                <a:tc hMerge="1">
                  <a:txBody>
                    <a:bodyPr/>
                    <a:lstStyle/>
                    <a:p>
                      <a:endParaRPr lang="sv-SE"/>
                    </a:p>
                  </a:txBody>
                  <a:tcPr/>
                </a:tc>
                <a:tc hMerge="1">
                  <a:txBody>
                    <a:bodyPr/>
                    <a:lstStyle/>
                    <a:p>
                      <a:endParaRPr lang="sv-SE" dirty="0"/>
                    </a:p>
                  </a:txBody>
                  <a:tcPr/>
                </a:tc>
                <a:tc gridSpan="4">
                  <a:txBody>
                    <a:bodyPr/>
                    <a:lstStyle/>
                    <a:p>
                      <a:pPr algn="ctr"/>
                      <a:r>
                        <a:rPr lang="sv-SE" sz="1200" dirty="0"/>
                        <a:t>2021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c gridSpan="4">
                  <a:txBody>
                    <a:bodyPr/>
                    <a:lstStyle/>
                    <a:p>
                      <a:pPr algn="ctr"/>
                      <a:r>
                        <a:rPr lang="sv-SE" sz="1200" dirty="0"/>
                        <a:t>2022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c gridSpan="4">
                  <a:txBody>
                    <a:bodyPr/>
                    <a:lstStyle/>
                    <a:p>
                      <a:pPr algn="ctr"/>
                      <a:r>
                        <a:rPr lang="sv-SE" sz="1200" dirty="0"/>
                        <a:t>2023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c gridSpan="4">
                  <a:txBody>
                    <a:bodyPr/>
                    <a:lstStyle/>
                    <a:p>
                      <a:pPr algn="ctr"/>
                      <a:r>
                        <a:rPr lang="sv-SE" sz="1200" dirty="0"/>
                        <a:t>2024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c gridSpan="4">
                  <a:txBody>
                    <a:bodyPr/>
                    <a:lstStyle/>
                    <a:p>
                      <a:pPr algn="ctr"/>
                      <a:r>
                        <a:rPr lang="sv-SE" sz="1200" dirty="0"/>
                        <a:t>2025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extLst>
                  <a:ext uri="{0D108BD9-81ED-4DB2-BD59-A6C34878D82A}">
                    <a16:rowId xmlns:a16="http://schemas.microsoft.com/office/drawing/2014/main" val="3607168476"/>
                  </a:ext>
                </a:extLst>
              </a:tr>
              <a:tr h="33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r>
                        <a:rPr lang="sv-SE" sz="900" b="1" dirty="0"/>
                        <a:t>Q4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511031"/>
                  </a:ext>
                </a:extLst>
              </a:tr>
              <a:tr h="489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X – X+12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mn-lt"/>
                          <a:ea typeface="+mn-ea"/>
                          <a:cs typeface="+mn-cs"/>
                        </a:rPr>
                        <a:t>Operations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lumMod val="50000"/>
                            </a:schemeClr>
                          </a:solidFill>
                        </a:rPr>
                        <a:t>(T19)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lumMod val="50000"/>
                            </a:schemeClr>
                          </a:solidFill>
                        </a:rPr>
                        <a:t>(T20)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lumMod val="25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9740706"/>
                  </a:ext>
                </a:extLst>
              </a:tr>
              <a:tr h="495080">
                <a:tc>
                  <a:txBody>
                    <a:bodyPr/>
                    <a:lstStyle/>
                    <a:p>
                      <a:r>
                        <a:rPr lang="sv-SE" sz="1000" dirty="0"/>
                        <a:t>X-2 – X+12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t>Ad Hoc Planning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lumMod val="50000"/>
                            </a:schemeClr>
                          </a:solidFill>
                        </a:rPr>
                        <a:t>(T20)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lumMod val="25000"/>
                      </a:schemeClr>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22000039"/>
                  </a:ext>
                </a:extLst>
              </a:tr>
              <a:tr h="489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X-4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mn-lt"/>
                          <a:ea typeface="+mn-ea"/>
                          <a:cs typeface="+mn-cs"/>
                        </a:rPr>
                        <a:t>M-4 – M-1 Rolling Planning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dirty="0">
                        <a:solidFill>
                          <a:schemeClr val="bg1">
                            <a:lumMod val="50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lumMod val="50000"/>
                            </a:schemeClr>
                          </a:solidFill>
                        </a:rPr>
                        <a:t>(T20)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7F7F7F"/>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E3E3E"/>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0000"/>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10000"/>
                    </a:solidFill>
                  </a:tcPr>
                </a:tc>
                <a:tc hMerge="1">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4E4E"/>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1338655"/>
                  </a:ext>
                </a:extLst>
              </a:tr>
              <a:tr h="495080">
                <a:tc>
                  <a:txBody>
                    <a:bodyPr/>
                    <a:lstStyle/>
                    <a:p>
                      <a:r>
                        <a:rPr lang="sv-SE" sz="1000" dirty="0"/>
                        <a:t>X-8,5 –  X-5,25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err="1"/>
                        <a:t>Annual</a:t>
                      </a:r>
                      <a:r>
                        <a:rPr lang="sv-SE" sz="1000" b="1" dirty="0"/>
                        <a:t> </a:t>
                      </a:r>
                      <a:r>
                        <a:rPr lang="sv-SE" sz="1000" b="1" dirty="0" err="1"/>
                        <a:t>Timetable</a:t>
                      </a:r>
                      <a:r>
                        <a:rPr lang="sv-SE" sz="1000" b="1" dirty="0"/>
                        <a:t> </a:t>
                      </a:r>
                      <a:r>
                        <a:rPr lang="sv-SE" sz="1000" b="1" dirty="0" err="1"/>
                        <a:t>allocation</a:t>
                      </a:r>
                      <a:r>
                        <a:rPr lang="sv-SE" sz="1000" b="1" dirty="0"/>
                        <a:t> process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lumMod val="50000"/>
                            </a:schemeClr>
                          </a:solidFill>
                        </a:rPr>
                        <a:t>(T20)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sv-SE" sz="1000" b="1" dirty="0">
                        <a:solidFill>
                          <a:schemeClr val="bg1">
                            <a:lumMod val="50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7F7F7F"/>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E3E3E"/>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lumMod val="25000"/>
                      </a:schemeClr>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0000"/>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C0000"/>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10000"/>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4E4E"/>
                    </a:solidFill>
                  </a:tcPr>
                </a:tc>
                <a:tc hMerge="1">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60000"/>
                        <a:lumOff val="40000"/>
                      </a:schemeClr>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8283"/>
                  </a:ext>
                </a:extLst>
              </a:tr>
              <a:tr h="632602">
                <a:tc>
                  <a:txBody>
                    <a:bodyPr/>
                    <a:lstStyle/>
                    <a:p>
                      <a:r>
                        <a:rPr lang="sv-SE" sz="1000" dirty="0"/>
                        <a:t>X-16 – X-12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b="1" dirty="0"/>
                        <a:t>Capacity planning &amp; publication of Capacity</a:t>
                      </a:r>
                      <a:r>
                        <a:rPr lang="en-US" sz="1000" b="1" baseline="0" dirty="0"/>
                        <a:t> Supply</a:t>
                      </a:r>
                      <a:endParaRPr lang="en-US" sz="1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lumMod val="25000"/>
                      </a:schemeClr>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60000"/>
                        <a:lumOff val="40000"/>
                      </a:schemeClr>
                    </a:solidFill>
                  </a:tcPr>
                </a:tc>
                <a:tc>
                  <a:txBody>
                    <a:bodyPr/>
                    <a:lstStyle/>
                    <a:p>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a:solidFill>
                            <a:schemeClr val="bg1"/>
                          </a:solidFill>
                        </a:rPr>
                        <a:t>T</a:t>
                      </a:r>
                    </a:p>
                    <a:p>
                      <a:r>
                        <a:rPr lang="sv-SE" sz="1000" b="1" dirty="0">
                          <a:solidFill>
                            <a:schemeClr val="bg1"/>
                          </a:solidFill>
                        </a:rPr>
                        <a:t>27</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32490745"/>
                  </a:ext>
                </a:extLst>
              </a:tr>
              <a:tr h="632602">
                <a:tc>
                  <a:txBody>
                    <a:bodyPr/>
                    <a:lstStyle/>
                    <a:p>
                      <a:r>
                        <a:rPr lang="sv-SE" sz="1000" dirty="0"/>
                        <a:t>X-24 – X-18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b="1" dirty="0"/>
                        <a:t>Publications of TCRs Capacity model / Capacity Partitioning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lumMod val="25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60000"/>
                        <a:lumOff val="40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sv-SE" sz="1000" b="1" dirty="0">
                          <a:solidFill>
                            <a:schemeClr val="bg1"/>
                          </a:solidFill>
                        </a:rPr>
                        <a:t>T27</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sv-SE"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0084392"/>
                  </a:ext>
                </a:extLst>
              </a:tr>
              <a:tr h="489519">
                <a:tc>
                  <a:txBody>
                    <a:bodyPr/>
                    <a:lstStyle/>
                    <a:p>
                      <a:r>
                        <a:rPr lang="sv-SE" sz="1000" dirty="0"/>
                        <a:t>X-36 – X-24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sv-SE" sz="1000" b="1" dirty="0" err="1"/>
                        <a:t>Capacity</a:t>
                      </a:r>
                      <a:r>
                        <a:rPr lang="sv-SE" sz="1000" b="1" dirty="0"/>
                        <a:t> </a:t>
                      </a:r>
                      <a:r>
                        <a:rPr lang="sv-SE" sz="1000" b="1" dirty="0" err="1"/>
                        <a:t>model</a:t>
                      </a:r>
                      <a:r>
                        <a:rPr lang="sv-SE" sz="1000" b="1" dirty="0"/>
                        <a:t> / </a:t>
                      </a:r>
                      <a:r>
                        <a:rPr lang="sv-SE" sz="1000" b="1" dirty="0" err="1"/>
                        <a:t>Capacity</a:t>
                      </a:r>
                      <a:r>
                        <a:rPr lang="sv-SE" sz="1000" b="1" dirty="0"/>
                        <a:t> </a:t>
                      </a:r>
                      <a:r>
                        <a:rPr lang="sv-SE" sz="1000" b="1" dirty="0" err="1"/>
                        <a:t>Partitioning</a:t>
                      </a:r>
                      <a:endParaRPr lang="sv-SE" sz="1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lumMod val="25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60000"/>
                        <a:lumOff val="40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T27</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0816574"/>
                  </a:ext>
                </a:extLst>
              </a:tr>
              <a:tr h="489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mn-lt"/>
                          <a:ea typeface="+mn-ea"/>
                          <a:cs typeface="+mn-cs"/>
                        </a:rPr>
                        <a:t>X-60 – X-36</a:t>
                      </a:r>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err="1"/>
                        <a:t>Capacity</a:t>
                      </a:r>
                      <a:r>
                        <a:rPr lang="sv-SE" sz="1000" b="1" dirty="0"/>
                        <a:t> </a:t>
                      </a:r>
                      <a:r>
                        <a:rPr lang="sv-SE" sz="1000" b="1" dirty="0" err="1"/>
                        <a:t>strategy</a:t>
                      </a:r>
                      <a:endParaRPr lang="sv-SE" sz="10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(T23-T24)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0000"/>
                    </a:solidFill>
                  </a:tcPr>
                </a:tc>
                <a:tc hMerge="1">
                  <a:txBody>
                    <a:bodyPr/>
                    <a:lstStyle/>
                    <a:p>
                      <a:endParaRPr lang="sv-SE" sz="12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2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(T24)-T25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50000"/>
                      </a:schemeClr>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T25 – T26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T26 – T27</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4E4E"/>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T27 – T28</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8989"/>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chemeClr val="bg1"/>
                          </a:solidFill>
                        </a:rPr>
                        <a:t>T28 – T29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4C4"/>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gridSpan="4">
                  <a:txBody>
                    <a:bodyPr/>
                    <a:lstStyle/>
                    <a:p>
                      <a:pPr algn="ctr"/>
                      <a:r>
                        <a:rPr lang="sv-SE" sz="1000" b="1" dirty="0">
                          <a:solidFill>
                            <a:srgbClr val="7F7F7F"/>
                          </a:solidFill>
                        </a:rPr>
                        <a:t>T29 – T30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2F2F2"/>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sv-SE" sz="10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3619178"/>
                  </a:ext>
                </a:extLst>
              </a:tr>
            </a:tbl>
          </a:graphicData>
        </a:graphic>
      </p:graphicFrame>
      <p:sp>
        <p:nvSpPr>
          <p:cNvPr id="17" name="Rubrik 1"/>
          <p:cNvSpPr>
            <a:spLocks noGrp="1"/>
          </p:cNvSpPr>
          <p:nvPr>
            <p:ph type="title"/>
          </p:nvPr>
        </p:nvSpPr>
        <p:spPr>
          <a:xfrm>
            <a:off x="694800" y="0"/>
            <a:ext cx="4641874" cy="753979"/>
          </a:xfrm>
        </p:spPr>
        <p:txBody>
          <a:bodyPr/>
          <a:lstStyle/>
          <a:p>
            <a:r>
              <a:rPr lang="sv-SE" dirty="0"/>
              <a:t>Tågplaner i TTR</a:t>
            </a:r>
          </a:p>
        </p:txBody>
      </p:sp>
      <p:sp>
        <p:nvSpPr>
          <p:cNvPr id="2" name="Högerpil 1"/>
          <p:cNvSpPr/>
          <p:nvPr/>
        </p:nvSpPr>
        <p:spPr>
          <a:xfrm>
            <a:off x="3945498" y="3104710"/>
            <a:ext cx="3708000" cy="144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Högerpil 7"/>
          <p:cNvSpPr/>
          <p:nvPr/>
        </p:nvSpPr>
        <p:spPr>
          <a:xfrm>
            <a:off x="6339836" y="2977218"/>
            <a:ext cx="3708000" cy="144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Högerpil 8"/>
          <p:cNvSpPr/>
          <p:nvPr/>
        </p:nvSpPr>
        <p:spPr>
          <a:xfrm>
            <a:off x="7043117" y="2849727"/>
            <a:ext cx="3708000" cy="144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C8301223-8D37-469E-ADC4-82B83DC25B70}"/>
              </a:ext>
            </a:extLst>
          </p:cNvPr>
          <p:cNvPicPr>
            <a:picLocks noChangeAspect="1"/>
          </p:cNvPicPr>
          <p:nvPr/>
        </p:nvPicPr>
        <p:blipFill>
          <a:blip r:embed="rId3"/>
          <a:stretch>
            <a:fillRect/>
          </a:stretch>
        </p:blipFill>
        <p:spPr>
          <a:xfrm rot="16200000">
            <a:off x="-1620655" y="3300484"/>
            <a:ext cx="4446346" cy="1205028"/>
          </a:xfrm>
          <a:prstGeom prst="rect">
            <a:avLst/>
          </a:prstGeom>
        </p:spPr>
      </p:pic>
    </p:spTree>
    <p:extLst>
      <p:ext uri="{BB962C8B-B14F-4D97-AF65-F5344CB8AC3E}">
        <p14:creationId xmlns:p14="http://schemas.microsoft.com/office/powerpoint/2010/main" val="1859221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D7173223-B33E-4077-ABD4-035AAFC9D125}"/>
    </a:ext>
  </a:extLst>
</a:theme>
</file>

<file path=ppt/theme/theme2.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BE482BF7-60C6-4C91-8161-795FAB4CA510}"/>
    </a:ext>
  </a:extLst>
</a:theme>
</file>

<file path=ppt/theme/theme3.xml><?xml version="1.0" encoding="utf-8"?>
<a:theme xmlns:a="http://schemas.openxmlformats.org/drawingml/2006/main" name="1_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E4365195-2222-447E-85D5-E2E80D21DC30}"/>
    </a:ext>
  </a:extLst>
</a:theme>
</file>

<file path=ppt/theme/theme4.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E4365195-2222-447E-85D5-E2E80D21DC30}"/>
    </a:ext>
  </a:extLst>
</a:theme>
</file>

<file path=ppt/theme/theme5.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bDokument01" ma:contentTypeID="0x010100F3454A24D10946AC8A6A7F801497FF3100F8AAE1524C8247BC8FBD01CB77B5381600C5FB5F03DE975F439C7D2EC3CE1533B5" ma:contentTypeVersion="4" ma:contentTypeDescription="Skapa ett nytt dokument." ma:contentTypeScope="" ma:versionID="43e976527885378b646650177a515227">
  <xsd:schema xmlns:xsd="http://www.w3.org/2001/XMLSchema" xmlns:xs="http://www.w3.org/2001/XMLSchema" xmlns:p="http://schemas.microsoft.com/office/2006/metadata/properties" xmlns:ns1="Trafikverket" xmlns:ns3="308476ff-94f4-4f04-a0ca-6c32c974bc70" targetNamespace="http://schemas.microsoft.com/office/2006/metadata/properties" ma:root="true" ma:fieldsID="abc8c3b1177c03bb75095ee2555077e6" ns1:_="" ns3:_="">
    <xsd:import namespace="Trafikverket"/>
    <xsd:import namespace="308476ff-94f4-4f04-a0ca-6c32c974bc70"/>
    <xsd:element name="properties">
      <xsd:complexType>
        <xsd:sequence>
          <xsd:element name="documentManagement">
            <xsd:complexType>
              <xsd:all>
                <xsd:element ref="ns1:Skapat_x0020_av_x0020_NY"/>
                <xsd:element ref="ns1:Dokumentdatum_x0020_NY"/>
                <xsd:element ref="ns1:TRVversionNY" minOccurs="0"/>
                <xsd:element ref="ns1:TrvDocumentTemplateId" minOccurs="0"/>
                <xsd:element ref="ns1:TrvDocumentTemplateVersion" minOccurs="0"/>
                <xsd:element ref="ns3:TrvDocumentTypeTaxHTField0"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ma:displayName="Skapat av" ma:description="Namn och organisationsbeteckning för den person som skapat dokumentet." ma:internalName="TrvCreatedBy" ma:readOnly="false">
      <xsd:simpleType>
        <xsd:restriction base="dms:Text"/>
      </xsd:simpleType>
    </xsd:element>
    <xsd:element name="Dokumentdatum_x0020_NY" ma:index="2" ma:displayName="Dokumentdatum" ma:description="Datum för nuvarande version" ma:format="DateOnly" ma:internalName="TrvDocumentDate" ma:readOnly="false">
      <xsd:simpleType>
        <xsd:restriction base="dms:DateTime"/>
      </xsd:simpleType>
    </xsd:element>
    <xsd:element name="TRVversionNY" ma:index="8" nillable="true" ma:displayName="Version" ma:description="Dokumentets versionsnummer" ma:internalName="TrvVersion" ma:readOnly="true">
      <xsd:simpleType>
        <xsd:restriction base="dms:Text"/>
      </xsd:simpleType>
    </xsd:element>
    <xsd:element name="TrvDocumentTemplateId" ma:index="9" nillable="true" ma:displayName="TMALL-nummer" ma:description="Unik sträng eller nummer som identifierar dokumentmallen. Värdet sätts av respektive system." ma:internalName="TrvDocumentTemplateId" ma:readOnly="true">
      <xsd:simpleType>
        <xsd:restriction base="dms:Text"/>
      </xsd:simpleType>
    </xsd:element>
    <xsd:element name="TrvDocumentTemplateVersion" ma:index="10" nillable="true" ma:displayName="Mallversion" ma:description="Dokumentmallens versionsnummer" ma:internalName="TrvDocumentTemplateVers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8476ff-94f4-4f04-a0ca-6c32c974bc70" elementFormDefault="qualified">
    <xsd:import namespace="http://schemas.microsoft.com/office/2006/documentManagement/types"/>
    <xsd:import namespace="http://schemas.microsoft.com/office/infopath/2007/PartnerControls"/>
    <xsd:element name="TrvDocumentTypeTaxHTField0" ma:index="11" nillable="true" ma:taxonomy="true" ma:internalName="TrvDocumentTypeTaxHTField0" ma:taxonomyFieldName="TrvDocumentType" ma:displayName="Dokumenttyp" ma:readOnly="true" ma:fieldId="{254c14be-9fac-4cea-a731-8aa49979445b}" ma:sspId="186cccb1-9fab-4187-b54f-d2fc3705fc8a" ma:termSetId="152f56a5-fdb2-4180-8a6e-79ef00400bc3"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9f8c8dd-1229-4eb5-9c2c-4766440110bb}" ma:internalName="TaxCatchAll" ma:showField="CatchAllData" ma:web="308476ff-94f4-4f04-a0ca-6c32c974bc7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39f8c8dd-1229-4eb5-9c2c-4766440110bb}" ma:internalName="TaxCatchAllLabel" ma:readOnly="true" ma:showField="CatchAllDataLabel" ma:web="308476ff-94f4-4f04-a0ca-6c32c974bc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nehållstyp"/>
        <xsd:element ref="dc:title"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TrvDocumentTemplateId xmlns="Trafikverket">TMALL 0145</TrvDocumentTemplateId>
    <TrvDocumentTemplateVersion xmlns="Trafikverket">2.0</TrvDocumentTemplateVersion>
    <Skapat_x0020_av_x0020_NY xmlns="Trafikverket">Johanna Tegelström</Skapat_x0020_av_x0020_NY>
    <Dokumentdatum_x0020_NY xmlns="Trafikverket">2020-11-22T23:00:00+00:00</Dokumentdatum_x0020_NY>
    <TRVversionNY xmlns="Trafikverket">0.3</TRVversionNY>
    <TaxCatchAll xmlns="308476ff-94f4-4f04-a0ca-6c32c974bc70">
      <Value>26</Value>
    </TaxCatchAll>
    <TrvDocumentTypeTaxHTField0 xmlns="308476ff-94f4-4f04-a0ca-6c32c974bc70">
      <Terms xmlns="http://schemas.microsoft.com/office/infopath/2007/PartnerControls">
        <TermInfo xmlns="http://schemas.microsoft.com/office/infopath/2007/PartnerControls">
          <TermName xmlns="http://schemas.microsoft.com/office/infopath/2007/PartnerControls">ARBETSMATERIAL</TermName>
          <TermId xmlns="http://schemas.microsoft.com/office/infopath/2007/PartnerControls">a2894791-a90f-4fd8-bd38-5426c743cb42</TermId>
        </TermInfo>
      </Terms>
    </TrvDocumentType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B720E-17E3-4698-9ABD-0C1DA9B9D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308476ff-94f4-4f04-a0ca-6c32c974bc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AA11C-154E-4DD4-A35A-E126E9A6E37A}">
  <ds:schemaRefs>
    <ds:schemaRef ds:uri="http://schemas.microsoft.com/office/2006/metadata/customXsn"/>
  </ds:schemaRefs>
</ds:datastoreItem>
</file>

<file path=customXml/itemProps3.xml><?xml version="1.0" encoding="utf-8"?>
<ds:datastoreItem xmlns:ds="http://schemas.openxmlformats.org/officeDocument/2006/customXml" ds:itemID="{E74B4E73-29F5-4C44-AEDC-5752B130AE4E}">
  <ds:schemaRefs>
    <ds:schemaRef ds:uri="http://schemas.microsoft.com/office/infopath/2007/PartnerControls"/>
    <ds:schemaRef ds:uri="308476ff-94f4-4f04-a0ca-6c32c974bc70"/>
    <ds:schemaRef ds:uri="http://purl.org/dc/terms/"/>
    <ds:schemaRef ds:uri="http://schemas.openxmlformats.org/package/2006/metadata/core-properties"/>
    <ds:schemaRef ds:uri="http://schemas.microsoft.com/office/2006/documentManagement/types"/>
    <ds:schemaRef ds:uri="Trafikverket"/>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07995CE-3062-4DCB-913E-CA7C92E2CD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Presentation_Trafikverket</Template>
  <TotalTime>1715</TotalTime>
  <Words>1615</Words>
  <Application>Microsoft Office PowerPoint</Application>
  <PresentationFormat>Bredbild</PresentationFormat>
  <Paragraphs>479</Paragraphs>
  <Slides>17</Slides>
  <Notes>5</Notes>
  <HiddenSlides>0</HiddenSlides>
  <MMClips>0</MMClips>
  <ScaleCrop>false</ScaleCrop>
  <HeadingPairs>
    <vt:vector size="8" baseType="variant">
      <vt:variant>
        <vt:lpstr>Använt teckensnitt</vt:lpstr>
      </vt:variant>
      <vt:variant>
        <vt:i4>3</vt:i4>
      </vt:variant>
      <vt:variant>
        <vt:lpstr>Tema</vt:lpstr>
      </vt:variant>
      <vt:variant>
        <vt:i4>4</vt:i4>
      </vt:variant>
      <vt:variant>
        <vt:lpstr>Serverprogram för OLE-inbäddning</vt:lpstr>
      </vt:variant>
      <vt:variant>
        <vt:i4>1</vt:i4>
      </vt:variant>
      <vt:variant>
        <vt:lpstr>Bildrubriker</vt:lpstr>
      </vt:variant>
      <vt:variant>
        <vt:i4>17</vt:i4>
      </vt:variant>
    </vt:vector>
  </HeadingPairs>
  <TitlesOfParts>
    <vt:vector size="25" baseType="lpstr">
      <vt:lpstr>Arial</vt:lpstr>
      <vt:lpstr>Calibri</vt:lpstr>
      <vt:lpstr>Source Sans Pro</vt:lpstr>
      <vt:lpstr>Start</vt:lpstr>
      <vt:lpstr>Rubrik med logga, titel, datum och sidnr</vt:lpstr>
      <vt:lpstr>1_Rubrik med logga</vt:lpstr>
      <vt:lpstr>Rubrik med logga</vt:lpstr>
      <vt:lpstr>think-cell Folie</vt:lpstr>
      <vt:lpstr>TTR Sverige Timetabling and Capacity Redesign  Caroline Malm</vt:lpstr>
      <vt:lpstr>TTR Sverige är ett projekt som ställer många frågor</vt:lpstr>
      <vt:lpstr>Bakgrund och syfte   </vt:lpstr>
      <vt:lpstr>Varför har TTR tillkommit? </vt:lpstr>
      <vt:lpstr>Mål och effekter</vt:lpstr>
      <vt:lpstr>Internationellt projekt</vt:lpstr>
      <vt:lpstr>Internationell TTR organisation</vt:lpstr>
      <vt:lpstr>Vad innebär TTR i praktiken?</vt:lpstr>
      <vt:lpstr>Tågplaner i TTR</vt:lpstr>
      <vt:lpstr>Kapacitetsmodell</vt:lpstr>
      <vt:lpstr>Kapacitetsmodell</vt:lpstr>
      <vt:lpstr>PowerPoint-presentation</vt:lpstr>
      <vt:lpstr>TTR Sverige arbetar med många intressenter</vt:lpstr>
      <vt:lpstr>Påverkan utanför Trafikverket</vt:lpstr>
      <vt:lpstr>TTR Sverige Organisationskarta</vt:lpstr>
      <vt:lpstr>Oklarheter? </vt:lpstr>
      <vt:lpstr>TTR Sverige  Tack för oss!</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 ledningsgrupp</dc:title>
  <dc:creator>Tegelström Johanna, TRvetp Konsult</dc:creator>
  <cp:lastModifiedBy>Malm Caroline, TRvetp Konsult</cp:lastModifiedBy>
  <cp:revision>39</cp:revision>
  <dcterms:created xsi:type="dcterms:W3CDTF">2020-11-23T14:36:31Z</dcterms:created>
  <dcterms:modified xsi:type="dcterms:W3CDTF">2020-11-25T11:45:41Z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0x010100F3454A24D10946AC8A6A7F801497FF3100F8AAE1524C8247BC8FBD01CB77B5381600C5FB5F03DE975F439C7D2EC3CE1533B5</vt:lpwstr>
  </property>
  <property fmtid="{D5CDD505-2E9C-101B-9397-08002B2CF9AE}" pid="3" name="TrvDocumentType">
    <vt:lpwstr>26;#ARBETSMATERIAL|a2894791-a90f-4fd8-bd38-5426c743cb42</vt:lpwstr>
  </property>
  <property fmtid="{D5CDD505-2E9C-101B-9397-08002B2CF9AE}" pid="4" name="TrvDocumentTemplateOwner">
    <vt:lpwstr>277</vt:lpwstr>
  </property>
  <property fmtid="{D5CDD505-2E9C-101B-9397-08002B2CF9AE}" pid="5" name="TrvDocumentTemplateStatus">
    <vt:lpwstr>Ska distribueras</vt:lpwstr>
  </property>
  <property fmtid="{D5CDD505-2E9C-101B-9397-08002B2CF9AE}" pid="6" name="TrvDocumentTemplateTitle">
    <vt:lpwstr>Presentation_Trafikverket</vt:lpwstr>
  </property>
  <property fmtid="{D5CDD505-2E9C-101B-9397-08002B2CF9AE}" pid="7" name="TrvDocumentTemplateDescription">
    <vt:lpwstr>PPT-mall, widescreen, som ska användas av verksamheten för att skapa presentationer.</vt:lpwstr>
  </property>
  <property fmtid="{D5CDD505-2E9C-101B-9397-08002B2CF9AE}" pid="8" name="TrvDocumentTemplateContact">
    <vt:lpwstr>579</vt:lpwstr>
  </property>
  <property fmtid="{D5CDD505-2E9C-101B-9397-08002B2CF9AE}" pid="9" name="TrvDocumentTemplateOwnerTaxHTField0">
    <vt:lpwstr>KM Kommunikation|65ba4904-7f87-411a-bf82-b389570b62aa</vt:lpwstr>
  </property>
  <property fmtid="{D5CDD505-2E9C-101B-9397-08002B2CF9AE}" pid="10" name="TrvDocumentTemplateCategoryTaxHTField0">
    <vt:lpwstr/>
  </property>
  <property fmtid="{D5CDD505-2E9C-101B-9397-08002B2CF9AE}" pid="11" name="TrvDocumentTemplateCategory">
    <vt:lpwstr/>
  </property>
</Properties>
</file>