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5"/>
    <p:sldMasterId id="2147483648" r:id="rId6"/>
    <p:sldMasterId id="2147483657" r:id="rId7"/>
  </p:sldMasterIdLst>
  <p:notesMasterIdLst>
    <p:notesMasterId r:id="rId21"/>
  </p:notesMasterIdLst>
  <p:handoutMasterIdLst>
    <p:handoutMasterId r:id="rId22"/>
  </p:handoutMasterIdLst>
  <p:sldIdLst>
    <p:sldId id="300" r:id="rId8"/>
    <p:sldId id="301" r:id="rId9"/>
    <p:sldId id="311" r:id="rId10"/>
    <p:sldId id="312" r:id="rId11"/>
    <p:sldId id="313" r:id="rId12"/>
    <p:sldId id="314" r:id="rId13"/>
    <p:sldId id="315" r:id="rId14"/>
    <p:sldId id="316" r:id="rId15"/>
    <p:sldId id="318" r:id="rId16"/>
    <p:sldId id="317" r:id="rId17"/>
    <p:sldId id="319" r:id="rId18"/>
    <p:sldId id="320" r:id="rId19"/>
    <p:sldId id="307" r:id="rId2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7242" userDrawn="1">
          <p15:clr>
            <a:srgbClr val="A4A3A4"/>
          </p15:clr>
        </p15:guide>
        <p15:guide id="2" orient="horz" pos="799" userDrawn="1">
          <p15:clr>
            <a:srgbClr val="A4A3A4"/>
          </p15:clr>
        </p15:guide>
        <p15:guide id="3" orient="horz" pos="3884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pos="43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0611"/>
    <a:srgbClr val="D80611"/>
    <a:srgbClr val="D7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0000" autoAdjust="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pos="7242"/>
        <p:guide orient="horz" pos="799"/>
        <p:guide orient="horz" pos="3884"/>
        <p:guide orient="horz" pos="2160"/>
        <p:guide pos="4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9" d="100"/>
          <a:sy n="89" d="100"/>
        </p:scale>
        <p:origin x="37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ED4D-9974-4266-9636-7DF9434CB37C}" type="datetimeFigureOut">
              <a:rPr lang="sv-SE" smtClean="0"/>
              <a:t>2020-11-23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5A873-DB4E-4F59-A8B1-757F0F4852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867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92141-416E-49B0-82D1-A68B9C506992}" type="datetimeFigureOut">
              <a:rPr lang="sv-SE" smtClean="0"/>
              <a:t>2020-11-23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63A3-F6DA-432C-A68C-0B1EB56ED5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49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873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diagram 5"/>
          <p:cNvSpPr>
            <a:spLocks noGrp="1"/>
          </p:cNvSpPr>
          <p:nvPr>
            <p:ph type="chart" sz="quarter" idx="12" hasCustomPrompt="1"/>
          </p:nvPr>
        </p:nvSpPr>
        <p:spPr>
          <a:xfrm>
            <a:off x="696000" y="1269000"/>
            <a:ext cx="10800000" cy="43200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sv-SE" dirty="0" smtClean="0"/>
              <a:t>Diagram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 sz="1000"/>
            </a:lvl1pPr>
          </a:lstStyle>
          <a:p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sv-SE" smtClean="0"/>
              <a:t>Titel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z="1000"/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58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&amp;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96000" y="1269000"/>
            <a:ext cx="10800000" cy="900000"/>
          </a:xfrm>
          <a:prstGeom prst="rect">
            <a:avLst/>
          </a:prstGeom>
        </p:spPr>
        <p:txBody>
          <a:bodyPr anchor="ctr"/>
          <a:lstStyle>
            <a:lvl1pPr algn="ctr">
              <a:defRPr sz="4000" baseline="0"/>
            </a:lvl1pPr>
          </a:lstStyle>
          <a:p>
            <a:r>
              <a:rPr lang="sv-SE" dirty="0" smtClean="0"/>
              <a:t>Klicka – lägg till rubrik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696000" y="2170062"/>
            <a:ext cx="5040000" cy="3420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000" spc="0"/>
            </a:lvl1pPr>
            <a:lvl2pPr marL="232200" indent="0">
              <a:buNone/>
              <a:defRPr/>
            </a:lvl2pPr>
            <a:lvl3pPr marL="462600" indent="0">
              <a:buNone/>
              <a:defRPr/>
            </a:lvl3pPr>
            <a:lvl4pPr marL="693000" indent="0">
              <a:buNone/>
              <a:defRPr/>
            </a:lvl4pPr>
            <a:lvl5pPr marL="887400" indent="0">
              <a:buNone/>
              <a:defRPr/>
            </a:lvl5pPr>
          </a:lstStyle>
          <a:p>
            <a:pPr lvl="0"/>
            <a:r>
              <a:rPr lang="sv-SE" dirty="0" smtClean="0"/>
              <a:t>Skriv text här</a:t>
            </a:r>
            <a:endParaRPr lang="sv-SE" dirty="0"/>
          </a:p>
        </p:txBody>
      </p:sp>
      <p:sp>
        <p:nvSpPr>
          <p:cNvPr id="6" name="Platshållare för diagram 5"/>
          <p:cNvSpPr>
            <a:spLocks noGrp="1"/>
          </p:cNvSpPr>
          <p:nvPr>
            <p:ph type="chart" sz="quarter" idx="13" hasCustomPrompt="1"/>
          </p:nvPr>
        </p:nvSpPr>
        <p:spPr>
          <a:xfrm>
            <a:off x="6454800" y="2169000"/>
            <a:ext cx="5040000" cy="34210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 smtClean="0"/>
              <a:t>Diagram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1000"/>
            </a:lvl1pPr>
          </a:lstStyle>
          <a:p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sv-SE" smtClean="0"/>
              <a:t>Titel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1000"/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15869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text röd bakgrund">
    <p:bg>
      <p:bgPr>
        <a:solidFill>
          <a:srgbClr val="D7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D7E678-F878-4A88-B37F-CF88CE888B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6000" y="1998000"/>
            <a:ext cx="10800000" cy="1080000"/>
          </a:xfrm>
          <a:prstGeom prst="rect">
            <a:avLst/>
          </a:prstGeom>
        </p:spPr>
        <p:txBody>
          <a:bodyPr anchor="ctr"/>
          <a:lstStyle>
            <a:lvl1pPr algn="ctr"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Klicka - lägg till rubrik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AAAF19A-C108-416B-94E8-AE411170AA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6000" y="3789000"/>
            <a:ext cx="10800000" cy="1800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 smtClean="0"/>
              <a:t>Skriv text här</a:t>
            </a:r>
            <a:endParaRPr lang="en-US" dirty="0" smtClean="0"/>
          </a:p>
        </p:txBody>
      </p:sp>
      <p:sp>
        <p:nvSpPr>
          <p:cNvPr id="8" name="Platshållare för datum 2"/>
          <p:cNvSpPr>
            <a:spLocks noGrp="1"/>
          </p:cNvSpPr>
          <p:nvPr>
            <p:ph type="dt" sz="half" idx="2"/>
          </p:nvPr>
        </p:nvSpPr>
        <p:spPr>
          <a:xfrm>
            <a:off x="10152000" y="201600"/>
            <a:ext cx="1767114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94800" y="201600"/>
            <a:ext cx="405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Titel</a:t>
            </a:r>
            <a:endParaRPr lang="sv-SE" dirty="0"/>
          </a:p>
        </p:txBody>
      </p:sp>
      <p:sp>
        <p:nvSpPr>
          <p:cNvPr id="10" name="Platshållare för bildnummer 1"/>
          <p:cNvSpPr>
            <a:spLocks noGrp="1"/>
          </p:cNvSpPr>
          <p:nvPr>
            <p:ph type="sldNum" sz="quarter" idx="4"/>
          </p:nvPr>
        </p:nvSpPr>
        <p:spPr>
          <a:xfrm>
            <a:off x="0" y="201600"/>
            <a:ext cx="78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092224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text - bild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</p:spPr>
        <p:txBody>
          <a:bodyPr anchor="t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Bild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D7E678-F878-4A88-B37F-CF88CE888B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6000" y="1998000"/>
            <a:ext cx="10800000" cy="1080000"/>
          </a:xfrm>
          <a:prstGeom prst="rect">
            <a:avLst/>
          </a:prstGeom>
        </p:spPr>
        <p:txBody>
          <a:bodyPr anchor="ctr"/>
          <a:lstStyle>
            <a:lvl1pPr algn="ctr"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Klicka - lägg till rubrik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AAAF19A-C108-416B-94E8-AE411170AA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6000" y="3789000"/>
            <a:ext cx="10800000" cy="1800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spc="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 smtClean="0"/>
              <a:t>Skriv text här</a:t>
            </a:r>
            <a:endParaRPr lang="en-US" dirty="0" smtClean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DB92D40-5F44-4A12-A0C2-161F3FFFEFD2}"/>
              </a:ext>
            </a:extLst>
          </p:cNvPr>
          <p:cNvSpPr txBox="1"/>
          <p:nvPr userDrawn="1"/>
        </p:nvSpPr>
        <p:spPr>
          <a:xfrm>
            <a:off x="0" y="-363264"/>
            <a:ext cx="12192000" cy="246221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b" anchorCtr="0">
            <a:spAutoFit/>
          </a:bodyPr>
          <a:lstStyle/>
          <a:p>
            <a:r>
              <a:rPr lang="sv-SE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För att byta bakgrundsbild – Högerklicka på bilden. Välj Ändra bild. Välj sedan Från en fil.</a:t>
            </a:r>
            <a:endParaRPr lang="sv-SE" sz="10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BC63DBC5-3A01-48A2-B443-DAC14C323B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38665" y="0"/>
            <a:ext cx="1514671" cy="756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12" name="Platshållare för datum 2"/>
          <p:cNvSpPr>
            <a:spLocks noGrp="1"/>
          </p:cNvSpPr>
          <p:nvPr>
            <p:ph type="dt" sz="half" idx="2"/>
          </p:nvPr>
        </p:nvSpPr>
        <p:spPr>
          <a:xfrm>
            <a:off x="10152000" y="201600"/>
            <a:ext cx="1767114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94800" y="201600"/>
            <a:ext cx="405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Titel</a:t>
            </a:r>
            <a:endParaRPr lang="sv-SE" dirty="0"/>
          </a:p>
        </p:txBody>
      </p:sp>
      <p:sp>
        <p:nvSpPr>
          <p:cNvPr id="14" name="Platshållare för bildnummer 1"/>
          <p:cNvSpPr>
            <a:spLocks noGrp="1"/>
          </p:cNvSpPr>
          <p:nvPr>
            <p:ph type="sldNum" sz="quarter" idx="4"/>
          </p:nvPr>
        </p:nvSpPr>
        <p:spPr>
          <a:xfrm>
            <a:off x="0" y="201600"/>
            <a:ext cx="78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07281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- bild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</p:spPr>
        <p:txBody>
          <a:bodyPr anchor="t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Bild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D7E678-F878-4A88-B37F-CF88CE888B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6000" y="1998000"/>
            <a:ext cx="10800000" cy="1080000"/>
          </a:xfrm>
          <a:prstGeom prst="rect">
            <a:avLst/>
          </a:prstGeo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Klicka - lägg till rubrik</a:t>
            </a:r>
            <a:endParaRPr lang="en-US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DB92D40-5F44-4A12-A0C2-161F3FFFEFD2}"/>
              </a:ext>
            </a:extLst>
          </p:cNvPr>
          <p:cNvSpPr txBox="1"/>
          <p:nvPr userDrawn="1"/>
        </p:nvSpPr>
        <p:spPr>
          <a:xfrm>
            <a:off x="0" y="-363264"/>
            <a:ext cx="12192000" cy="246221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b" anchorCtr="0">
            <a:spAutoFit/>
          </a:bodyPr>
          <a:lstStyle/>
          <a:p>
            <a:r>
              <a:rPr lang="sv-SE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För att byta bakgrundsbild – Högerklicka på bilden. Välj Ändra bild. Välj sedan Från en fil.</a:t>
            </a:r>
            <a:endParaRPr lang="sv-SE" sz="10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BC63DBC5-3A01-48A2-B443-DAC14C323B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38665" y="0"/>
            <a:ext cx="1514671" cy="756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9" name="Platshållare för datum 2"/>
          <p:cNvSpPr>
            <a:spLocks noGrp="1"/>
          </p:cNvSpPr>
          <p:nvPr>
            <p:ph type="dt" sz="half" idx="2"/>
          </p:nvPr>
        </p:nvSpPr>
        <p:spPr>
          <a:xfrm>
            <a:off x="10152000" y="201600"/>
            <a:ext cx="1767114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94800" y="201600"/>
            <a:ext cx="405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Titel</a:t>
            </a:r>
            <a:endParaRPr lang="sv-SE" dirty="0"/>
          </a:p>
        </p:txBody>
      </p:sp>
      <p:sp>
        <p:nvSpPr>
          <p:cNvPr id="12" name="Platshållare för bildnummer 1"/>
          <p:cNvSpPr>
            <a:spLocks noGrp="1"/>
          </p:cNvSpPr>
          <p:nvPr>
            <p:ph type="sldNum" sz="quarter" idx="4"/>
          </p:nvPr>
        </p:nvSpPr>
        <p:spPr>
          <a:xfrm>
            <a:off x="0" y="201600"/>
            <a:ext cx="78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9252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96000" y="1998000"/>
            <a:ext cx="10800000" cy="1080000"/>
          </a:xfrm>
          <a:prstGeom prst="rect">
            <a:avLst/>
          </a:prstGeom>
        </p:spPr>
        <p:txBody>
          <a:bodyPr anchor="ctr"/>
          <a:lstStyle>
            <a:lvl1pPr algn="ctr"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Klicka - lägg till rubrik</a:t>
            </a:r>
            <a:endParaRPr lang="sv-SE" dirty="0"/>
          </a:p>
        </p:txBody>
      </p:sp>
      <p:sp>
        <p:nvSpPr>
          <p:cNvPr id="9" name="Platshållare för datum 2"/>
          <p:cNvSpPr>
            <a:spLocks noGrp="1"/>
          </p:cNvSpPr>
          <p:nvPr>
            <p:ph type="dt" sz="half" idx="2"/>
          </p:nvPr>
        </p:nvSpPr>
        <p:spPr>
          <a:xfrm>
            <a:off x="10152000" y="201600"/>
            <a:ext cx="1767114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0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94800" y="201600"/>
            <a:ext cx="405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Titel</a:t>
            </a:r>
            <a:endParaRPr lang="sv-SE" dirty="0"/>
          </a:p>
        </p:txBody>
      </p:sp>
      <p:sp>
        <p:nvSpPr>
          <p:cNvPr id="11" name="Platshållare för bildnummer 1"/>
          <p:cNvSpPr>
            <a:spLocks noGrp="1"/>
          </p:cNvSpPr>
          <p:nvPr>
            <p:ph type="sldNum" sz="quarter" idx="4"/>
          </p:nvPr>
        </p:nvSpPr>
        <p:spPr>
          <a:xfrm>
            <a:off x="0" y="201600"/>
            <a:ext cx="78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1035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 &amp; 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94800" y="1270800"/>
            <a:ext cx="10800000" cy="900000"/>
          </a:xfrm>
          <a:prstGeom prst="rect">
            <a:avLst/>
          </a:prstGeom>
        </p:spPr>
        <p:txBody>
          <a:bodyPr anchor="ctr"/>
          <a:lstStyle>
            <a:lvl1pPr algn="l">
              <a:defRPr sz="4000"/>
            </a:lvl1pPr>
          </a:lstStyle>
          <a:p>
            <a:r>
              <a:rPr lang="sv-SE" dirty="0" smtClean="0"/>
              <a:t>Klicka – lägg till rubrik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694800" y="2529000"/>
            <a:ext cx="8607600" cy="3060000"/>
          </a:xfrm>
          <a:prstGeom prst="rect">
            <a:avLst/>
          </a:prstGeom>
        </p:spPr>
        <p:txBody>
          <a:bodyPr/>
          <a:lstStyle>
            <a:lvl1pPr marL="360000" indent="-360000" defTabSz="360000">
              <a:lnSpc>
                <a:spcPct val="100000"/>
              </a:lnSpc>
              <a:buFont typeface="Arial" panose="020B0604020202020204" pitchFamily="34" charset="0"/>
              <a:buChar char="•"/>
              <a:defRPr sz="2000" spc="0"/>
            </a:lvl1pPr>
            <a:lvl2pPr marL="720000" marR="0" indent="-360000" algn="l" defTabSz="3600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>
                <a:tab pos="360000" algn="l"/>
              </a:tabLst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marR="0" indent="-3600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marR="0" indent="-3600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60000" defTabSz="3240000">
              <a:buFont typeface="Arial" panose="020B0604020202020204" pitchFamily="34" charset="0"/>
              <a:buChar char="‒"/>
              <a:tabLst>
                <a:tab pos="360000" algn="l"/>
                <a:tab pos="720000" algn="l"/>
                <a:tab pos="1080000" algn="l"/>
                <a:tab pos="1440000" algn="l"/>
                <a:tab pos="1800000" algn="l"/>
                <a:tab pos="2160000" algn="l"/>
                <a:tab pos="2520000" algn="l"/>
                <a:tab pos="2880000" algn="l"/>
                <a:tab pos="3240000" algn="l"/>
              </a:tabLst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6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8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40000" indent="-324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sv-SE" dirty="0" smtClean="0"/>
              <a:t>Skriv text här</a:t>
            </a:r>
          </a:p>
        </p:txBody>
      </p:sp>
      <p:sp>
        <p:nvSpPr>
          <p:cNvPr id="10" name="Platshållare för datum 2"/>
          <p:cNvSpPr>
            <a:spLocks noGrp="1"/>
          </p:cNvSpPr>
          <p:nvPr>
            <p:ph type="dt" sz="half" idx="2"/>
          </p:nvPr>
        </p:nvSpPr>
        <p:spPr>
          <a:xfrm>
            <a:off x="10152000" y="201600"/>
            <a:ext cx="1767114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94800" y="201600"/>
            <a:ext cx="405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Titel</a:t>
            </a:r>
            <a:endParaRPr lang="sv-SE" dirty="0"/>
          </a:p>
        </p:txBody>
      </p:sp>
      <p:sp>
        <p:nvSpPr>
          <p:cNvPr id="12" name="Platshållare för bildnummer 1"/>
          <p:cNvSpPr>
            <a:spLocks noGrp="1"/>
          </p:cNvSpPr>
          <p:nvPr>
            <p:ph type="sldNum" sz="quarter" idx="4"/>
          </p:nvPr>
        </p:nvSpPr>
        <p:spPr>
          <a:xfrm>
            <a:off x="0" y="201600"/>
            <a:ext cx="78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1162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&amp;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96000" y="1998000"/>
            <a:ext cx="10800000" cy="1080000"/>
          </a:xfrm>
          <a:prstGeom prst="rect">
            <a:avLst/>
          </a:prstGeom>
        </p:spPr>
        <p:txBody>
          <a:bodyPr anchor="ctr"/>
          <a:lstStyle>
            <a:lvl1pPr algn="ctr">
              <a:defRPr sz="6000"/>
            </a:lvl1pPr>
          </a:lstStyle>
          <a:p>
            <a:r>
              <a:rPr lang="sv-SE" dirty="0" smtClean="0"/>
              <a:t>Klicka – lägg till rubrik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696000" y="3284970"/>
            <a:ext cx="10800000" cy="180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Font typeface="+mj-lt"/>
              <a:buNone/>
              <a:defRPr sz="2400" spc="0" baseline="0"/>
            </a:lvl1pPr>
            <a:lvl2pPr marL="575100" indent="-342900">
              <a:buFont typeface="+mj-lt"/>
              <a:buAutoNum type="arabicPeriod"/>
              <a:defRPr/>
            </a:lvl2pPr>
            <a:lvl3pPr marL="805500" indent="-342900">
              <a:buFont typeface="+mj-lt"/>
              <a:buAutoNum type="arabicPeriod"/>
              <a:defRPr/>
            </a:lvl3pPr>
            <a:lvl4pPr marL="1035900" indent="-342900">
              <a:buFont typeface="+mj-lt"/>
              <a:buAutoNum type="arabicPeriod"/>
              <a:defRPr/>
            </a:lvl4pPr>
            <a:lvl5pPr marL="1230300" indent="-342900">
              <a:buFont typeface="+mj-lt"/>
              <a:buAutoNum type="arabicPeriod"/>
              <a:defRPr/>
            </a:lvl5pPr>
          </a:lstStyle>
          <a:p>
            <a:pPr lvl="0"/>
            <a:r>
              <a:rPr lang="sv-SE" dirty="0" smtClean="0"/>
              <a:t>Skriv text här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1000"/>
            </a:lvl1pPr>
          </a:lstStyle>
          <a:p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sv-SE" smtClean="0"/>
              <a:t>Titel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1000"/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7" hasCustomPrompt="1"/>
          </p:nvPr>
        </p:nvSpPr>
        <p:spPr>
          <a:xfrm>
            <a:off x="694800" y="5529600"/>
            <a:ext cx="2739600" cy="925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Plats för EU-logotyp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7931106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vä, bild h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96000" y="1269000"/>
            <a:ext cx="5040000" cy="900000"/>
          </a:xfrm>
          <a:prstGeom prst="rect">
            <a:avLst/>
          </a:prstGeom>
        </p:spPr>
        <p:txBody>
          <a:bodyPr anchor="ctr"/>
          <a:lstStyle>
            <a:lvl1pPr>
              <a:defRPr sz="4000"/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3" hasCustomPrompt="1"/>
          </p:nvPr>
        </p:nvSpPr>
        <p:spPr>
          <a:xfrm>
            <a:off x="6456000" y="1269000"/>
            <a:ext cx="5040000" cy="432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 smtClean="0"/>
              <a:t>Bild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4"/>
          </p:nvPr>
        </p:nvSpPr>
        <p:spPr>
          <a:xfrm>
            <a:off x="10152000" y="201600"/>
            <a:ext cx="1767114" cy="365125"/>
          </a:xfrm>
        </p:spPr>
        <p:txBody>
          <a:bodyPr/>
          <a:lstStyle>
            <a:lvl1pPr>
              <a:defRPr sz="1000"/>
            </a:lvl1pPr>
          </a:lstStyle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5"/>
          </p:nvPr>
        </p:nvSpPr>
        <p:spPr>
          <a:xfrm>
            <a:off x="696000" y="201600"/>
            <a:ext cx="3570514" cy="365125"/>
          </a:xfrm>
        </p:spPr>
        <p:txBody>
          <a:bodyPr/>
          <a:lstStyle>
            <a:lvl1pPr>
              <a:defRPr sz="1000"/>
            </a:lvl1pPr>
          </a:lstStyle>
          <a:p>
            <a:r>
              <a:rPr lang="sv-SE" smtClean="0"/>
              <a:t>Titel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>
          <a:xfrm>
            <a:off x="-1" y="201600"/>
            <a:ext cx="784800" cy="365125"/>
          </a:xfrm>
        </p:spPr>
        <p:txBody>
          <a:bodyPr/>
          <a:lstStyle>
            <a:lvl1pPr>
              <a:defRPr sz="1000"/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694800" y="2170800"/>
            <a:ext cx="5040000" cy="3420000"/>
          </a:xfrm>
          <a:prstGeom prst="rect">
            <a:avLst/>
          </a:prstGeom>
        </p:spPr>
        <p:txBody>
          <a:bodyPr/>
          <a:lstStyle>
            <a:lvl1pPr marL="360000" indent="-360000" defTabSz="360000">
              <a:lnSpc>
                <a:spcPct val="100000"/>
              </a:lnSpc>
              <a:buFont typeface="Arial" panose="020B0604020202020204" pitchFamily="34" charset="0"/>
              <a:buChar char="•"/>
              <a:defRPr sz="2000" spc="0"/>
            </a:lvl1pPr>
            <a:lvl2pPr marL="720000" marR="0" indent="-360000" algn="l" defTabSz="3600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>
                <a:tab pos="360000" algn="l"/>
              </a:tabLst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marR="0" indent="-3600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marR="0" indent="-3600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60000" defTabSz="3240000">
              <a:buFont typeface="Arial" panose="020B0604020202020204" pitchFamily="34" charset="0"/>
              <a:buChar char="‒"/>
              <a:tabLst>
                <a:tab pos="360000" algn="l"/>
                <a:tab pos="720000" algn="l"/>
                <a:tab pos="1080000" algn="l"/>
                <a:tab pos="1440000" algn="l"/>
                <a:tab pos="1800000" algn="l"/>
                <a:tab pos="2160000" algn="l"/>
                <a:tab pos="2520000" algn="l"/>
                <a:tab pos="2880000" algn="l"/>
                <a:tab pos="3240000" algn="l"/>
              </a:tabLst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6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8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40000" indent="-324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sv-SE" dirty="0" smtClean="0"/>
              <a:t>Skriv text här</a:t>
            </a:r>
          </a:p>
        </p:txBody>
      </p:sp>
    </p:spTree>
    <p:extLst>
      <p:ext uri="{BB962C8B-B14F-4D97-AF65-F5344CB8AC3E}">
        <p14:creationId xmlns:p14="http://schemas.microsoft.com/office/powerpoint/2010/main" val="292063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hö, bild v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title" hasCustomPrompt="1"/>
          </p:nvPr>
        </p:nvSpPr>
        <p:spPr>
          <a:xfrm>
            <a:off x="6456000" y="1269000"/>
            <a:ext cx="5040000" cy="900000"/>
          </a:xfrm>
          <a:prstGeom prst="rect">
            <a:avLst/>
          </a:prstGeom>
        </p:spPr>
        <p:txBody>
          <a:bodyPr anchor="ctr"/>
          <a:lstStyle>
            <a:lvl1pPr>
              <a:defRPr sz="4000"/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7" name="Platshållare för bild 9"/>
          <p:cNvSpPr>
            <a:spLocks noGrp="1"/>
          </p:cNvSpPr>
          <p:nvPr>
            <p:ph type="pic" sz="quarter" idx="13" hasCustomPrompt="1"/>
          </p:nvPr>
        </p:nvSpPr>
        <p:spPr>
          <a:xfrm>
            <a:off x="694800" y="1269000"/>
            <a:ext cx="5040000" cy="432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 smtClean="0"/>
              <a:t>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1000"/>
            </a:lvl1pPr>
          </a:lstStyle>
          <a:p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sv-SE" smtClean="0"/>
              <a:t>Titel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1000"/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6454800" y="2170800"/>
            <a:ext cx="5040000" cy="3420000"/>
          </a:xfrm>
          <a:prstGeom prst="rect">
            <a:avLst/>
          </a:prstGeom>
        </p:spPr>
        <p:txBody>
          <a:bodyPr/>
          <a:lstStyle>
            <a:lvl1pPr marL="360000" indent="-360000" defTabSz="360000">
              <a:lnSpc>
                <a:spcPct val="100000"/>
              </a:lnSpc>
              <a:buFont typeface="Arial" panose="020B0604020202020204" pitchFamily="34" charset="0"/>
              <a:buChar char="•"/>
              <a:defRPr sz="2000" spc="0"/>
            </a:lvl1pPr>
            <a:lvl2pPr marL="720000" marR="0" indent="-360000" algn="l" defTabSz="3600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>
                <a:tab pos="360000" algn="l"/>
              </a:tabLst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marR="0" indent="-3600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marR="0" indent="-3600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60000" defTabSz="3240000">
              <a:buFont typeface="Arial" panose="020B0604020202020204" pitchFamily="34" charset="0"/>
              <a:buChar char="‒"/>
              <a:tabLst>
                <a:tab pos="360000" algn="l"/>
                <a:tab pos="720000" algn="l"/>
                <a:tab pos="1080000" algn="l"/>
                <a:tab pos="1440000" algn="l"/>
                <a:tab pos="1800000" algn="l"/>
                <a:tab pos="2160000" algn="l"/>
                <a:tab pos="2520000" algn="l"/>
                <a:tab pos="2880000" algn="l"/>
                <a:tab pos="3240000" algn="l"/>
              </a:tabLst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6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8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40000" indent="-324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sv-SE" dirty="0" smtClean="0"/>
              <a:t>Skriv text här</a:t>
            </a:r>
          </a:p>
        </p:txBody>
      </p:sp>
    </p:spTree>
    <p:extLst>
      <p:ext uri="{BB962C8B-B14F-4D97-AF65-F5344CB8AC3E}">
        <p14:creationId xmlns:p14="http://schemas.microsoft.com/office/powerpoint/2010/main" val="1106066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1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570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>
            <a:extLst>
              <a:ext uri="{FF2B5EF4-FFF2-40B4-BE49-F238E27FC236}">
                <a16:creationId xmlns:a16="http://schemas.microsoft.com/office/drawing/2014/main" id="{F6D06EDD-E5A3-40F5-94E9-EF10146AE40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338665" y="0"/>
            <a:ext cx="1514670" cy="756000"/>
          </a:xfrm>
          <a:prstGeom prst="rect">
            <a:avLst/>
          </a:prstGeom>
          <a:blipFill>
            <a:blip r:embed="rId9"/>
            <a:stretch>
              <a:fillRect/>
            </a:stretch>
          </a:blipFill>
          <a:effectLst>
            <a:reflection stA="45000" endPos="1000" dist="50800" dir="5400000" sy="-100000" algn="bl" rotWithShape="0"/>
          </a:effectLst>
        </p:spPr>
      </p:pic>
      <p:sp>
        <p:nvSpPr>
          <p:cNvPr id="6" name="Platshållare för datum 2"/>
          <p:cNvSpPr>
            <a:spLocks noGrp="1"/>
          </p:cNvSpPr>
          <p:nvPr>
            <p:ph type="dt" sz="half" idx="2"/>
          </p:nvPr>
        </p:nvSpPr>
        <p:spPr>
          <a:xfrm>
            <a:off x="10152000" y="201600"/>
            <a:ext cx="1767114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94800" y="201600"/>
            <a:ext cx="405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Titel</a:t>
            </a:r>
            <a:endParaRPr lang="sv-SE" dirty="0"/>
          </a:p>
        </p:txBody>
      </p:sp>
      <p:sp>
        <p:nvSpPr>
          <p:cNvPr id="9" name="Platshållare för bildnummer 1"/>
          <p:cNvSpPr>
            <a:spLocks noGrp="1"/>
          </p:cNvSpPr>
          <p:nvPr>
            <p:ph type="sldNum" sz="quarter" idx="4"/>
          </p:nvPr>
        </p:nvSpPr>
        <p:spPr>
          <a:xfrm>
            <a:off x="0" y="201600"/>
            <a:ext cx="78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9281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  <p:sldLayoutId id="2147483656" r:id="rId3"/>
    <p:sldLayoutId id="2147483658" r:id="rId4"/>
    <p:sldLayoutId id="2147483672" r:id="rId5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1pPr>
      <a:lvl2pPr marL="460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2pPr>
      <a:lvl3pPr marL="691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3pPr>
      <a:lvl4pPr marL="921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4pPr>
      <a:lvl5pPr marL="1116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pos="3840" userDrawn="1">
          <p15:clr>
            <a:srgbClr val="F26B43"/>
          </p15:clr>
        </p15:guide>
        <p15:guide id="7" orient="horz" pos="2160" userDrawn="1">
          <p15:clr>
            <a:srgbClr val="F26B43"/>
          </p15:clr>
        </p15:guide>
        <p15:guide id="8" pos="438" userDrawn="1">
          <p15:clr>
            <a:srgbClr val="F26B43"/>
          </p15:clr>
        </p15:guide>
        <p15:guide id="9" pos="7242" userDrawn="1">
          <p15:clr>
            <a:srgbClr val="F26B43"/>
          </p15:clr>
        </p15:guide>
        <p15:guide id="10" orient="horz" pos="3884" userDrawn="1">
          <p15:clr>
            <a:srgbClr val="F26B43"/>
          </p15:clr>
        </p15:guide>
        <p15:guide id="11" orient="horz" pos="799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>
            <a:extLst>
              <a:ext uri="{FF2B5EF4-FFF2-40B4-BE49-F238E27FC236}">
                <a16:creationId xmlns:a16="http://schemas.microsoft.com/office/drawing/2014/main" id="{F6D06EDD-E5A3-40F5-94E9-EF10146AE40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5338665" y="0"/>
            <a:ext cx="1514670" cy="756000"/>
          </a:xfrm>
          <a:prstGeom prst="rect">
            <a:avLst/>
          </a:prstGeom>
          <a:effectLst>
            <a:reflection stA="45000" endPos="1000" dist="50800" dir="5400000" sy="-100000" algn="bl" rotWithShape="0"/>
          </a:effectLst>
        </p:spPr>
      </p:pic>
      <p:sp>
        <p:nvSpPr>
          <p:cNvPr id="3" name="Platshållare för datum 2"/>
          <p:cNvSpPr>
            <a:spLocks noGrp="1"/>
          </p:cNvSpPr>
          <p:nvPr>
            <p:ph type="dt" sz="half" idx="2"/>
          </p:nvPr>
        </p:nvSpPr>
        <p:spPr>
          <a:xfrm>
            <a:off x="10152000" y="201600"/>
            <a:ext cx="1767114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94800" y="201600"/>
            <a:ext cx="405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Titel</a:t>
            </a:r>
            <a:endParaRPr lang="sv-SE" dirty="0"/>
          </a:p>
        </p:txBody>
      </p:sp>
      <p:sp>
        <p:nvSpPr>
          <p:cNvPr id="2" name="Platshållare för bildnummer 1"/>
          <p:cNvSpPr>
            <a:spLocks noGrp="1"/>
          </p:cNvSpPr>
          <p:nvPr>
            <p:ph type="sldNum" sz="quarter" idx="4"/>
          </p:nvPr>
        </p:nvSpPr>
        <p:spPr>
          <a:xfrm>
            <a:off x="0" y="201600"/>
            <a:ext cx="78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742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1pPr>
      <a:lvl2pPr marL="460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2pPr>
      <a:lvl3pPr marL="691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3pPr>
      <a:lvl4pPr marL="921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4pPr>
      <a:lvl5pPr marL="1116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orient="horz" pos="2160" userDrawn="1">
          <p15:clr>
            <a:srgbClr val="F26B43"/>
          </p15:clr>
        </p15:guide>
        <p15:guide id="14" pos="3840" userDrawn="1">
          <p15:clr>
            <a:srgbClr val="F26B43"/>
          </p15:clr>
        </p15:guide>
        <p15:guide id="15" pos="438" userDrawn="1">
          <p15:clr>
            <a:srgbClr val="F26B43"/>
          </p15:clr>
        </p15:guide>
        <p15:guide id="16" pos="7242" userDrawn="1">
          <p15:clr>
            <a:srgbClr val="F26B43"/>
          </p15:clr>
        </p15:guide>
        <p15:guide id="17" orient="horz" pos="3884" userDrawn="1">
          <p15:clr>
            <a:srgbClr val="F26B43"/>
          </p15:clr>
        </p15:guide>
        <p15:guide id="18" orient="horz" pos="7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216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94799" y="722160"/>
            <a:ext cx="10800000" cy="900000"/>
          </a:xfrm>
        </p:spPr>
        <p:txBody>
          <a:bodyPr/>
          <a:lstStyle/>
          <a:p>
            <a:r>
              <a:rPr lang="sv-SE" dirty="0" smtClean="0"/>
              <a:t>Resultat (5)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6FEC2C-AD63-44F4-896C-A2025F5FB260}" type="slidenum">
              <a:rPr lang="sv-SE" smtClean="0"/>
              <a:pPr/>
              <a:t>10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8036" y="1890712"/>
            <a:ext cx="9153525" cy="399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35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Slutsats</a:t>
            </a:r>
            <a:endParaRPr lang="sv-S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Platshållare för text 2"/>
              <p:cNvSpPr>
                <a:spLocks noGrp="1"/>
              </p:cNvSpPr>
              <p:nvPr>
                <p:ph type="body" sz="quarter" idx="12"/>
              </p:nvPr>
            </p:nvSpPr>
            <p:spPr>
              <a:xfrm>
                <a:off x="694799" y="2528999"/>
                <a:ext cx="10905018" cy="3884863"/>
              </a:xfrm>
            </p:spPr>
            <p:txBody>
              <a:bodyPr/>
              <a:lstStyle/>
              <a:p>
                <a:r>
                  <a:rPr lang="sv-SE" dirty="0" smtClean="0"/>
                  <a:t>Att döma av korrelationen mellan riskmåttet,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b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ä</m:t>
                        </m:r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𝑟𝑛𝑣</m:t>
                        </m:r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ä</m:t>
                        </m:r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r>
                  <a:rPr lang="sv-SE" dirty="0" smtClean="0"/>
                  <a:t>, och punktligheten stämmer teorin relativt väl med data för detta fall.</a:t>
                </a:r>
              </a:p>
              <a:p>
                <a:r>
                  <a:rPr lang="sv-SE" dirty="0" smtClean="0"/>
                  <a:t>Riskmåttet </a:t>
                </a:r>
                <a:r>
                  <a:rPr lang="sv-SE" dirty="0" smtClean="0"/>
                  <a:t>skapar en övergripande förklaringsmodell för hur den totala risken och dess beståndsdelar samspelar med punktligheten.</a:t>
                </a:r>
              </a:p>
              <a:p>
                <a:r>
                  <a:rPr lang="sv-SE" dirty="0" smtClean="0"/>
                  <a:t>Ett annat bidrag är själva metodutvecklingen – att applicera en epidemiologisk modell som används för virusspridning och istället fokusera på störningsspridning och hur det påverkar punktligheten.</a:t>
                </a:r>
              </a:p>
              <a:p>
                <a:r>
                  <a:rPr lang="sv-SE" dirty="0" smtClean="0"/>
                  <a:t>Metoden har tillämpats lyckosamt som skanningsverktyg i en analys kopplat till </a:t>
                </a:r>
                <a:r>
                  <a:rPr lang="sv-SE" dirty="0" smtClean="0"/>
                  <a:t>pendeltågstrafiken. I </a:t>
                </a:r>
                <a:r>
                  <a:rPr lang="sv-SE" dirty="0" smtClean="0"/>
                  <a:t>steg 1 (redovisad metod) visade </a:t>
                </a:r>
                <a:r>
                  <a:rPr lang="sv-SE" dirty="0" smtClean="0"/>
                  <a:t>vi den </a:t>
                </a:r>
                <a:r>
                  <a:rPr lang="sv-SE" dirty="0" smtClean="0"/>
                  <a:t>mest riskutsatta bandelen </a:t>
                </a:r>
                <a:r>
                  <a:rPr lang="sv-SE" dirty="0" smtClean="0"/>
                  <a:t>och i </a:t>
                </a:r>
                <a:r>
                  <a:rPr lang="sv-SE" dirty="0" smtClean="0"/>
                  <a:t>steg 2 </a:t>
                </a:r>
                <a:r>
                  <a:rPr lang="sv-SE" dirty="0" smtClean="0"/>
                  <a:t>identifierades </a:t>
                </a:r>
                <a:r>
                  <a:rPr lang="sv-SE" dirty="0" smtClean="0"/>
                  <a:t>rotorsaker och en konsekvensanalys av förändringar </a:t>
                </a:r>
                <a:r>
                  <a:rPr lang="sv-SE" dirty="0"/>
                  <a:t>i</a:t>
                </a:r>
                <a:r>
                  <a:rPr lang="sv-SE" dirty="0" smtClean="0"/>
                  <a:t> </a:t>
                </a:r>
                <a:r>
                  <a:rPr lang="sv-SE" dirty="0" smtClean="0"/>
                  <a:t>dessa.</a:t>
                </a:r>
                <a:endParaRPr lang="sv-SE" dirty="0"/>
              </a:p>
            </p:txBody>
          </p:sp>
        </mc:Choice>
        <mc:Fallback>
          <p:sp>
            <p:nvSpPr>
              <p:cNvPr id="3" name="Platshållare för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2"/>
              </p:nvPr>
            </p:nvSpPr>
            <p:spPr>
              <a:xfrm>
                <a:off x="694799" y="2528999"/>
                <a:ext cx="10905018" cy="3884863"/>
              </a:xfrm>
              <a:blipFill>
                <a:blip r:embed="rId2"/>
                <a:stretch>
                  <a:fillRect l="-503" t="-942" r="-447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6FEC2C-AD63-44F4-896C-A2025F5FB260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507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Fortsatt utveckling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2"/>
          </p:nvPr>
        </p:nvSpPr>
        <p:spPr>
          <a:xfrm>
            <a:off x="694800" y="2529000"/>
            <a:ext cx="10068994" cy="2787583"/>
          </a:xfrm>
        </p:spPr>
        <p:txBody>
          <a:bodyPr/>
          <a:lstStyle/>
          <a:p>
            <a:r>
              <a:rPr lang="sv-SE" dirty="0" smtClean="0"/>
              <a:t>Fortsättningsvis finns det tankar om att ytterligare bryta ned den totala risken i fler komponenter, t.ex. merförseningar från olika orsaker och tågvolym i dess olika tågsorter.</a:t>
            </a:r>
          </a:p>
          <a:p>
            <a:r>
              <a:rPr lang="sv-SE" dirty="0" smtClean="0"/>
              <a:t>Arbetet har även gett en del andra frågeställningar som vi tänkt jobba vidare med, t.ex. varför verkar korrelationen mellan riskmåttet och punktlighet brytas ned under covid-19 jämfört med innan</a:t>
            </a:r>
            <a:r>
              <a:rPr lang="sv-SE" dirty="0" smtClean="0"/>
              <a:t>.</a:t>
            </a:r>
          </a:p>
          <a:p>
            <a:r>
              <a:rPr lang="sv-SE" dirty="0" smtClean="0"/>
              <a:t>Samt att göra djupare dykningar i resultaten från klusteranalysen för att kunna säga mer om varför vissa bandelar klassas som mer riskabla än andra.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6FEC2C-AD63-44F4-896C-A2025F5FB260}" type="slidenum">
              <a:rPr lang="sv-SE" smtClean="0"/>
              <a:pPr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1839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Frågor?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6FEC2C-AD63-44F4-896C-A2025F5FB260}" type="slidenum">
              <a:rPr lang="sv-SE" smtClean="0"/>
              <a:pPr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7843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96000" y="1449977"/>
            <a:ext cx="10800000" cy="2124411"/>
          </a:xfrm>
        </p:spPr>
        <p:txBody>
          <a:bodyPr/>
          <a:lstStyle/>
          <a:p>
            <a:r>
              <a:rPr lang="sv-SE" sz="5000" dirty="0" smtClean="0"/>
              <a:t>Nyttjande av covid-19 kunskaper på järnvägssystemet för punktlighet</a:t>
            </a:r>
            <a:endParaRPr lang="sv-SE" sz="500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>
          <a:xfrm>
            <a:off x="696000" y="4039630"/>
            <a:ext cx="10800000" cy="1800000"/>
          </a:xfrm>
        </p:spPr>
        <p:txBody>
          <a:bodyPr/>
          <a:lstStyle/>
          <a:p>
            <a:r>
              <a:rPr lang="sv-SE" dirty="0" smtClean="0"/>
              <a:t>Andreas Lindvall, Trafikverket</a:t>
            </a:r>
          </a:p>
          <a:p>
            <a:r>
              <a:rPr lang="sv-SE" dirty="0" smtClean="0"/>
              <a:t>Anders Wigren, Trafikverket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6FEC2C-AD63-44F4-896C-A2025F5FB260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121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Bakgrund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2"/>
          </p:nvPr>
        </p:nvSpPr>
        <p:spPr>
          <a:xfrm>
            <a:off x="694799" y="2442753"/>
            <a:ext cx="10434755" cy="3944984"/>
          </a:xfrm>
        </p:spPr>
        <p:txBody>
          <a:bodyPr/>
          <a:lstStyle/>
          <a:p>
            <a:r>
              <a:rPr lang="sv-SE" dirty="0" smtClean="0"/>
              <a:t>Ökat intresse för epidemiologiska </a:t>
            </a:r>
            <a:r>
              <a:rPr lang="sv-SE" dirty="0" smtClean="0"/>
              <a:t>modeller </a:t>
            </a:r>
            <a:r>
              <a:rPr lang="sv-SE" dirty="0" smtClean="0"/>
              <a:t>under </a:t>
            </a:r>
            <a:r>
              <a:rPr lang="sv-SE" dirty="0" smtClean="0"/>
              <a:t>covid-19.</a:t>
            </a:r>
          </a:p>
          <a:p>
            <a:r>
              <a:rPr lang="sv-SE" dirty="0" smtClean="0"/>
              <a:t>Utgår från tanken om att virusspridningsmodeller eventuellt kan appliceras på järnvägssystemet och störningsspridning.</a:t>
            </a:r>
          </a:p>
          <a:p>
            <a:r>
              <a:rPr lang="sv-SE" dirty="0" smtClean="0"/>
              <a:t>Syftet med att applicera en virusspridningsmodell på järnvägssystemet:</a:t>
            </a:r>
          </a:p>
          <a:p>
            <a:pPr lvl="1"/>
            <a:r>
              <a:rPr lang="sv-SE" dirty="0" smtClean="0"/>
              <a:t>Reproduktionstalet kan tolkas som att för varje given bandel så smittar ett tåg drabbat av en händelse </a:t>
            </a:r>
            <a:r>
              <a:rPr lang="sv-SE" b="1" dirty="0" smtClean="0"/>
              <a:t>X</a:t>
            </a:r>
            <a:r>
              <a:rPr lang="sv-SE" dirty="0" smtClean="0"/>
              <a:t> ytterligare tåg.</a:t>
            </a:r>
          </a:p>
          <a:p>
            <a:pPr lvl="1"/>
            <a:r>
              <a:rPr lang="sv-SE" dirty="0" smtClean="0"/>
              <a:t>Möjliggör dekomponering av den totala risken i dess beståndsdelar. Applicerbart på olika geografiska nivåer.</a:t>
            </a:r>
          </a:p>
          <a:p>
            <a:pPr lvl="1"/>
            <a:r>
              <a:rPr lang="sv-SE" dirty="0" smtClean="0"/>
              <a:t>Möjliggör således att relatera riskmåttet till punktligheten och sedan utifrån den totala riskens beståndsdelar besvara frågan om varför risken är högre och i nästa steg varför punktligheten är lägre.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6FEC2C-AD63-44F4-896C-A2025F5FB260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872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Metodutveckling</a:t>
            </a:r>
            <a:endParaRPr lang="sv-S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Platshållare för text 2"/>
              <p:cNvSpPr>
                <a:spLocks noGrp="1"/>
              </p:cNvSpPr>
              <p:nvPr>
                <p:ph type="body" sz="quarter" idx="12"/>
              </p:nvPr>
            </p:nvSpPr>
            <p:spPr>
              <a:xfrm>
                <a:off x="694800" y="2528999"/>
                <a:ext cx="11009520" cy="3884863"/>
              </a:xfrm>
            </p:spPr>
            <p:txBody>
              <a:bodyPr/>
              <a:lstStyle/>
              <a:p>
                <a:r>
                  <a:rPr lang="sv-SE" dirty="0" smtClean="0"/>
                  <a:t>Utgår från SIR-modellen:</a:t>
                </a:r>
                <a:endParaRPr lang="sv-SE" i="1" dirty="0" smtClean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sv-SE" i="1">
                        <a:latin typeface="Cambria Math" panose="02040503050406030204" pitchFamily="18" charset="0"/>
                      </a:rPr>
                      <m:t>𝐾𝑜𝑛𝑡𝑎𝑘𝑡𝑖𝑛𝑡𝑒𝑛𝑠𝑖𝑡𝑒𝑡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 ∗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𝑆𝑚𝑖𝑡𝑡𝑜𝑟𝑖𝑠𝑘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 ∗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𝑆𝑗𝑢𝑘𝑡𝑖𝑑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sv-SE" dirty="0" smtClean="0"/>
              </a:p>
              <a:p>
                <a:pPr marL="360000" lvl="1" indent="0">
                  <a:buNone/>
                </a:pPr>
                <a:endParaRPr lang="sv-SE" dirty="0" smtClean="0"/>
              </a:p>
              <a:p>
                <a:r>
                  <a:rPr lang="sv-SE" dirty="0" smtClean="0"/>
                  <a:t>Översätter modellen </a:t>
                </a:r>
                <a:r>
                  <a:rPr lang="sv-SE" dirty="0" smtClean="0"/>
                  <a:t>till järnvägssystemet:</a:t>
                </a:r>
                <a:endParaRPr lang="sv-SE" dirty="0"/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v-SE" i="1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å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𝑔𝑝𝑎𝑠𝑠𝑎𝑔𝑒𝑟</m:t>
                        </m:r>
                      </m:num>
                      <m:den>
                        <m:r>
                          <a:rPr lang="sv-SE" i="1">
                            <a:latin typeface="Cambria Math" panose="02040503050406030204" pitchFamily="18" charset="0"/>
                          </a:rPr>
                          <m:t>𝐷𝑦𝑔𝑛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𝑜𝑐h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𝑡𝑖𝑚𝑚𝑒</m:t>
                        </m:r>
                      </m:den>
                    </m:f>
                    <m:r>
                      <a:rPr lang="sv-SE" i="1">
                        <a:latin typeface="Cambria Math" panose="02040503050406030204" pitchFamily="18" charset="0"/>
                      </a:rPr>
                      <m:t>∗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𝑆𝑎𝑛𝑛𝑜𝑙𝑖𝑘𝑒𝑡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ö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𝑠𝑡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ö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𝑟𝑛𝑖𝑛𝑔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 ∗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𝑆𝑛𝑖𝑡𝑡𝑚𝑒𝑟𝑓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ö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𝑟𝑠𝑒𝑛𝑖𝑛𝑔</m:t>
                    </m:r>
                    <m:r>
                      <a:rPr lang="sv-SE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ä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𝑟𝑛𝑣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ä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endParaRPr lang="sv-SE" dirty="0" smtClean="0"/>
              </a:p>
              <a:p>
                <a:pPr lvl="1"/>
                <a:endParaRPr lang="sv-SE" dirty="0" smtClean="0"/>
              </a:p>
              <a:p>
                <a:pPr lvl="1"/>
                <a:r>
                  <a:rPr lang="sv-SE" dirty="0" smtClean="0"/>
                  <a:t>Antar </a:t>
                </a:r>
                <a:r>
                  <a:rPr lang="sv-SE" dirty="0" smtClean="0"/>
                  <a:t>implicit att alla beståndsdelar har lika stor påverkan.</a:t>
                </a:r>
              </a:p>
              <a:p>
                <a:pPr lvl="1"/>
                <a:r>
                  <a:rPr lang="sv-SE" dirty="0" smtClean="0"/>
                  <a:t>När någon av beståndsdelarna ökar, ökar också </a:t>
                </a:r>
                <a:r>
                  <a:rPr lang="sv-SE" dirty="0" smtClean="0"/>
                  <a:t>den totala risken</a:t>
                </a:r>
                <a:r>
                  <a:rPr lang="sv-SE" dirty="0" smtClean="0"/>
                  <a:t>.</a:t>
                </a:r>
              </a:p>
              <a:p>
                <a:pPr lvl="1"/>
                <a:endParaRPr lang="sv-SE" dirty="0" smtClean="0"/>
              </a:p>
              <a:p>
                <a:r>
                  <a:rPr lang="sv-SE" dirty="0" smtClean="0"/>
                  <a:t>Teoretiskt förväntar vi oss ett negativt samband mellan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b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ä</m:t>
                        </m:r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𝑟𝑛𝑣</m:t>
                        </m:r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ä</m:t>
                        </m:r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r>
                  <a:rPr lang="sv-SE" dirty="0" smtClean="0"/>
                  <a:t> och punktlighet. Men hur väl stämmer det empiriskt?</a:t>
                </a:r>
                <a:endParaRPr lang="sv-SE" dirty="0"/>
              </a:p>
              <a:p>
                <a:endParaRPr lang="sv-SE" dirty="0"/>
              </a:p>
            </p:txBody>
          </p:sp>
        </mc:Choice>
        <mc:Fallback>
          <p:sp>
            <p:nvSpPr>
              <p:cNvPr id="3" name="Platshållare för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2"/>
              </p:nvPr>
            </p:nvSpPr>
            <p:spPr>
              <a:xfrm>
                <a:off x="694800" y="2528999"/>
                <a:ext cx="11009520" cy="3884863"/>
              </a:xfrm>
              <a:blipFill>
                <a:blip r:embed="rId2"/>
                <a:stretch>
                  <a:fillRect l="-498" t="-785" r="-941" b="-3454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6FEC2C-AD63-44F4-896C-A2025F5FB260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1784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Tillämpningen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2"/>
          </p:nvPr>
        </p:nvSpPr>
        <p:spPr>
          <a:xfrm>
            <a:off x="694799" y="2529000"/>
            <a:ext cx="5849691" cy="3806486"/>
          </a:xfrm>
        </p:spPr>
        <p:txBody>
          <a:bodyPr/>
          <a:lstStyle/>
          <a:p>
            <a:r>
              <a:rPr lang="sv-SE" dirty="0" smtClean="0"/>
              <a:t>Data för alla bandelar tillhörande trafikcentral Malmö för en period innan covid-19 (2020-01-01 till 2020-02-29) samt en period under covid-19 (2020-04-01 till 2020-05-31).</a:t>
            </a:r>
          </a:p>
          <a:p>
            <a:r>
              <a:rPr lang="sv-SE" dirty="0" smtClean="0"/>
              <a:t>Klusteranalys (k-</a:t>
            </a:r>
            <a:r>
              <a:rPr lang="sv-SE" dirty="0" err="1" smtClean="0"/>
              <a:t>nearest</a:t>
            </a:r>
            <a:r>
              <a:rPr lang="sv-SE" dirty="0" smtClean="0"/>
              <a:t> neighbors) för att identifiera kluster av bandelar som liknar varandra med avseende på de tre skapade variablerna. 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6FEC2C-AD63-44F4-896C-A2025F5FB260}" type="slidenum">
              <a:rPr lang="sv-SE" smtClean="0"/>
              <a:pPr/>
              <a:t>5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6075" y="1466850"/>
            <a:ext cx="5495925" cy="539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29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84800" y="1192423"/>
            <a:ext cx="10800000" cy="900000"/>
          </a:xfrm>
        </p:spPr>
        <p:txBody>
          <a:bodyPr/>
          <a:lstStyle/>
          <a:p>
            <a:r>
              <a:rPr lang="sv-SE" dirty="0" smtClean="0"/>
              <a:t>Resultat (1)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6FEC2C-AD63-44F4-896C-A2025F5FB260}" type="slidenum">
              <a:rPr lang="sv-SE" smtClean="0"/>
              <a:pPr/>
              <a:t>6</a:t>
            </a:fld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865" y="2508641"/>
            <a:ext cx="8097380" cy="3696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24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486" y="918762"/>
            <a:ext cx="10800000" cy="900000"/>
          </a:xfrm>
        </p:spPr>
        <p:txBody>
          <a:bodyPr/>
          <a:lstStyle/>
          <a:p>
            <a:r>
              <a:rPr lang="sv-SE" dirty="0" smtClean="0"/>
              <a:t>Resultat (2)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6FEC2C-AD63-44F4-896C-A2025F5FB260}" type="slidenum">
              <a:rPr lang="sv-SE" smtClean="0"/>
              <a:pPr/>
              <a:t>7</a:t>
            </a:fld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769" y="2000983"/>
            <a:ext cx="9383434" cy="458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03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5611" y="761349"/>
            <a:ext cx="10800000" cy="900000"/>
          </a:xfrm>
        </p:spPr>
        <p:txBody>
          <a:bodyPr/>
          <a:lstStyle/>
          <a:p>
            <a:r>
              <a:rPr lang="sv-SE" dirty="0" smtClean="0"/>
              <a:t>Resultat (3)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6FEC2C-AD63-44F4-896C-A2025F5FB260}" type="slidenum">
              <a:rPr lang="sv-SE" smtClean="0"/>
              <a:pPr/>
              <a:t>8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211" y="2196925"/>
            <a:ext cx="10058400" cy="4358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87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Resultat (4)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6FEC2C-AD63-44F4-896C-A2025F5FB260}" type="slidenum">
              <a:rPr lang="sv-SE" smtClean="0"/>
              <a:pPr/>
              <a:t>9</a:t>
            </a:fld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157" y="2553923"/>
            <a:ext cx="10387285" cy="298472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ktangel 6"/>
              <p:cNvSpPr/>
              <p:nvPr/>
            </p:nvSpPr>
            <p:spPr>
              <a:xfrm>
                <a:off x="1178126" y="6107015"/>
                <a:ext cx="9457200" cy="498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60000" lvl="1" defTabSz="360000">
                  <a:lnSpc>
                    <a:spcPct val="90000"/>
                  </a:lnSpc>
                  <a:spcBef>
                    <a:spcPts val="500"/>
                  </a:spcBef>
                  <a:tabLst>
                    <a:tab pos="360000" algn="l"/>
                  </a:tabLst>
                </a:pPr>
                <a:r>
                  <a:rPr lang="sv-SE" dirty="0" smtClean="0">
                    <a:solidFill>
                      <a:prstClr val="black"/>
                    </a:solidFill>
                  </a:rPr>
                  <a:t>Kom ihåg: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v-S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v-S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sv-S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å</m:t>
                        </m:r>
                        <m:r>
                          <a:rPr lang="sv-S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𝑔𝑝𝑎𝑠𝑠𝑎𝑔𝑒𝑟</m:t>
                        </m:r>
                      </m:num>
                      <m:den>
                        <m:r>
                          <a:rPr lang="sv-S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𝐷𝑦𝑔𝑛</m:t>
                        </m:r>
                        <m:r>
                          <a:rPr lang="sv-S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v-S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𝑜𝑐h</m:t>
                        </m:r>
                        <m:r>
                          <a:rPr lang="sv-S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v-S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𝑡𝑖𝑚𝑚𝑒</m:t>
                        </m:r>
                      </m:den>
                    </m:f>
                    <m:r>
                      <a:rPr lang="sv-SE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sv-SE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𝑆𝑎𝑛𝑛𝑜𝑙𝑖𝑘𝑒𝑡</m:t>
                    </m:r>
                    <m:r>
                      <a:rPr lang="sv-SE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sv-SE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sv-SE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ö</m:t>
                    </m:r>
                    <m:r>
                      <a:rPr lang="sv-SE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sv-SE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sv-SE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𝑠𝑡</m:t>
                    </m:r>
                    <m:r>
                      <a:rPr lang="sv-SE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ö</m:t>
                    </m:r>
                    <m:r>
                      <a:rPr lang="sv-SE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𝑟𝑛𝑖𝑛𝑔</m:t>
                    </m:r>
                    <m:r>
                      <a:rPr lang="sv-SE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∗</m:t>
                    </m:r>
                    <m:r>
                      <a:rPr lang="sv-SE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𝑆𝑛𝑖𝑡𝑡𝑚𝑒𝑟𝑓</m:t>
                    </m:r>
                    <m:r>
                      <a:rPr lang="sv-SE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ö</m:t>
                    </m:r>
                    <m:r>
                      <a:rPr lang="sv-SE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𝑟𝑠𝑒𝑛𝑖𝑛𝑔</m:t>
                    </m:r>
                    <m:r>
                      <a:rPr lang="sv-SE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sv-S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sv-S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b>
                        <m:r>
                          <a:rPr lang="sv-S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sv-S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ä</m:t>
                        </m:r>
                        <m:r>
                          <a:rPr lang="sv-S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𝑟𝑛𝑣</m:t>
                        </m:r>
                        <m:r>
                          <a:rPr lang="sv-S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ä</m:t>
                        </m:r>
                        <m:r>
                          <a:rPr lang="sv-S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endParaRPr lang="sv-SE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Rektangel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8126" y="6107015"/>
                <a:ext cx="9457200" cy="498726"/>
              </a:xfrm>
              <a:prstGeom prst="rect">
                <a:avLst/>
              </a:prstGeom>
              <a:blipFill>
                <a:blip r:embed="rId3"/>
                <a:stretch>
                  <a:fillRect b="-6098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ktangel 7"/>
          <p:cNvSpPr/>
          <p:nvPr/>
        </p:nvSpPr>
        <p:spPr>
          <a:xfrm>
            <a:off x="901157" y="3056709"/>
            <a:ext cx="10280649" cy="22206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8"/>
          <p:cNvSpPr/>
          <p:nvPr/>
        </p:nvSpPr>
        <p:spPr>
          <a:xfrm>
            <a:off x="901157" y="3457971"/>
            <a:ext cx="10280648" cy="209975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1" name="Rak pilkoppling 10"/>
          <p:cNvCxnSpPr/>
          <p:nvPr/>
        </p:nvCxnSpPr>
        <p:spPr>
          <a:xfrm>
            <a:off x="274320" y="3148149"/>
            <a:ext cx="5104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pilkoppling 11"/>
          <p:cNvCxnSpPr/>
          <p:nvPr/>
        </p:nvCxnSpPr>
        <p:spPr>
          <a:xfrm>
            <a:off x="274320" y="3574869"/>
            <a:ext cx="5104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15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r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B0971F6B-2E0E-4396-8EB5-8D30FD8344A3}" vid="{D7173223-B33E-4077-ABD4-035AAFC9D125}"/>
    </a:ext>
  </a:extLst>
</a:theme>
</file>

<file path=ppt/theme/theme2.xml><?xml version="1.0" encoding="utf-8"?>
<a:theme xmlns:a="http://schemas.openxmlformats.org/drawingml/2006/main" name="Rubrik med logga">
  <a:themeElements>
    <a:clrScheme name="TrV_Colour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70000"/>
      </a:accent1>
      <a:accent2>
        <a:srgbClr val="505050"/>
      </a:accent2>
      <a:accent3>
        <a:srgbClr val="870000"/>
      </a:accent3>
      <a:accent4>
        <a:srgbClr val="FF0000"/>
      </a:accent4>
      <a:accent5>
        <a:srgbClr val="A0A0A0"/>
      </a:accent5>
      <a:accent6>
        <a:srgbClr val="5F0000"/>
      </a:accent6>
      <a:hlink>
        <a:srgbClr val="0070C0"/>
      </a:hlink>
      <a:folHlink>
        <a:srgbClr val="870000"/>
      </a:folHlink>
    </a:clrScheme>
    <a:fontScheme name="TrV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B0971F6B-2E0E-4396-8EB5-8D30FD8344A3}" vid="{E4365195-2222-447E-85D5-E2E80D21DC30}"/>
    </a:ext>
  </a:extLst>
</a:theme>
</file>

<file path=ppt/theme/theme3.xml><?xml version="1.0" encoding="utf-8"?>
<a:theme xmlns:a="http://schemas.openxmlformats.org/drawingml/2006/main" name="Rubrik med logga, titel, datum och sidnr">
  <a:themeElements>
    <a:clrScheme name="TrV_Colour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70000"/>
      </a:accent1>
      <a:accent2>
        <a:srgbClr val="505050"/>
      </a:accent2>
      <a:accent3>
        <a:srgbClr val="870000"/>
      </a:accent3>
      <a:accent4>
        <a:srgbClr val="FF0000"/>
      </a:accent4>
      <a:accent5>
        <a:srgbClr val="A0A0A0"/>
      </a:accent5>
      <a:accent6>
        <a:srgbClr val="5F0000"/>
      </a:accent6>
      <a:hlink>
        <a:srgbClr val="0070C0"/>
      </a:hlink>
      <a:folHlink>
        <a:srgbClr val="870000"/>
      </a:folHlink>
    </a:clrScheme>
    <a:fontScheme name="TrV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B0971F6B-2E0E-4396-8EB5-8D30FD8344A3}" vid="{BE482BF7-60C6-4C91-8161-795FAB4CA510}"/>
    </a:ext>
  </a:extLst>
</a:theme>
</file>

<file path=ppt/theme/theme4.xml><?xml version="1.0" encoding="utf-8"?>
<a:theme xmlns:a="http://schemas.openxmlformats.org/drawingml/2006/main" name="Office-tema">
  <a:themeElements>
    <a:clrScheme name="TrV_Colour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70000"/>
      </a:accent1>
      <a:accent2>
        <a:srgbClr val="505050"/>
      </a:accent2>
      <a:accent3>
        <a:srgbClr val="870000"/>
      </a:accent3>
      <a:accent4>
        <a:srgbClr val="FF0000"/>
      </a:accent4>
      <a:accent5>
        <a:srgbClr val="A0A0A0"/>
      </a:accent5>
      <a:accent6>
        <a:srgbClr val="5F0000"/>
      </a:accent6>
      <a:hlink>
        <a:srgbClr val="0070C0"/>
      </a:hlink>
      <a:folHlink>
        <a:srgbClr val="870000"/>
      </a:folHlink>
    </a:clrScheme>
    <a:fontScheme name="TrV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ma">
  <a:themeElements>
    <a:clrScheme name="TrV_Colour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70000"/>
      </a:accent1>
      <a:accent2>
        <a:srgbClr val="505050"/>
      </a:accent2>
      <a:accent3>
        <a:srgbClr val="870000"/>
      </a:accent3>
      <a:accent4>
        <a:srgbClr val="FF0000"/>
      </a:accent4>
      <a:accent5>
        <a:srgbClr val="A0A0A0"/>
      </a:accent5>
      <a:accent6>
        <a:srgbClr val="5F0000"/>
      </a:accent6>
      <a:hlink>
        <a:srgbClr val="0070C0"/>
      </a:hlink>
      <a:folHlink>
        <a:srgbClr val="870000"/>
      </a:folHlink>
    </a:clrScheme>
    <a:fontScheme name="TrV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rvDokument01" ma:contentTypeID="0x010100F3454A24D10946AC8A6A7F801497FF3100D47C8D800CD8EC43AC15675F98E88BE1" ma:contentTypeVersion="58" ma:contentTypeDescription="Skapa ett nytt dokument." ma:contentTypeScope="" ma:versionID="e7fac8c49348d18367fb2b8e8dec5d47">
  <xsd:schema xmlns:xsd="http://www.w3.org/2001/XMLSchema" xmlns:xs="http://www.w3.org/2001/XMLSchema" xmlns:p="http://schemas.microsoft.com/office/2006/metadata/properties" xmlns:ns1="Trafikverket" xmlns:ns3="74c05969-ceca-4dc3-bf30-d314d4a8dbc9" targetNamespace="http://schemas.microsoft.com/office/2006/metadata/properties" ma:root="true" ma:fieldsID="e7389541af8bf28551aa2ddf2e757c21" ns1:_="" ns3:_="">
    <xsd:import namespace="Trafikverket"/>
    <xsd:import namespace="74c05969-ceca-4dc3-bf30-d314d4a8dbc9"/>
    <xsd:element name="properties">
      <xsd:complexType>
        <xsd:sequence>
          <xsd:element name="documentManagement">
            <xsd:complexType>
              <xsd:all>
                <xsd:element ref="ns1:Skapat_x0020_av_x0020_NY"/>
                <xsd:element ref="ns1:Dokumentdatum_x0020_NY"/>
                <xsd:element ref="ns3:_dlc_DocId" minOccurs="0"/>
                <xsd:element ref="ns3:_dlc_DocIdUrl" minOccurs="0"/>
                <xsd:element ref="ns3:_dlc_DocIdPersistId" minOccurs="0"/>
                <xsd:element ref="ns1:TRVversionNY" minOccurs="0"/>
                <xsd:element ref="ns1:TrvDocumentTemplateId" minOccurs="0"/>
                <xsd:element ref="ns1:TrvDocumentTemplateVersion" minOccurs="0"/>
                <xsd:element ref="ns3:TrvDocumentTypeTaxHTField0" minOccurs="0"/>
                <xsd:element ref="ns3:TaxCatchAll" minOccurs="0"/>
                <xsd:element ref="ns3:TaxCatchAllLabel" minOccurs="0"/>
                <xsd:element ref="ns1:TrvDocumentTemplate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Trafikverket" elementFormDefault="qualified">
    <xsd:import namespace="http://schemas.microsoft.com/office/2006/documentManagement/types"/>
    <xsd:import namespace="http://schemas.microsoft.com/office/infopath/2007/PartnerControls"/>
    <xsd:element name="Skapat_x0020_av_x0020_NY" ma:index="0" ma:displayName="Skapat av" ma:description="Namn och organisationsbeteckning för den person som skapat dokumentet." ma:internalName="TrvCreatedBy" ma:readOnly="false">
      <xsd:simpleType>
        <xsd:restriction base="dms:Text"/>
      </xsd:simpleType>
    </xsd:element>
    <xsd:element name="Dokumentdatum_x0020_NY" ma:index="2" ma:displayName="Dokumentdatum" ma:description="Datum för nuvarande version" ma:format="DateOnly" ma:internalName="TrvDocumentDate" ma:readOnly="false">
      <xsd:simpleType>
        <xsd:restriction base="dms:DateTime"/>
      </xsd:simpleType>
    </xsd:element>
    <xsd:element name="TRVversionNY" ma:index="11" nillable="true" ma:displayName="Version" ma:description="Dokumentets versionsnummer" ma:internalName="TrvVersion" ma:readOnly="true">
      <xsd:simpleType>
        <xsd:restriction base="dms:Text"/>
      </xsd:simpleType>
    </xsd:element>
    <xsd:element name="TrvDocumentTemplateId" ma:index="12" nillable="true" ma:displayName="TMALL-nummer" ma:description="Unik sträng eller nummer som identifierar dokumentmallen. Värdet sätts av respektive system." ma:internalName="TrvDocumentTemplateId" ma:readOnly="true">
      <xsd:simpleType>
        <xsd:restriction base="dms:Text"/>
      </xsd:simpleType>
    </xsd:element>
    <xsd:element name="TrvDocumentTemplateVersion" ma:index="13" nillable="true" ma:displayName="Mallversion" ma:description="Dokumentmallens versionsnummer" ma:internalName="TrvDocumentTemplateVersion" ma:readOnly="true">
      <xsd:simpleType>
        <xsd:restriction base="dms:Text"/>
      </xsd:simpleType>
    </xsd:element>
    <xsd:element name="TrvDocumentTemplateStatus" ma:index="20" nillable="true" ma:displayName="Distributionsstatus" ma:default="Ej distribuerad" ma:description="Anger huruvida dokumentmallen ska kopieras till eller tas bort från distribuerade mallbibliotek vid nästa distributionstillfälle." ma:hidden="true" ma:internalName="TrvDocumentTemplateStatus">
      <xsd:simpleType>
        <xsd:restriction base="dms:Choice">
          <xsd:enumeration value="Ej distribuerad"/>
          <xsd:enumeration value="Ska distribueras"/>
          <xsd:enumeration value="Distribution pågår"/>
          <xsd:enumeration value="Distribuerad"/>
          <xsd:enumeration value="Ska återkallas"/>
          <xsd:enumeration value="Återkallelse pågå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c05969-ceca-4dc3-bf30-d314d4a8dbc9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5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rvDocumentTypeTaxHTField0" ma:index="14" nillable="true" ma:taxonomy="true" ma:internalName="TrvDocumentTypeTaxHTField0" ma:taxonomyFieldName="TrvDocumentType" ma:displayName="Dokumenttyp" ma:readOnly="true" ma:fieldId="{254c14be-9fac-4cea-a731-8aa49979445b}" ma:sspId="186cccb1-9fab-4187-b54f-d2fc3705fc8a" ma:termSetId="152f56a5-fdb2-4180-8a6e-79ef00400b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69d824d8-eabb-4dd5-92ff-fcb8002878d1}" ma:internalName="TaxCatchAll" ma:showField="CatchAllData" ma:web="74c05969-ceca-4dc3-bf30-d314d4a8db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hidden="true" ma:list="{69d824d8-eabb-4dd5-92ff-fcb8002878d1}" ma:internalName="TaxCatchAllLabel" ma:readOnly="true" ma:showField="CatchAllDataLabel" ma:web="74c05969-ceca-4dc3-bf30-d314d4a8db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Innehållstyp"/>
        <xsd:element ref="dc:title" maxOccurs="1" ma:index="1" ma:displayName="Dokument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rvDocumentTemplateId xmlns="Trafikverket">TMALL 0145</TrvDocumentTemplateId>
    <TaxCatchAll xmlns="74c05969-ceca-4dc3-bf30-d314d4a8dbc9">
      <Value>32</Value>
      <Value>277</Value>
    </TaxCatchAll>
    <TrvDocumentTypeTaxHTField0 xmlns="74c05969-ceca-4dc3-bf30-d314d4a8db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ARBETSMATERIAL</TermName>
          <TermId xmlns="http://schemas.microsoft.com/office/infopath/2007/PartnerControls">a2894791-a90f-4fd8-bd38-5426c743cb42</TermId>
        </TermInfo>
      </Terms>
    </TrvDocumentTypeTaxHTField0>
    <TrvDocumentTemplateVersion xmlns="Trafikverket">2.0</TrvDocumentTemplateVersion>
    <Skapat_x0020_av_x0020_NY xmlns="Trafikverket"/>
    <Dokumentdatum_x0020_NY xmlns="Trafikverket"/>
    <TRVversionNY xmlns="Trafikverket" xsi:nil="true"/>
    <TrvDocumentTemplateStatus xmlns="Trafikverket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044ACFD-CE17-4C88-9C7B-85525CA3A6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Trafikverket"/>
    <ds:schemaRef ds:uri="74c05969-ceca-4dc3-bf30-d314d4a8db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3D792B6-48B5-43A1-A1FC-4F78D0125797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E74B4E73-29F5-4C44-AEDC-5752B130AE4E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Trafikverket"/>
    <ds:schemaRef ds:uri="74c05969-ceca-4dc3-bf30-d314d4a8dbc9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907995CE-3062-4DCB-913E-CA7C92E2CDC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Presentation_Trafikverket</Template>
  <TotalTime>8695</TotalTime>
  <Words>542</Words>
  <Application>Microsoft Office PowerPoint</Application>
  <PresentationFormat>Bredbild</PresentationFormat>
  <Paragraphs>52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13</vt:i4>
      </vt:variant>
    </vt:vector>
  </HeadingPairs>
  <TitlesOfParts>
    <vt:vector size="18" baseType="lpstr">
      <vt:lpstr>Arial</vt:lpstr>
      <vt:lpstr>Cambria Math</vt:lpstr>
      <vt:lpstr>Start</vt:lpstr>
      <vt:lpstr>Rubrik med logga</vt:lpstr>
      <vt:lpstr>Rubrik med logga, titel, datum och sidnr</vt:lpstr>
      <vt:lpstr>PowerPoint-presentation</vt:lpstr>
      <vt:lpstr>Nyttjande av covid-19 kunskaper på järnvägssystemet för punktlighet</vt:lpstr>
      <vt:lpstr>Bakgrund</vt:lpstr>
      <vt:lpstr>Metodutveckling</vt:lpstr>
      <vt:lpstr>Tillämpningen</vt:lpstr>
      <vt:lpstr>Resultat (1)</vt:lpstr>
      <vt:lpstr>Resultat (2)</vt:lpstr>
      <vt:lpstr>Resultat (3)</vt:lpstr>
      <vt:lpstr>Resultat (4)</vt:lpstr>
      <vt:lpstr>Resultat (5)</vt:lpstr>
      <vt:lpstr>Slutsats</vt:lpstr>
      <vt:lpstr>Fortsatt utveckling</vt:lpstr>
      <vt:lpstr>Frågor?</vt:lpstr>
    </vt:vector>
  </TitlesOfParts>
  <Company>Trafikverket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Lindvall Andreas, TRoap</dc:creator>
  <cp:lastModifiedBy>Lindvall Andreas, TRoap</cp:lastModifiedBy>
  <cp:revision>23</cp:revision>
  <dcterms:created xsi:type="dcterms:W3CDTF">2020-10-29T13:44:39Z</dcterms:created>
  <dcterms:modified xsi:type="dcterms:W3CDTF">2020-11-24T12:29:50Z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0x010100F3454A24D10946AC8A6A7F801497FF3100D47C8D800CD8EC43AC15675F98E88BE1</vt:lpwstr>
  </property>
  <property fmtid="{D5CDD505-2E9C-101B-9397-08002B2CF9AE}" pid="3" name="TrvDocumentType">
    <vt:lpwstr>32</vt:lpwstr>
  </property>
  <property fmtid="{D5CDD505-2E9C-101B-9397-08002B2CF9AE}" pid="4" name="TrvDocumentTemplateOwner">
    <vt:lpwstr>277</vt:lpwstr>
  </property>
  <property fmtid="{D5CDD505-2E9C-101B-9397-08002B2CF9AE}" pid="5" name="TrvDocumentTemplateStatus">
    <vt:lpwstr>Ska distribueras</vt:lpwstr>
  </property>
  <property fmtid="{D5CDD505-2E9C-101B-9397-08002B2CF9AE}" pid="6" name="TrvDocumentTemplateTitle">
    <vt:lpwstr>Presentation_Trafikverket</vt:lpwstr>
  </property>
  <property fmtid="{D5CDD505-2E9C-101B-9397-08002B2CF9AE}" pid="7" name="TrvDocumentTemplateDescription">
    <vt:lpwstr>PPT-mall, widescreen, som ska användas av verksamheten för att skapa presentationer.</vt:lpwstr>
  </property>
  <property fmtid="{D5CDD505-2E9C-101B-9397-08002B2CF9AE}" pid="8" name="TrvDocumentTemplateContact">
    <vt:lpwstr>579</vt:lpwstr>
  </property>
  <property fmtid="{D5CDD505-2E9C-101B-9397-08002B2CF9AE}" pid="9" name="TrvDocumentTemplateOwnerTaxHTField0">
    <vt:lpwstr>KM Kommunikation|65ba4904-7f87-411a-bf82-b389570b62aa</vt:lpwstr>
  </property>
  <property fmtid="{D5CDD505-2E9C-101B-9397-08002B2CF9AE}" pid="10" name="TrvDocumentTemplateCategoryTaxHTField0">
    <vt:lpwstr/>
  </property>
  <property fmtid="{D5CDD505-2E9C-101B-9397-08002B2CF9AE}" pid="11" name="TrvDocumentTemplateCategory">
    <vt:lpwstr/>
  </property>
</Properties>
</file>