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48" r:id="rId6"/>
    <p:sldMasterId id="2147483657" r:id="rId7"/>
  </p:sldMasterIdLst>
  <p:notesMasterIdLst>
    <p:notesMasterId r:id="rId12"/>
  </p:notesMasterIdLst>
  <p:handoutMasterIdLst>
    <p:handoutMasterId r:id="rId13"/>
  </p:handoutMasterIdLst>
  <p:sldIdLst>
    <p:sldId id="301" r:id="rId8"/>
    <p:sldId id="333" r:id="rId9"/>
    <p:sldId id="334" r:id="rId10"/>
    <p:sldId id="33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42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D90611"/>
    <a:srgbClr val="D80611"/>
    <a:srgbClr val="D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89934" autoAdjust="0"/>
  </p:normalViewPr>
  <p:slideViewPr>
    <p:cSldViewPr snapToGrid="0">
      <p:cViewPr varScale="1">
        <p:scale>
          <a:sx n="103" d="100"/>
          <a:sy n="103" d="100"/>
        </p:scale>
        <p:origin x="738" y="156"/>
      </p:cViewPr>
      <p:guideLst>
        <p:guide pos="7242"/>
        <p:guide orient="horz" pos="799"/>
        <p:guide orient="horz" pos="3884"/>
        <p:guide orient="horz" pos="2160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73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2020-11-26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93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39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>
                <a:solidFill>
                  <a:schemeClr val="bg1"/>
                </a:solidFill>
              </a:rPr>
              <a:t>Mörtsal</a:t>
            </a:r>
            <a:r>
              <a:rPr lang="en-GB" sz="1200" dirty="0" smtClean="0">
                <a:solidFill>
                  <a:schemeClr val="bg1"/>
                </a:solidFill>
              </a:rPr>
              <a:t> (</a:t>
            </a:r>
            <a:r>
              <a:rPr lang="en-GB" sz="1200" dirty="0" err="1" smtClean="0">
                <a:solidFill>
                  <a:schemeClr val="bg1"/>
                </a:solidFill>
              </a:rPr>
              <a:t>Möl</a:t>
            </a:r>
            <a:r>
              <a:rPr lang="en-GB" sz="1200" dirty="0" smtClean="0">
                <a:solidFill>
                  <a:schemeClr val="bg1"/>
                </a:solidFill>
              </a:rPr>
              <a:t> 28) on </a:t>
            </a:r>
            <a:r>
              <a:rPr lang="en-GB" sz="1200" dirty="0" err="1" smtClean="0">
                <a:solidFill>
                  <a:schemeClr val="bg1"/>
                </a:solidFill>
              </a:rPr>
              <a:t>Ådal</a:t>
            </a:r>
            <a:r>
              <a:rPr lang="en-GB" sz="1200" dirty="0" smtClean="0">
                <a:solidFill>
                  <a:schemeClr val="bg1"/>
                </a:solidFill>
              </a:rPr>
              <a:t> line with </a:t>
            </a:r>
            <a:r>
              <a:rPr lang="en-GB" sz="1200" dirty="0" err="1" smtClean="0">
                <a:solidFill>
                  <a:schemeClr val="bg1"/>
                </a:solidFill>
              </a:rPr>
              <a:t>Höga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kusten</a:t>
            </a:r>
            <a:r>
              <a:rPr lang="en-GB" sz="1200" dirty="0" smtClean="0">
                <a:solidFill>
                  <a:schemeClr val="bg1"/>
                </a:solidFill>
              </a:rPr>
              <a:t> bridge in the horizon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04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iagram 5"/>
          <p:cNvSpPr>
            <a:spLocks noGrp="1"/>
          </p:cNvSpPr>
          <p:nvPr>
            <p:ph type="chart" sz="quarter" idx="12" hasCustomPrompt="1"/>
          </p:nvPr>
        </p:nvSpPr>
        <p:spPr>
          <a:xfrm>
            <a:off x="696000" y="1269000"/>
            <a:ext cx="10800000" cy="432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10800000" cy="900000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2170062"/>
            <a:ext cx="5040000" cy="342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spc="0"/>
            </a:lvl1pPr>
            <a:lvl2pPr marL="232200" indent="0">
              <a:buNone/>
              <a:defRPr/>
            </a:lvl2pPr>
            <a:lvl3pPr marL="462600" indent="0">
              <a:buNone/>
              <a:defRPr/>
            </a:lvl3pPr>
            <a:lvl4pPr marL="693000" indent="0">
              <a:buNone/>
              <a:defRPr/>
            </a:lvl4pPr>
            <a:lvl5pPr marL="887400" indent="0">
              <a:buNone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6" name="Platshållare för diagram 5"/>
          <p:cNvSpPr>
            <a:spLocks noGrp="1"/>
          </p:cNvSpPr>
          <p:nvPr>
            <p:ph type="chart" sz="quarter" idx="13" hasCustomPrompt="1"/>
          </p:nvPr>
        </p:nvSpPr>
        <p:spPr>
          <a:xfrm>
            <a:off x="6454800" y="2169000"/>
            <a:ext cx="5040000" cy="342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Diagram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586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3789000"/>
            <a:ext cx="108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spc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4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2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DB92D40-5F44-4A12-A0C2-161F3FFFEFD2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 – Högerklicka på bilden. Välj Ändra bild. Välj sedan Från en fil.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C63DBC5-3A01-48A2-B443-DAC14C323B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8665" y="0"/>
            <a:ext cx="1514671" cy="756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sv-SE" dirty="0"/>
          </a:p>
        </p:txBody>
      </p:sp>
      <p:sp>
        <p:nvSpPr>
          <p:cNvPr id="9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1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03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86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&amp;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998000"/>
            <a:ext cx="10800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284970"/>
            <a:ext cx="10800000" cy="180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 typeface="+mj-lt"/>
              <a:buNone/>
              <a:defRPr sz="2400" spc="0" baseline="0"/>
            </a:lvl1pPr>
            <a:lvl2pPr marL="575100" indent="-342900">
              <a:buFont typeface="+mj-lt"/>
              <a:buAutoNum type="arabicPeriod"/>
              <a:defRPr/>
            </a:lvl2pPr>
            <a:lvl3pPr marL="805500" indent="-342900">
              <a:buFont typeface="+mj-lt"/>
              <a:buAutoNum type="arabicPeriod"/>
              <a:defRPr/>
            </a:lvl3pPr>
            <a:lvl4pPr marL="1035900" indent="-342900">
              <a:buFont typeface="+mj-lt"/>
              <a:buAutoNum type="arabicPeriod"/>
              <a:defRPr/>
            </a:lvl4pPr>
            <a:lvl5pPr marL="1230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sv-SE" dirty="0" smtClean="0"/>
              <a:t>Skriv text här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 hasCustomPrompt="1"/>
          </p:nvPr>
        </p:nvSpPr>
        <p:spPr>
          <a:xfrm>
            <a:off x="694800" y="5529600"/>
            <a:ext cx="27396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Plats för EU-logotyp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9311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vä, bild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4560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>
          <a:xfrm>
            <a:off x="10152000" y="201600"/>
            <a:ext cx="1767114" cy="365125"/>
          </a:xfrm>
        </p:spPr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>
          <a:xfrm>
            <a:off x="696000" y="201600"/>
            <a:ext cx="3570514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>
          <a:xfrm>
            <a:off x="-1" y="201600"/>
            <a:ext cx="784800" cy="365125"/>
          </a:xfrm>
        </p:spPr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9206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hö, 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6456000" y="1269000"/>
            <a:ext cx="5040000" cy="90000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3" hasCustomPrompt="1"/>
          </p:nvPr>
        </p:nvSpPr>
        <p:spPr>
          <a:xfrm>
            <a:off x="694800" y="1269000"/>
            <a:ext cx="5040000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454800" y="2170800"/>
            <a:ext cx="5040000" cy="3420000"/>
          </a:xfrm>
          <a:prstGeom prst="rect">
            <a:avLst/>
          </a:prstGeom>
        </p:spPr>
        <p:txBody>
          <a:bodyPr/>
          <a:lstStyle>
            <a:lvl1pPr marL="360000" indent="-360000" defTabSz="360000">
              <a:lnSpc>
                <a:spcPct val="100000"/>
              </a:lnSpc>
              <a:buFont typeface="Arial" panose="020B0604020202020204" pitchFamily="34" charset="0"/>
              <a:buChar char="•"/>
              <a:defRPr sz="2000" spc="0"/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defTabSz="3240000"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10606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effectLst>
            <a:reflection stA="45000" endPos="1000" dist="50800" dir="5400000" sy="-100000" algn="bl" rotWithShape="0"/>
          </a:effectLst>
        </p:spPr>
      </p:pic>
      <p:sp>
        <p:nvSpPr>
          <p:cNvPr id="6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9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8" r:id="rId4"/>
    <p:sldLayoutId id="214748367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8" userDrawn="1">
          <p15:clr>
            <a:srgbClr val="F26B43"/>
          </p15:clr>
        </p15:guide>
        <p15:guide id="9" pos="7242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F6D06EDD-E5A3-40F5-94E9-EF10146AE4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665" y="0"/>
            <a:ext cx="1514670" cy="756000"/>
          </a:xfrm>
          <a:prstGeom prst="rect">
            <a:avLst/>
          </a:prstGeom>
          <a:effectLst>
            <a:reflection stA="45000" endPos="1000" dist="50800" dir="5400000" sy="-100000" algn="bl" rotWithShape="0"/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152000" y="201600"/>
            <a:ext cx="176711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4800" y="201600"/>
            <a:ext cx="405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Titel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0"/>
            <a:ext cx="78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74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pos="438" userDrawn="1">
          <p15:clr>
            <a:srgbClr val="F26B43"/>
          </p15:clr>
        </p15:guide>
        <p15:guide id="16" pos="7242" userDrawn="1">
          <p15:clr>
            <a:srgbClr val="F26B43"/>
          </p15:clr>
        </p15:guide>
        <p15:guide id="17" orient="horz" pos="3884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800" y="1623926"/>
            <a:ext cx="10800000" cy="2165073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Utveckling av körsimulator med ERTMS</a:t>
            </a:r>
            <a:r>
              <a:rPr lang="sv-SE" dirty="0">
                <a:latin typeface="Arial" charset="0"/>
                <a:cs typeface="Arial" charset="0"/>
              </a:rPr>
              <a:t/>
            </a:r>
            <a:br>
              <a:rPr lang="sv-SE" dirty="0">
                <a:latin typeface="Arial" charset="0"/>
                <a:cs typeface="Arial" charset="0"/>
              </a:rPr>
            </a:br>
            <a:endParaRPr lang="sv-SE" sz="32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>
          <a:xfrm>
            <a:off x="696000" y="3789000"/>
            <a:ext cx="10800000" cy="500367"/>
          </a:xfrm>
        </p:spPr>
        <p:txBody>
          <a:bodyPr/>
          <a:lstStyle/>
          <a:p>
            <a:r>
              <a:rPr lang="sv-SE" dirty="0" smtClean="0"/>
              <a:t>Helena Tilander 2020.11.25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2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84799" y="1057280"/>
            <a:ext cx="8225851" cy="1080000"/>
          </a:xfrm>
        </p:spPr>
        <p:txBody>
          <a:bodyPr/>
          <a:lstStyle/>
          <a:p>
            <a:pPr algn="l"/>
            <a:r>
              <a:rPr lang="sv-SE" sz="3600" dirty="0" smtClean="0">
                <a:solidFill>
                  <a:schemeClr val="tx1"/>
                </a:solidFill>
              </a:rPr>
              <a:t>Behov av simulator med ny </a:t>
            </a:r>
            <a:r>
              <a:rPr lang="sv-SE" sz="3600" dirty="0" err="1" smtClean="0">
                <a:solidFill>
                  <a:schemeClr val="tx1"/>
                </a:solidFill>
              </a:rPr>
              <a:t>baseline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784800" y="2249286"/>
            <a:ext cx="7967314" cy="3986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Få lokförare har idag E2-kompetens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/>
              <a:t>De kommer inte att kunna öva i systemet </a:t>
            </a:r>
            <a:r>
              <a:rPr lang="sv-SE" dirty="0" smtClean="0"/>
              <a:t>innan Södra stambanan tas </a:t>
            </a:r>
            <a:r>
              <a:rPr lang="sv-SE" dirty="0"/>
              <a:t>i drift</a:t>
            </a:r>
            <a:r>
              <a:rPr lang="sv-SE" dirty="0" smtClean="0"/>
              <a:t>.</a:t>
            </a:r>
            <a:endParaRPr lang="sv-SE" dirty="0"/>
          </a:p>
          <a:p>
            <a:pPr lvl="7">
              <a:lnSpc>
                <a:spcPct val="100000"/>
              </a:lnSpc>
              <a:spcBef>
                <a:spcPts val="0"/>
              </a:spcBef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Gemensamma diskussioner mellan ERTMS-programmet, operatörer och utbildningsanordnare för att kompetensutveckla i takt med utrullningen.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MTO-rapport </a:t>
            </a:r>
            <a:r>
              <a:rPr lang="sv-SE" dirty="0"/>
              <a:t>visar att simulatorövningar är jätteviktiga i utbildningen. </a:t>
            </a: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9361"/>
          <a:stretch/>
        </p:blipFill>
        <p:spPr>
          <a:xfrm>
            <a:off x="9013371" y="3715364"/>
            <a:ext cx="3178629" cy="32005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7" b="2964"/>
          <a:stretch/>
        </p:blipFill>
        <p:spPr>
          <a:xfrm>
            <a:off x="9010650" y="0"/>
            <a:ext cx="3181350" cy="37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018902" y="2165079"/>
            <a:ext cx="5538652" cy="4131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Körsimulator </a:t>
            </a:r>
            <a:r>
              <a:rPr lang="sv-SE" dirty="0"/>
              <a:t>tas </a:t>
            </a:r>
            <a:r>
              <a:rPr lang="sv-SE" dirty="0" smtClean="0"/>
              <a:t>fram med forskningsmedel från Trafikverket</a:t>
            </a: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Testplattform med simulatorer för effektiv och trafiksäker driftsättning av ERTMS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Verklig upplevelse av Ådal- Botniabanan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Möjlighet </a:t>
            </a:r>
            <a:r>
              <a:rPr lang="sv-SE" dirty="0"/>
              <a:t>till övningskörning och att öva särfall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Medåkningsverktyg för fjärrtågklarerare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 smtClean="0"/>
              <a:t>Klart 2021</a:t>
            </a:r>
            <a:endParaRPr lang="sv-SE" dirty="0"/>
          </a:p>
        </p:txBody>
      </p:sp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1018903" y="1329657"/>
            <a:ext cx="8229600" cy="857250"/>
          </a:xfrm>
        </p:spPr>
        <p:txBody>
          <a:bodyPr/>
          <a:lstStyle/>
          <a:p>
            <a:r>
              <a:rPr lang="sv-SE" b="1" dirty="0" smtClean="0"/>
              <a:t>Körsimulator från VTI</a:t>
            </a:r>
          </a:p>
        </p:txBody>
      </p:sp>
      <p:pic>
        <p:nvPicPr>
          <p:cNvPr id="10" name="Bildobjekt 9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r="9510"/>
          <a:stretch/>
        </p:blipFill>
        <p:spPr>
          <a:xfrm>
            <a:off x="7171509" y="1329657"/>
            <a:ext cx="5020491" cy="5020491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018902" y="1144991"/>
            <a:ext cx="5429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/>
              <a:t>Körsimulator från VTI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29034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214443" y="949269"/>
            <a:ext cx="57631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8800" b="1" dirty="0">
                <a:ln/>
                <a:solidFill>
                  <a:srgbClr val="CE8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184772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D7173223-B33E-4077-ABD4-035AAFC9D125}"/>
    </a:ext>
  </a:extLst>
</a:theme>
</file>

<file path=ppt/theme/theme2.xml><?xml version="1.0" encoding="utf-8"?>
<a:theme xmlns:a="http://schemas.openxmlformats.org/drawingml/2006/main" name="Rubrik med logg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E4365195-2222-447E-85D5-E2E80D21DC30}"/>
    </a:ext>
  </a:extLst>
</a:theme>
</file>

<file path=ppt/theme/theme3.xml><?xml version="1.0" encoding="utf-8"?>
<a:theme xmlns:a="http://schemas.openxmlformats.org/drawingml/2006/main" name="Rubrik med logga, titel, datum och sidnr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0971F6B-2E0E-4396-8EB5-8D30FD8344A3}" vid="{BE482BF7-60C6-4C91-8161-795FAB4CA510}"/>
    </a:ext>
  </a:extLst>
</a:theme>
</file>

<file path=ppt/theme/theme4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TrV_Colou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70000"/>
      </a:accent1>
      <a:accent2>
        <a:srgbClr val="505050"/>
      </a:accent2>
      <a:accent3>
        <a:srgbClr val="870000"/>
      </a:accent3>
      <a:accent4>
        <a:srgbClr val="FF0000"/>
      </a:accent4>
      <a:accent5>
        <a:srgbClr val="A0A0A0"/>
      </a:accent5>
      <a:accent6>
        <a:srgbClr val="5F0000"/>
      </a:accent6>
      <a:hlink>
        <a:srgbClr val="0070C0"/>
      </a:hlink>
      <a:folHlink>
        <a:srgbClr val="870000"/>
      </a:folHlink>
    </a:clrScheme>
    <a:fontScheme name="TrV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vDocumentTemplateId xmlns="Trafikverket">TMALL 0145</TrvDocumentTemplateId>
    <TaxCatchAll xmlns="74c05969-ceca-4dc3-bf30-d314d4a8dbc9">
      <Value>32</Value>
      <Value>277</Value>
    </TaxCatchAll>
    <TrvDocumentTypeTaxHTField0 xmlns="74c05969-ceca-4dc3-bf30-d314d4a8db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DocumentTypeTaxHTField0>
    <TrvDocumentTemplateVersion xmlns="Trafikverket">2.0</TrvDocumentTemplateVersion>
    <Skapat_x0020_av_x0020_NY xmlns="Trafikverket"/>
    <Dokumentdatum_x0020_NY xmlns="Trafikverket"/>
    <TRVversionNY xmlns="Trafikverket" xsi:nil="true"/>
    <TrvDocumentTemplateStatus xmlns="Trafikverket" xsi:nil="true"/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rvDokument01" ma:contentTypeID="0x010100F3454A24D10946AC8A6A7F801497FF3100D47C8D800CD8EC43AC15675F98E88BE1" ma:contentTypeVersion="58" ma:contentTypeDescription="Skapa ett nytt dokument." ma:contentTypeScope="" ma:versionID="e7fac8c49348d18367fb2b8e8dec5d47">
  <xsd:schema xmlns:xsd="http://www.w3.org/2001/XMLSchema" xmlns:xs="http://www.w3.org/2001/XMLSchema" xmlns:p="http://schemas.microsoft.com/office/2006/metadata/properties" xmlns:ns1="Trafikverket" xmlns:ns3="74c05969-ceca-4dc3-bf30-d314d4a8dbc9" targetNamespace="http://schemas.microsoft.com/office/2006/metadata/properties" ma:root="true" ma:fieldsID="e7389541af8bf28551aa2ddf2e757c21" ns1:_="" ns3:_="">
    <xsd:import namespace="Trafikverket"/>
    <xsd:import namespace="74c05969-ceca-4dc3-bf30-d314d4a8dbc9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3:_dlc_DocId" minOccurs="0"/>
                <xsd:element ref="ns3:_dlc_DocIdUrl" minOccurs="0"/>
                <xsd:element ref="ns3:_dlc_DocIdPersistId" minOccurs="0"/>
                <xsd:element ref="ns1:TRVversionNY" minOccurs="0"/>
                <xsd:element ref="ns1:TrvDocumentTemplateId" minOccurs="0"/>
                <xsd:element ref="ns1:TrvDocumentTemplateVersion" minOccurs="0"/>
                <xsd:element ref="ns3:TrvDocumentTypeTaxHTField0" minOccurs="0"/>
                <xsd:element ref="ns3:TaxCatchAll" minOccurs="0"/>
                <xsd:element ref="ns3:TaxCatchAllLabel" minOccurs="0"/>
                <xsd:element ref="ns1:TrvDocumentTemplat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11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12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3" nillable="true" ma:displayName="Mallversion" ma:description="Dokumentmallens versionsnummer" ma:internalName="TrvDocumentTemplateVersion" ma:readOnly="true">
      <xsd:simpleType>
        <xsd:restriction base="dms:Text"/>
      </xsd:simpleType>
    </xsd:element>
    <xsd:element name="TrvDocumentTemplateStatus" ma:index="20" nillable="true" ma:displayName="Distributionsstatus" ma:default="Ej distribuerad" ma:description="Anger huruvida dokumentmallen ska kopieras till eller tas bort från distribuerade mallbibliotek vid nästa distributionstillfälle." ma:hidden="true" ma:internalName="TrvDocumentTemplateStatus">
      <xsd:simpleType>
        <xsd:restriction base="dms:Choice">
          <xsd:enumeration value="Ej distribuerad"/>
          <xsd:enumeration value="Ska distribueras"/>
          <xsd:enumeration value="Distribution pågår"/>
          <xsd:enumeration value="Distribuerad"/>
          <xsd:enumeration value="Ska återkallas"/>
          <xsd:enumeration value="Återkallelse pågå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05969-ceca-4dc3-bf30-d314d4a8dbc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rvDocumentTypeTaxHTField0" ma:index="14" nillable="true" ma:taxonomy="true" ma:internalName="TrvDocumentTypeTaxHTField0" ma:taxonomyFieldName="TrvDocumentType" ma:displayName="Dokumenttyp" ma:readOnly="true" ma:fieldId="{254c14be-9fac-4cea-a731-8aa49979445b}" ma:sspId="186cccb1-9fab-4187-b54f-d2fc3705fc8a" ma:termSetId="152f56a5-fdb2-4180-8a6e-79ef00400b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9d824d8-eabb-4dd5-92ff-fcb8002878d1}" ma:internalName="TaxCatchAll" ma:showField="CatchAllData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9d824d8-eabb-4dd5-92ff-fcb8002878d1}" ma:internalName="TaxCatchAllLabel" ma:readOnly="true" ma:showField="CatchAllDataLabel" ma:web="74c05969-ceca-4dc3-bf30-d314d4a8d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4B4E73-29F5-4C44-AEDC-5752B130AE4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Trafikverket"/>
    <ds:schemaRef ds:uri="http://schemas.openxmlformats.org/package/2006/metadata/core-properties"/>
    <ds:schemaRef ds:uri="74c05969-ceca-4dc3-bf30-d314d4a8dbc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792B6-48B5-43A1-A1FC-4F78D012579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44ACFD-CE17-4C88-9C7B-85525CA3A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74c05969-ceca-4dc3-bf30-d314d4a8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07995CE-3062-4DCB-913E-CA7C92E2CD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Presentation_Trafikverket</Template>
  <TotalTime>709</TotalTime>
  <Words>123</Words>
  <Application>Microsoft Office PowerPoint</Application>
  <PresentationFormat>Bredbild</PresentationFormat>
  <Paragraphs>31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Start</vt:lpstr>
      <vt:lpstr>Rubrik med logga</vt:lpstr>
      <vt:lpstr>Rubrik med logga, titel, datum och sidnr</vt:lpstr>
      <vt:lpstr>Utveckling av körsimulator med ERTMS </vt:lpstr>
      <vt:lpstr>Behov av simulator med ny baseline</vt:lpstr>
      <vt:lpstr>Körsimulator från VTI</vt:lpstr>
      <vt:lpstr>PowerPoint-presentation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Laudon Frederik, PRerst</dc:creator>
  <cp:lastModifiedBy>Tilander Helena, PRer</cp:lastModifiedBy>
  <cp:revision>35</cp:revision>
  <dcterms:created xsi:type="dcterms:W3CDTF">2020-01-17T07:16:07Z</dcterms:created>
  <dcterms:modified xsi:type="dcterms:W3CDTF">2020-11-26T11:47:01Z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0x010100F3454A24D10946AC8A6A7F801497FF3100D47C8D800CD8EC43AC15675F98E88BE1</vt:lpwstr>
  </property>
  <property fmtid="{D5CDD505-2E9C-101B-9397-08002B2CF9AE}" pid="3" name="TrvDocumentType">
    <vt:lpwstr>32</vt:lpwstr>
  </property>
  <property fmtid="{D5CDD505-2E9C-101B-9397-08002B2CF9AE}" pid="4" name="TrvDocumentTemplateOwner">
    <vt:lpwstr>277</vt:lpwstr>
  </property>
  <property fmtid="{D5CDD505-2E9C-101B-9397-08002B2CF9AE}" pid="5" name="TrvDocumentTemplateStatus">
    <vt:lpwstr>Ska distribueras</vt:lpwstr>
  </property>
  <property fmtid="{D5CDD505-2E9C-101B-9397-08002B2CF9AE}" pid="6" name="TrvDocumentTemplateTitle">
    <vt:lpwstr>Presentation_Trafikverket</vt:lpwstr>
  </property>
  <property fmtid="{D5CDD505-2E9C-101B-9397-08002B2CF9AE}" pid="7" name="TrvDocumentTemplateDescription">
    <vt:lpwstr>PPT-mall, widescreen, som ska användas av verksamheten för att skapa presentationer.</vt:lpwstr>
  </property>
  <property fmtid="{D5CDD505-2E9C-101B-9397-08002B2CF9AE}" pid="8" name="TrvDocumentTemplateContact">
    <vt:lpwstr>579</vt:lpwstr>
  </property>
  <property fmtid="{D5CDD505-2E9C-101B-9397-08002B2CF9AE}" pid="9" name="TrvDocumentTemplateOwnerTaxHTField0">
    <vt:lpwstr>KM Kommunikation|65ba4904-7f87-411a-bf82-b389570b62aa</vt:lpwstr>
  </property>
  <property fmtid="{D5CDD505-2E9C-101B-9397-08002B2CF9AE}" pid="10" name="TrvDocumentTemplateCategoryTaxHTField0">
    <vt:lpwstr/>
  </property>
  <property fmtid="{D5CDD505-2E9C-101B-9397-08002B2CF9AE}" pid="11" name="TrvDocumentTemplateCategory">
    <vt:lpwstr/>
  </property>
</Properties>
</file>