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40" r:id="rId2"/>
  </p:sldMasterIdLst>
  <p:notesMasterIdLst>
    <p:notesMasterId r:id="rId10"/>
  </p:notesMasterIdLst>
  <p:handoutMasterIdLst>
    <p:handoutMasterId r:id="rId11"/>
  </p:handoutMasterIdLst>
  <p:sldIdLst>
    <p:sldId id="256" r:id="rId3"/>
    <p:sldId id="330" r:id="rId4"/>
    <p:sldId id="331" r:id="rId5"/>
    <p:sldId id="260" r:id="rId6"/>
    <p:sldId id="334" r:id="rId7"/>
    <p:sldId id="336" r:id="rId8"/>
    <p:sldId id="337" r:id="rId9"/>
  </p:sldIdLst>
  <p:sldSz cx="12192000" cy="6858000"/>
  <p:notesSz cx="6794500" cy="9931400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9" userDrawn="1">
          <p15:clr>
            <a:srgbClr val="A4A3A4"/>
          </p15:clr>
        </p15:guide>
        <p15:guide id="2" orient="horz" pos="3975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orient="horz" pos="4043" userDrawn="1">
          <p15:clr>
            <a:srgbClr val="A4A3A4"/>
          </p15:clr>
        </p15:guide>
        <p15:guide id="6" orient="horz" pos="2103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  <p15:guide id="8" pos="3904" userDrawn="1">
          <p15:clr>
            <a:srgbClr val="A4A3A4"/>
          </p15:clr>
        </p15:guide>
        <p15:guide id="9" pos="387" userDrawn="1">
          <p15:clr>
            <a:srgbClr val="A4A3A4"/>
          </p15:clr>
        </p15:guide>
        <p15:guide id="10" pos="4928" userDrawn="1">
          <p15:clr>
            <a:srgbClr val="A4A3A4"/>
          </p15:clr>
        </p15:guide>
        <p15:guide id="11" pos="7300" userDrawn="1">
          <p15:clr>
            <a:srgbClr val="A4A3A4"/>
          </p15:clr>
        </p15:guide>
        <p15:guide id="12" pos="3779" userDrawn="1">
          <p15:clr>
            <a:srgbClr val="A4A3A4"/>
          </p15:clr>
        </p15:guide>
        <p15:guide id="13" pos="573" userDrawn="1">
          <p15:clr>
            <a:srgbClr val="A4A3A4"/>
          </p15:clr>
        </p15:guide>
        <p15:guide id="14" pos="5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F8F8F8"/>
    <a:srgbClr val="DDDDDD"/>
    <a:srgbClr val="808080"/>
    <a:srgbClr val="B2B2B2"/>
    <a:srgbClr val="FFFF99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7786" autoAdjust="0"/>
  </p:normalViewPr>
  <p:slideViewPr>
    <p:cSldViewPr snapToObjects="1" showGuides="1">
      <p:cViewPr varScale="1">
        <p:scale>
          <a:sx n="82" d="100"/>
          <a:sy n="82" d="100"/>
        </p:scale>
        <p:origin x="763" y="62"/>
      </p:cViewPr>
      <p:guideLst>
        <p:guide orient="horz" pos="3699"/>
        <p:guide orient="horz" pos="3975"/>
        <p:guide orient="horz" pos="232"/>
        <p:guide orient="horz" pos="73"/>
        <p:guide orient="horz" pos="4043"/>
        <p:guide orient="horz" pos="2103"/>
        <p:guide orient="horz" pos="913"/>
        <p:guide pos="3904"/>
        <p:guide pos="387"/>
        <p:guide pos="4928"/>
        <p:guide pos="7300"/>
        <p:guide pos="3779"/>
        <p:guide pos="573"/>
        <p:guide pos="59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 varScale="1">
        <p:scale>
          <a:sx n="98" d="100"/>
          <a:sy n="98" d="100"/>
        </p:scale>
        <p:origin x="-228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CFAE04-3B8E-4A23-A213-3B4B26D261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63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5E1275-9166-4AAE-959C-494A080CA1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98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Haka på Helenas bakgrundsbeskrivning – Bra för VTI som på allvar kommit igång med simulatorutveckling för </a:t>
            </a:r>
            <a:r>
              <a:rPr lang="sv-SE" dirty="0" err="1"/>
              <a:t>jvg</a:t>
            </a:r>
            <a:r>
              <a:rPr lang="sv-SE" dirty="0"/>
              <a:t> och som handen i handsken för mitt doktorandprojekt. Dessutom roligt att bidra till järnvägsutveckling som lokförare och lärare för lokförare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E1275-9166-4AAE-959C-494A080CA14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46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Berätta om samarbetet</a:t>
            </a:r>
          </a:p>
          <a:p>
            <a:r>
              <a:rPr lang="sv-SE" dirty="0"/>
              <a:t>Dela länken i </a:t>
            </a:r>
            <a:r>
              <a:rPr lang="sv-SE" dirty="0" err="1"/>
              <a:t>skype-chat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E1275-9166-4AAE-959C-494A080CA147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95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8" name="Rectangle 212"/>
          <p:cNvSpPr>
            <a:spLocks noGrp="1" noChangeArrowheads="1"/>
          </p:cNvSpPr>
          <p:nvPr>
            <p:ph type="ctrTitle"/>
          </p:nvPr>
        </p:nvSpPr>
        <p:spPr>
          <a:xfrm>
            <a:off x="910173" y="3159131"/>
            <a:ext cx="6913033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sv-SE" noProof="0"/>
              <a:t>Klicka här för att ändra mall för rubrikformat</a:t>
            </a:r>
          </a:p>
        </p:txBody>
      </p:sp>
      <p:sp>
        <p:nvSpPr>
          <p:cNvPr id="219349" name="Rectangle 213"/>
          <p:cNvSpPr>
            <a:spLocks noGrp="1" noChangeArrowheads="1"/>
          </p:cNvSpPr>
          <p:nvPr>
            <p:ph type="subTitle" idx="1"/>
          </p:nvPr>
        </p:nvSpPr>
        <p:spPr>
          <a:xfrm>
            <a:off x="910173" y="4633921"/>
            <a:ext cx="6913033" cy="1235075"/>
          </a:xfrm>
        </p:spPr>
        <p:txBody>
          <a:bodyPr/>
          <a:lstStyle>
            <a:lvl1pPr>
              <a:defRPr sz="2000">
                <a:solidFill>
                  <a:srgbClr val="EB0000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</a:p>
        </p:txBody>
      </p:sp>
      <p:pic>
        <p:nvPicPr>
          <p:cNvPr id="2051" name="Picture 3" descr="K:\Grafisk profil\Loggor\vti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7" y="1536413"/>
            <a:ext cx="2889184" cy="14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 169"/>
          <p:cNvSpPr>
            <a:spLocks/>
          </p:cNvSpPr>
          <p:nvPr userDrawn="1"/>
        </p:nvSpPr>
        <p:spPr bwMode="auto">
          <a:xfrm>
            <a:off x="7770287" y="46040"/>
            <a:ext cx="4417484" cy="6780213"/>
          </a:xfrm>
          <a:custGeom>
            <a:avLst/>
            <a:gdLst>
              <a:gd name="T0" fmla="*/ 971 w 1030"/>
              <a:gd name="T1" fmla="*/ 0 h 2107"/>
              <a:gd name="T2" fmla="*/ 262 w 1030"/>
              <a:gd name="T3" fmla="*/ 0 h 2107"/>
              <a:gd name="T4" fmla="*/ 178 w 1030"/>
              <a:gd name="T5" fmla="*/ 2107 h 2107"/>
              <a:gd name="T6" fmla="*/ 971 w 1030"/>
              <a:gd name="T7" fmla="*/ 2107 h 2107"/>
              <a:gd name="T8" fmla="*/ 1030 w 1030"/>
              <a:gd name="T9" fmla="*/ 2048 h 2107"/>
              <a:gd name="T10" fmla="*/ 1030 w 1030"/>
              <a:gd name="T11" fmla="*/ 60 h 2107"/>
              <a:gd name="T12" fmla="*/ 971 w 1030"/>
              <a:gd name="T13" fmla="*/ 0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0" h="2107">
                <a:moveTo>
                  <a:pt x="971" y="0"/>
                </a:moveTo>
                <a:cubicBezTo>
                  <a:pt x="262" y="0"/>
                  <a:pt x="262" y="0"/>
                  <a:pt x="262" y="0"/>
                </a:cubicBezTo>
                <a:cubicBezTo>
                  <a:pt x="114" y="690"/>
                  <a:pt x="0" y="1339"/>
                  <a:pt x="178" y="2107"/>
                </a:cubicBezTo>
                <a:cubicBezTo>
                  <a:pt x="971" y="2107"/>
                  <a:pt x="971" y="2107"/>
                  <a:pt x="971" y="2107"/>
                </a:cubicBezTo>
                <a:cubicBezTo>
                  <a:pt x="1004" y="2107"/>
                  <a:pt x="1030" y="2080"/>
                  <a:pt x="1030" y="2048"/>
                </a:cubicBezTo>
                <a:cubicBezTo>
                  <a:pt x="1030" y="60"/>
                  <a:pt x="1030" y="60"/>
                  <a:pt x="1030" y="60"/>
                </a:cubicBezTo>
                <a:cubicBezTo>
                  <a:pt x="1030" y="27"/>
                  <a:pt x="1004" y="0"/>
                  <a:pt x="971" y="0"/>
                </a:cubicBezTo>
                <a:close/>
              </a:path>
            </a:pathLst>
          </a:custGeom>
          <a:solidFill>
            <a:srgbClr val="EB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2" name="Picture 171" descr="linjer_v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41" y="0"/>
            <a:ext cx="2205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Picture 53" descr="bac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 userDrawn="1"/>
        </p:nvSpPr>
        <p:spPr bwMode="auto">
          <a:xfrm>
            <a:off x="767408" y="1531648"/>
            <a:ext cx="3384376" cy="16227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783216"/>
            <a:ext cx="3178025" cy="2789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8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5353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55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32659"/>
            <a:ext cx="10972800" cy="7895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720" y="1376779"/>
            <a:ext cx="8845549" cy="42777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716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3939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43895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84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719" y="1297787"/>
            <a:ext cx="4320116" cy="4435475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35040" y="1297787"/>
            <a:ext cx="4322233" cy="4435475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09600" y="332659"/>
            <a:ext cx="10972800" cy="7895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6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7952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91928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3" y="127952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3" y="191928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09600" y="332659"/>
            <a:ext cx="10972800" cy="7895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30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09600" y="332659"/>
            <a:ext cx="10972800" cy="7895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588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5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3" y="110428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11042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3" y="226633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28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529776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110993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86450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5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" y="6408000"/>
            <a:ext cx="12144672" cy="450000"/>
          </a:xfrm>
          <a:prstGeom prst="rect">
            <a:avLst/>
          </a:prstGeom>
          <a:solidFill>
            <a:srgbClr val="EB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h="10795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181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1526" y="1556792"/>
            <a:ext cx="10745257" cy="43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181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19409" y="227932"/>
            <a:ext cx="10747375" cy="111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25" y="6536589"/>
            <a:ext cx="136101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3285" y="6536589"/>
            <a:ext cx="38608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4504" y="6536589"/>
            <a:ext cx="819149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8C57D40-586A-453E-87F9-0F77AD34378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/>
          <p:cNvSpPr/>
          <p:nvPr/>
        </p:nvSpPr>
        <p:spPr bwMode="auto">
          <a:xfrm>
            <a:off x="9552390" y="6373455"/>
            <a:ext cx="1914393" cy="511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6"/>
          <p:cNvGrpSpPr>
            <a:grpSpLocks noChangeAspect="1"/>
          </p:cNvGrpSpPr>
          <p:nvPr/>
        </p:nvGrpSpPr>
        <p:grpSpPr bwMode="auto">
          <a:xfrm>
            <a:off x="10190952" y="6399368"/>
            <a:ext cx="637261" cy="342000"/>
            <a:chOff x="1536" y="-903"/>
            <a:chExt cx="876" cy="589"/>
          </a:xfrm>
        </p:grpSpPr>
        <p:sp>
          <p:nvSpPr>
            <p:cNvPr id="23" name="Freeform 7"/>
            <p:cNvSpPr>
              <a:spLocks/>
            </p:cNvSpPr>
            <p:nvPr/>
          </p:nvSpPr>
          <p:spPr bwMode="black">
            <a:xfrm>
              <a:off x="1536" y="-753"/>
              <a:ext cx="435" cy="439"/>
            </a:xfrm>
            <a:custGeom>
              <a:avLst/>
              <a:gdLst>
                <a:gd name="T0" fmla="*/ 838 w 870"/>
                <a:gd name="T1" fmla="*/ 0 h 879"/>
                <a:gd name="T2" fmla="*/ 656 w 870"/>
                <a:gd name="T3" fmla="*/ 0 h 879"/>
                <a:gd name="T4" fmla="*/ 654 w 870"/>
                <a:gd name="T5" fmla="*/ 4 h 879"/>
                <a:gd name="T6" fmla="*/ 649 w 870"/>
                <a:gd name="T7" fmla="*/ 17 h 879"/>
                <a:gd name="T8" fmla="*/ 642 w 870"/>
                <a:gd name="T9" fmla="*/ 38 h 879"/>
                <a:gd name="T10" fmla="*/ 632 w 870"/>
                <a:gd name="T11" fmla="*/ 65 h 879"/>
                <a:gd name="T12" fmla="*/ 620 w 870"/>
                <a:gd name="T13" fmla="*/ 97 h 879"/>
                <a:gd name="T14" fmla="*/ 605 w 870"/>
                <a:gd name="T15" fmla="*/ 132 h 879"/>
                <a:gd name="T16" fmla="*/ 592 w 870"/>
                <a:gd name="T17" fmla="*/ 172 h 879"/>
                <a:gd name="T18" fmla="*/ 575 w 870"/>
                <a:gd name="T19" fmla="*/ 216 h 879"/>
                <a:gd name="T20" fmla="*/ 558 w 870"/>
                <a:gd name="T21" fmla="*/ 260 h 879"/>
                <a:gd name="T22" fmla="*/ 541 w 870"/>
                <a:gd name="T23" fmla="*/ 306 h 879"/>
                <a:gd name="T24" fmla="*/ 524 w 870"/>
                <a:gd name="T25" fmla="*/ 351 h 879"/>
                <a:gd name="T26" fmla="*/ 507 w 870"/>
                <a:gd name="T27" fmla="*/ 397 h 879"/>
                <a:gd name="T28" fmla="*/ 492 w 870"/>
                <a:gd name="T29" fmla="*/ 439 h 879"/>
                <a:gd name="T30" fmla="*/ 477 w 870"/>
                <a:gd name="T31" fmla="*/ 478 h 879"/>
                <a:gd name="T32" fmla="*/ 464 w 870"/>
                <a:gd name="T33" fmla="*/ 515 h 879"/>
                <a:gd name="T34" fmla="*/ 452 w 870"/>
                <a:gd name="T35" fmla="*/ 545 h 879"/>
                <a:gd name="T36" fmla="*/ 442 w 870"/>
                <a:gd name="T37" fmla="*/ 570 h 879"/>
                <a:gd name="T38" fmla="*/ 435 w 870"/>
                <a:gd name="T39" fmla="*/ 589 h 879"/>
                <a:gd name="T40" fmla="*/ 428 w 870"/>
                <a:gd name="T41" fmla="*/ 570 h 879"/>
                <a:gd name="T42" fmla="*/ 418 w 870"/>
                <a:gd name="T43" fmla="*/ 545 h 879"/>
                <a:gd name="T44" fmla="*/ 408 w 870"/>
                <a:gd name="T45" fmla="*/ 515 h 879"/>
                <a:gd name="T46" fmla="*/ 394 w 870"/>
                <a:gd name="T47" fmla="*/ 478 h 879"/>
                <a:gd name="T48" fmla="*/ 379 w 870"/>
                <a:gd name="T49" fmla="*/ 439 h 879"/>
                <a:gd name="T50" fmla="*/ 362 w 870"/>
                <a:gd name="T51" fmla="*/ 397 h 879"/>
                <a:gd name="T52" fmla="*/ 346 w 870"/>
                <a:gd name="T53" fmla="*/ 351 h 879"/>
                <a:gd name="T54" fmla="*/ 329 w 870"/>
                <a:gd name="T55" fmla="*/ 306 h 879"/>
                <a:gd name="T56" fmla="*/ 312 w 870"/>
                <a:gd name="T57" fmla="*/ 260 h 879"/>
                <a:gd name="T58" fmla="*/ 295 w 870"/>
                <a:gd name="T59" fmla="*/ 216 h 879"/>
                <a:gd name="T60" fmla="*/ 278 w 870"/>
                <a:gd name="T61" fmla="*/ 172 h 879"/>
                <a:gd name="T62" fmla="*/ 263 w 870"/>
                <a:gd name="T63" fmla="*/ 132 h 879"/>
                <a:gd name="T64" fmla="*/ 249 w 870"/>
                <a:gd name="T65" fmla="*/ 97 h 879"/>
                <a:gd name="T66" fmla="*/ 238 w 870"/>
                <a:gd name="T67" fmla="*/ 65 h 879"/>
                <a:gd name="T68" fmla="*/ 228 w 870"/>
                <a:gd name="T69" fmla="*/ 38 h 879"/>
                <a:gd name="T70" fmla="*/ 221 w 870"/>
                <a:gd name="T71" fmla="*/ 17 h 879"/>
                <a:gd name="T72" fmla="*/ 216 w 870"/>
                <a:gd name="T73" fmla="*/ 4 h 879"/>
                <a:gd name="T74" fmla="*/ 214 w 870"/>
                <a:gd name="T75" fmla="*/ 0 h 879"/>
                <a:gd name="T76" fmla="*/ 0 w 870"/>
                <a:gd name="T77" fmla="*/ 0 h 879"/>
                <a:gd name="T78" fmla="*/ 295 w 870"/>
                <a:gd name="T79" fmla="*/ 779 h 879"/>
                <a:gd name="T80" fmla="*/ 312 w 870"/>
                <a:gd name="T81" fmla="*/ 815 h 879"/>
                <a:gd name="T82" fmla="*/ 330 w 870"/>
                <a:gd name="T83" fmla="*/ 842 h 879"/>
                <a:gd name="T84" fmla="*/ 352 w 870"/>
                <a:gd name="T85" fmla="*/ 860 h 879"/>
                <a:gd name="T86" fmla="*/ 378 w 870"/>
                <a:gd name="T87" fmla="*/ 870 h 879"/>
                <a:gd name="T88" fmla="*/ 405 w 870"/>
                <a:gd name="T89" fmla="*/ 877 h 879"/>
                <a:gd name="T90" fmla="*/ 433 w 870"/>
                <a:gd name="T91" fmla="*/ 879 h 879"/>
                <a:gd name="T92" fmla="*/ 464 w 870"/>
                <a:gd name="T93" fmla="*/ 877 h 879"/>
                <a:gd name="T94" fmla="*/ 491 w 870"/>
                <a:gd name="T95" fmla="*/ 870 h 879"/>
                <a:gd name="T96" fmla="*/ 516 w 870"/>
                <a:gd name="T97" fmla="*/ 860 h 879"/>
                <a:gd name="T98" fmla="*/ 536 w 870"/>
                <a:gd name="T99" fmla="*/ 842 h 879"/>
                <a:gd name="T100" fmla="*/ 556 w 870"/>
                <a:gd name="T101" fmla="*/ 815 h 879"/>
                <a:gd name="T102" fmla="*/ 573 w 870"/>
                <a:gd name="T103" fmla="*/ 779 h 879"/>
                <a:gd name="T104" fmla="*/ 870 w 870"/>
                <a:gd name="T105" fmla="*/ 0 h 879"/>
                <a:gd name="T106" fmla="*/ 838 w 870"/>
                <a:gd name="T107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0" h="879">
                  <a:moveTo>
                    <a:pt x="838" y="0"/>
                  </a:moveTo>
                  <a:lnTo>
                    <a:pt x="656" y="0"/>
                  </a:lnTo>
                  <a:lnTo>
                    <a:pt x="654" y="4"/>
                  </a:lnTo>
                  <a:lnTo>
                    <a:pt x="649" y="17"/>
                  </a:lnTo>
                  <a:lnTo>
                    <a:pt x="642" y="38"/>
                  </a:lnTo>
                  <a:lnTo>
                    <a:pt x="632" y="65"/>
                  </a:lnTo>
                  <a:lnTo>
                    <a:pt x="620" y="97"/>
                  </a:lnTo>
                  <a:lnTo>
                    <a:pt x="605" y="132"/>
                  </a:lnTo>
                  <a:lnTo>
                    <a:pt x="592" y="172"/>
                  </a:lnTo>
                  <a:lnTo>
                    <a:pt x="575" y="216"/>
                  </a:lnTo>
                  <a:lnTo>
                    <a:pt x="558" y="260"/>
                  </a:lnTo>
                  <a:lnTo>
                    <a:pt x="541" y="306"/>
                  </a:lnTo>
                  <a:lnTo>
                    <a:pt x="524" y="351"/>
                  </a:lnTo>
                  <a:lnTo>
                    <a:pt x="507" y="397"/>
                  </a:lnTo>
                  <a:lnTo>
                    <a:pt x="492" y="439"/>
                  </a:lnTo>
                  <a:lnTo>
                    <a:pt x="477" y="478"/>
                  </a:lnTo>
                  <a:lnTo>
                    <a:pt x="464" y="515"/>
                  </a:lnTo>
                  <a:lnTo>
                    <a:pt x="452" y="545"/>
                  </a:lnTo>
                  <a:lnTo>
                    <a:pt x="442" y="570"/>
                  </a:lnTo>
                  <a:lnTo>
                    <a:pt x="435" y="589"/>
                  </a:lnTo>
                  <a:lnTo>
                    <a:pt x="428" y="570"/>
                  </a:lnTo>
                  <a:lnTo>
                    <a:pt x="418" y="545"/>
                  </a:lnTo>
                  <a:lnTo>
                    <a:pt x="408" y="515"/>
                  </a:lnTo>
                  <a:lnTo>
                    <a:pt x="394" y="478"/>
                  </a:lnTo>
                  <a:lnTo>
                    <a:pt x="379" y="439"/>
                  </a:lnTo>
                  <a:lnTo>
                    <a:pt x="362" y="397"/>
                  </a:lnTo>
                  <a:lnTo>
                    <a:pt x="346" y="351"/>
                  </a:lnTo>
                  <a:lnTo>
                    <a:pt x="329" y="306"/>
                  </a:lnTo>
                  <a:lnTo>
                    <a:pt x="312" y="260"/>
                  </a:lnTo>
                  <a:lnTo>
                    <a:pt x="295" y="216"/>
                  </a:lnTo>
                  <a:lnTo>
                    <a:pt x="278" y="172"/>
                  </a:lnTo>
                  <a:lnTo>
                    <a:pt x="263" y="132"/>
                  </a:lnTo>
                  <a:lnTo>
                    <a:pt x="249" y="97"/>
                  </a:lnTo>
                  <a:lnTo>
                    <a:pt x="238" y="65"/>
                  </a:lnTo>
                  <a:lnTo>
                    <a:pt x="228" y="38"/>
                  </a:lnTo>
                  <a:lnTo>
                    <a:pt x="221" y="17"/>
                  </a:lnTo>
                  <a:lnTo>
                    <a:pt x="216" y="4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295" y="779"/>
                  </a:lnTo>
                  <a:lnTo>
                    <a:pt x="312" y="815"/>
                  </a:lnTo>
                  <a:lnTo>
                    <a:pt x="330" y="842"/>
                  </a:lnTo>
                  <a:lnTo>
                    <a:pt x="352" y="860"/>
                  </a:lnTo>
                  <a:lnTo>
                    <a:pt x="378" y="870"/>
                  </a:lnTo>
                  <a:lnTo>
                    <a:pt x="405" y="877"/>
                  </a:lnTo>
                  <a:lnTo>
                    <a:pt x="433" y="879"/>
                  </a:lnTo>
                  <a:lnTo>
                    <a:pt x="464" y="877"/>
                  </a:lnTo>
                  <a:lnTo>
                    <a:pt x="491" y="870"/>
                  </a:lnTo>
                  <a:lnTo>
                    <a:pt x="516" y="860"/>
                  </a:lnTo>
                  <a:lnTo>
                    <a:pt x="536" y="842"/>
                  </a:lnTo>
                  <a:lnTo>
                    <a:pt x="556" y="815"/>
                  </a:lnTo>
                  <a:lnTo>
                    <a:pt x="573" y="779"/>
                  </a:lnTo>
                  <a:lnTo>
                    <a:pt x="870" y="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black">
            <a:xfrm>
              <a:off x="2009" y="-857"/>
              <a:ext cx="247" cy="543"/>
            </a:xfrm>
            <a:custGeom>
              <a:avLst/>
              <a:gdLst>
                <a:gd name="T0" fmla="*/ 0 w 496"/>
                <a:gd name="T1" fmla="*/ 0 h 1086"/>
                <a:gd name="T2" fmla="*/ 3 w 496"/>
                <a:gd name="T3" fmla="*/ 852 h 1086"/>
                <a:gd name="T4" fmla="*/ 32 w 496"/>
                <a:gd name="T5" fmla="*/ 949 h 1086"/>
                <a:gd name="T6" fmla="*/ 88 w 496"/>
                <a:gd name="T7" fmla="*/ 1024 h 1086"/>
                <a:gd name="T8" fmla="*/ 167 w 496"/>
                <a:gd name="T9" fmla="*/ 1069 h 1086"/>
                <a:gd name="T10" fmla="*/ 268 w 496"/>
                <a:gd name="T11" fmla="*/ 1086 h 1086"/>
                <a:gd name="T12" fmla="*/ 496 w 496"/>
                <a:gd name="T13" fmla="*/ 895 h 1086"/>
                <a:gd name="T14" fmla="*/ 258 w 496"/>
                <a:gd name="T15" fmla="*/ 894 h 1086"/>
                <a:gd name="T16" fmla="*/ 216 w 496"/>
                <a:gd name="T17" fmla="*/ 879 h 1086"/>
                <a:gd name="T18" fmla="*/ 199 w 496"/>
                <a:gd name="T19" fmla="*/ 841 h 1086"/>
                <a:gd name="T20" fmla="*/ 197 w 496"/>
                <a:gd name="T21" fmla="*/ 808 h 1086"/>
                <a:gd name="T22" fmla="*/ 197 w 496"/>
                <a:gd name="T23" fmla="*/ 762 h 1086"/>
                <a:gd name="T24" fmla="*/ 197 w 496"/>
                <a:gd name="T25" fmla="*/ 688 h 1086"/>
                <a:gd name="T26" fmla="*/ 197 w 496"/>
                <a:gd name="T27" fmla="*/ 597 h 1086"/>
                <a:gd name="T28" fmla="*/ 197 w 496"/>
                <a:gd name="T29" fmla="*/ 509 h 1086"/>
                <a:gd name="T30" fmla="*/ 197 w 496"/>
                <a:gd name="T31" fmla="*/ 437 h 1086"/>
                <a:gd name="T32" fmla="*/ 197 w 496"/>
                <a:gd name="T33" fmla="*/ 398 h 1086"/>
                <a:gd name="T34" fmla="*/ 236 w 496"/>
                <a:gd name="T35" fmla="*/ 398 h 1086"/>
                <a:gd name="T36" fmla="*/ 304 w 496"/>
                <a:gd name="T37" fmla="*/ 398 h 1086"/>
                <a:gd name="T38" fmla="*/ 380 w 496"/>
                <a:gd name="T39" fmla="*/ 398 h 1086"/>
                <a:gd name="T40" fmla="*/ 447 w 496"/>
                <a:gd name="T41" fmla="*/ 398 h 1086"/>
                <a:gd name="T42" fmla="*/ 489 w 496"/>
                <a:gd name="T43" fmla="*/ 398 h 1086"/>
                <a:gd name="T44" fmla="*/ 496 w 496"/>
                <a:gd name="T45" fmla="*/ 207 h 1086"/>
                <a:gd name="T46" fmla="*/ 472 w 496"/>
                <a:gd name="T47" fmla="*/ 207 h 1086"/>
                <a:gd name="T48" fmla="*/ 415 w 496"/>
                <a:gd name="T49" fmla="*/ 207 h 1086"/>
                <a:gd name="T50" fmla="*/ 341 w 496"/>
                <a:gd name="T51" fmla="*/ 207 h 1086"/>
                <a:gd name="T52" fmla="*/ 268 w 496"/>
                <a:gd name="T53" fmla="*/ 207 h 1086"/>
                <a:gd name="T54" fmla="*/ 213 w 496"/>
                <a:gd name="T55" fmla="*/ 207 h 1086"/>
                <a:gd name="T56" fmla="*/ 197 w 496"/>
                <a:gd name="T57" fmla="*/ 192 h 1086"/>
                <a:gd name="T58" fmla="*/ 197 w 496"/>
                <a:gd name="T59" fmla="*/ 138 h 1086"/>
                <a:gd name="T60" fmla="*/ 197 w 496"/>
                <a:gd name="T61" fmla="*/ 76 h 1086"/>
                <a:gd name="T62" fmla="*/ 197 w 496"/>
                <a:gd name="T63" fmla="*/ 22 h 1086"/>
                <a:gd name="T64" fmla="*/ 197 w 496"/>
                <a:gd name="T65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6" h="1086">
                  <a:moveTo>
                    <a:pt x="175" y="0"/>
                  </a:moveTo>
                  <a:lnTo>
                    <a:pt x="0" y="0"/>
                  </a:lnTo>
                  <a:lnTo>
                    <a:pt x="0" y="794"/>
                  </a:lnTo>
                  <a:lnTo>
                    <a:pt x="3" y="852"/>
                  </a:lnTo>
                  <a:lnTo>
                    <a:pt x="15" y="904"/>
                  </a:lnTo>
                  <a:lnTo>
                    <a:pt x="32" y="949"/>
                  </a:lnTo>
                  <a:lnTo>
                    <a:pt x="57" y="990"/>
                  </a:lnTo>
                  <a:lnTo>
                    <a:pt x="88" y="1024"/>
                  </a:lnTo>
                  <a:lnTo>
                    <a:pt x="125" y="1050"/>
                  </a:lnTo>
                  <a:lnTo>
                    <a:pt x="167" y="1069"/>
                  </a:lnTo>
                  <a:lnTo>
                    <a:pt x="216" y="1081"/>
                  </a:lnTo>
                  <a:lnTo>
                    <a:pt x="268" y="1086"/>
                  </a:lnTo>
                  <a:lnTo>
                    <a:pt x="496" y="1086"/>
                  </a:lnTo>
                  <a:lnTo>
                    <a:pt x="496" y="895"/>
                  </a:lnTo>
                  <a:lnTo>
                    <a:pt x="290" y="895"/>
                  </a:lnTo>
                  <a:lnTo>
                    <a:pt x="258" y="894"/>
                  </a:lnTo>
                  <a:lnTo>
                    <a:pt x="234" y="889"/>
                  </a:lnTo>
                  <a:lnTo>
                    <a:pt x="216" y="879"/>
                  </a:lnTo>
                  <a:lnTo>
                    <a:pt x="206" y="863"/>
                  </a:lnTo>
                  <a:lnTo>
                    <a:pt x="199" y="841"/>
                  </a:lnTo>
                  <a:lnTo>
                    <a:pt x="197" y="814"/>
                  </a:lnTo>
                  <a:lnTo>
                    <a:pt x="197" y="808"/>
                  </a:lnTo>
                  <a:lnTo>
                    <a:pt x="197" y="789"/>
                  </a:lnTo>
                  <a:lnTo>
                    <a:pt x="197" y="762"/>
                  </a:lnTo>
                  <a:lnTo>
                    <a:pt x="197" y="727"/>
                  </a:lnTo>
                  <a:lnTo>
                    <a:pt x="197" y="688"/>
                  </a:lnTo>
                  <a:lnTo>
                    <a:pt x="197" y="642"/>
                  </a:lnTo>
                  <a:lnTo>
                    <a:pt x="197" y="597"/>
                  </a:lnTo>
                  <a:lnTo>
                    <a:pt x="197" y="553"/>
                  </a:lnTo>
                  <a:lnTo>
                    <a:pt x="197" y="509"/>
                  </a:lnTo>
                  <a:lnTo>
                    <a:pt x="197" y="470"/>
                  </a:lnTo>
                  <a:lnTo>
                    <a:pt x="197" y="437"/>
                  </a:lnTo>
                  <a:lnTo>
                    <a:pt x="197" y="413"/>
                  </a:lnTo>
                  <a:lnTo>
                    <a:pt x="197" y="398"/>
                  </a:lnTo>
                  <a:lnTo>
                    <a:pt x="213" y="398"/>
                  </a:lnTo>
                  <a:lnTo>
                    <a:pt x="236" y="398"/>
                  </a:lnTo>
                  <a:lnTo>
                    <a:pt x="268" y="398"/>
                  </a:lnTo>
                  <a:lnTo>
                    <a:pt x="304" y="398"/>
                  </a:lnTo>
                  <a:lnTo>
                    <a:pt x="341" y="398"/>
                  </a:lnTo>
                  <a:lnTo>
                    <a:pt x="380" y="398"/>
                  </a:lnTo>
                  <a:lnTo>
                    <a:pt x="415" y="398"/>
                  </a:lnTo>
                  <a:lnTo>
                    <a:pt x="447" y="398"/>
                  </a:lnTo>
                  <a:lnTo>
                    <a:pt x="472" y="398"/>
                  </a:lnTo>
                  <a:lnTo>
                    <a:pt x="489" y="398"/>
                  </a:lnTo>
                  <a:lnTo>
                    <a:pt x="496" y="398"/>
                  </a:lnTo>
                  <a:lnTo>
                    <a:pt x="496" y="207"/>
                  </a:lnTo>
                  <a:lnTo>
                    <a:pt x="489" y="207"/>
                  </a:lnTo>
                  <a:lnTo>
                    <a:pt x="472" y="207"/>
                  </a:lnTo>
                  <a:lnTo>
                    <a:pt x="447" y="207"/>
                  </a:lnTo>
                  <a:lnTo>
                    <a:pt x="415" y="207"/>
                  </a:lnTo>
                  <a:lnTo>
                    <a:pt x="380" y="207"/>
                  </a:lnTo>
                  <a:lnTo>
                    <a:pt x="341" y="207"/>
                  </a:lnTo>
                  <a:lnTo>
                    <a:pt x="304" y="207"/>
                  </a:lnTo>
                  <a:lnTo>
                    <a:pt x="268" y="207"/>
                  </a:lnTo>
                  <a:lnTo>
                    <a:pt x="236" y="207"/>
                  </a:lnTo>
                  <a:lnTo>
                    <a:pt x="213" y="207"/>
                  </a:lnTo>
                  <a:lnTo>
                    <a:pt x="197" y="207"/>
                  </a:lnTo>
                  <a:lnTo>
                    <a:pt x="197" y="192"/>
                  </a:lnTo>
                  <a:lnTo>
                    <a:pt x="197" y="167"/>
                  </a:lnTo>
                  <a:lnTo>
                    <a:pt x="197" y="138"/>
                  </a:lnTo>
                  <a:lnTo>
                    <a:pt x="197" y="106"/>
                  </a:lnTo>
                  <a:lnTo>
                    <a:pt x="197" y="76"/>
                  </a:lnTo>
                  <a:lnTo>
                    <a:pt x="197" y="46"/>
                  </a:lnTo>
                  <a:lnTo>
                    <a:pt x="197" y="22"/>
                  </a:lnTo>
                  <a:lnTo>
                    <a:pt x="197" y="5"/>
                  </a:lnTo>
                  <a:lnTo>
                    <a:pt x="197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black">
            <a:xfrm>
              <a:off x="2298" y="-903"/>
              <a:ext cx="114" cy="113"/>
            </a:xfrm>
            <a:custGeom>
              <a:avLst/>
              <a:gdLst>
                <a:gd name="T0" fmla="*/ 0 w 228"/>
                <a:gd name="T1" fmla="*/ 113 h 228"/>
                <a:gd name="T2" fmla="*/ 4 w 228"/>
                <a:gd name="T3" fmla="*/ 137 h 228"/>
                <a:gd name="T4" fmla="*/ 11 w 228"/>
                <a:gd name="T5" fmla="*/ 161 h 228"/>
                <a:gd name="T6" fmla="*/ 22 w 228"/>
                <a:gd name="T7" fmla="*/ 182 h 228"/>
                <a:gd name="T8" fmla="*/ 39 w 228"/>
                <a:gd name="T9" fmla="*/ 201 h 228"/>
                <a:gd name="T10" fmla="*/ 59 w 228"/>
                <a:gd name="T11" fmla="*/ 214 h 228"/>
                <a:gd name="T12" fmla="*/ 85 w 228"/>
                <a:gd name="T13" fmla="*/ 225 h 228"/>
                <a:gd name="T14" fmla="*/ 115 w 228"/>
                <a:gd name="T15" fmla="*/ 228 h 228"/>
                <a:gd name="T16" fmla="*/ 144 w 228"/>
                <a:gd name="T17" fmla="*/ 225 h 228"/>
                <a:gd name="T18" fmla="*/ 169 w 228"/>
                <a:gd name="T19" fmla="*/ 214 h 228"/>
                <a:gd name="T20" fmla="*/ 191 w 228"/>
                <a:gd name="T21" fmla="*/ 201 h 228"/>
                <a:gd name="T22" fmla="*/ 208 w 228"/>
                <a:gd name="T23" fmla="*/ 182 h 228"/>
                <a:gd name="T24" fmla="*/ 220 w 228"/>
                <a:gd name="T25" fmla="*/ 161 h 228"/>
                <a:gd name="T26" fmla="*/ 226 w 228"/>
                <a:gd name="T27" fmla="*/ 137 h 228"/>
                <a:gd name="T28" fmla="*/ 228 w 228"/>
                <a:gd name="T29" fmla="*/ 113 h 228"/>
                <a:gd name="T30" fmla="*/ 226 w 228"/>
                <a:gd name="T31" fmla="*/ 90 h 228"/>
                <a:gd name="T32" fmla="*/ 220 w 228"/>
                <a:gd name="T33" fmla="*/ 68 h 228"/>
                <a:gd name="T34" fmla="*/ 208 w 228"/>
                <a:gd name="T35" fmla="*/ 46 h 228"/>
                <a:gd name="T36" fmla="*/ 191 w 228"/>
                <a:gd name="T37" fmla="*/ 27 h 228"/>
                <a:gd name="T38" fmla="*/ 169 w 228"/>
                <a:gd name="T39" fmla="*/ 14 h 228"/>
                <a:gd name="T40" fmla="*/ 144 w 228"/>
                <a:gd name="T41" fmla="*/ 4 h 228"/>
                <a:gd name="T42" fmla="*/ 115 w 228"/>
                <a:gd name="T43" fmla="*/ 0 h 228"/>
                <a:gd name="T44" fmla="*/ 85 w 228"/>
                <a:gd name="T45" fmla="*/ 4 h 228"/>
                <a:gd name="T46" fmla="*/ 59 w 228"/>
                <a:gd name="T47" fmla="*/ 14 h 228"/>
                <a:gd name="T48" fmla="*/ 39 w 228"/>
                <a:gd name="T49" fmla="*/ 27 h 228"/>
                <a:gd name="T50" fmla="*/ 22 w 228"/>
                <a:gd name="T51" fmla="*/ 46 h 228"/>
                <a:gd name="T52" fmla="*/ 11 w 228"/>
                <a:gd name="T53" fmla="*/ 68 h 228"/>
                <a:gd name="T54" fmla="*/ 4 w 228"/>
                <a:gd name="T55" fmla="*/ 90 h 228"/>
                <a:gd name="T56" fmla="*/ 0 w 228"/>
                <a:gd name="T57" fmla="*/ 1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" h="228">
                  <a:moveTo>
                    <a:pt x="0" y="113"/>
                  </a:moveTo>
                  <a:lnTo>
                    <a:pt x="4" y="137"/>
                  </a:lnTo>
                  <a:lnTo>
                    <a:pt x="11" y="161"/>
                  </a:lnTo>
                  <a:lnTo>
                    <a:pt x="22" y="182"/>
                  </a:lnTo>
                  <a:lnTo>
                    <a:pt x="39" y="201"/>
                  </a:lnTo>
                  <a:lnTo>
                    <a:pt x="59" y="214"/>
                  </a:lnTo>
                  <a:lnTo>
                    <a:pt x="85" y="225"/>
                  </a:lnTo>
                  <a:lnTo>
                    <a:pt x="115" y="228"/>
                  </a:lnTo>
                  <a:lnTo>
                    <a:pt x="144" y="225"/>
                  </a:lnTo>
                  <a:lnTo>
                    <a:pt x="169" y="214"/>
                  </a:lnTo>
                  <a:lnTo>
                    <a:pt x="191" y="201"/>
                  </a:lnTo>
                  <a:lnTo>
                    <a:pt x="208" y="182"/>
                  </a:lnTo>
                  <a:lnTo>
                    <a:pt x="220" y="161"/>
                  </a:lnTo>
                  <a:lnTo>
                    <a:pt x="226" y="137"/>
                  </a:lnTo>
                  <a:lnTo>
                    <a:pt x="228" y="113"/>
                  </a:lnTo>
                  <a:lnTo>
                    <a:pt x="226" y="90"/>
                  </a:lnTo>
                  <a:lnTo>
                    <a:pt x="220" y="68"/>
                  </a:lnTo>
                  <a:lnTo>
                    <a:pt x="208" y="46"/>
                  </a:lnTo>
                  <a:lnTo>
                    <a:pt x="191" y="27"/>
                  </a:lnTo>
                  <a:lnTo>
                    <a:pt x="169" y="14"/>
                  </a:lnTo>
                  <a:lnTo>
                    <a:pt x="144" y="4"/>
                  </a:lnTo>
                  <a:lnTo>
                    <a:pt x="115" y="0"/>
                  </a:lnTo>
                  <a:lnTo>
                    <a:pt x="85" y="4"/>
                  </a:lnTo>
                  <a:lnTo>
                    <a:pt x="59" y="14"/>
                  </a:lnTo>
                  <a:lnTo>
                    <a:pt x="39" y="27"/>
                  </a:lnTo>
                  <a:lnTo>
                    <a:pt x="22" y="46"/>
                  </a:lnTo>
                  <a:lnTo>
                    <a:pt x="11" y="68"/>
                  </a:lnTo>
                  <a:lnTo>
                    <a:pt x="4" y="9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black">
            <a:xfrm>
              <a:off x="2306" y="-753"/>
              <a:ext cx="98" cy="439"/>
            </a:xfrm>
            <a:custGeom>
              <a:avLst/>
              <a:gdLst>
                <a:gd name="T0" fmla="*/ 174 w 196"/>
                <a:gd name="T1" fmla="*/ 0 h 879"/>
                <a:gd name="T2" fmla="*/ 0 w 196"/>
                <a:gd name="T3" fmla="*/ 0 h 879"/>
                <a:gd name="T4" fmla="*/ 0 w 196"/>
                <a:gd name="T5" fmla="*/ 879 h 879"/>
                <a:gd name="T6" fmla="*/ 196 w 196"/>
                <a:gd name="T7" fmla="*/ 879 h 879"/>
                <a:gd name="T8" fmla="*/ 196 w 196"/>
                <a:gd name="T9" fmla="*/ 0 h 879"/>
                <a:gd name="T10" fmla="*/ 174 w 196"/>
                <a:gd name="T11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879">
                  <a:moveTo>
                    <a:pt x="174" y="0"/>
                  </a:moveTo>
                  <a:lnTo>
                    <a:pt x="0" y="0"/>
                  </a:lnTo>
                  <a:lnTo>
                    <a:pt x="0" y="879"/>
                  </a:lnTo>
                  <a:lnTo>
                    <a:pt x="196" y="879"/>
                  </a:lnTo>
                  <a:lnTo>
                    <a:pt x="196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A0D0A"/>
            </a:solidFill>
            <a:ln w="0">
              <a:solidFill>
                <a:srgbClr val="EA0D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21" name="Picture 53" descr="ba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 userDrawn="1"/>
        </p:nvSpPr>
        <p:spPr bwMode="auto">
          <a:xfrm>
            <a:off x="10155570" y="6399369"/>
            <a:ext cx="758947" cy="34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233" y="6219149"/>
            <a:ext cx="758947" cy="666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B0000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Wingdings 2" pitchFamily="18" charset="2"/>
        <a:defRPr sz="2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0" indent="361942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●"/>
        <a:defRPr sz="2000">
          <a:solidFill>
            <a:schemeClr val="tx1">
              <a:lumMod val="50000"/>
            </a:schemeClr>
          </a:solidFill>
          <a:latin typeface="+mn-lt"/>
        </a:defRPr>
      </a:lvl2pPr>
      <a:lvl3pPr marL="0" indent="361942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Wingdings" pitchFamily="2" charset="2"/>
        <a:buChar char="§"/>
        <a:defRPr sz="2000">
          <a:solidFill>
            <a:schemeClr val="tx1">
              <a:lumMod val="50000"/>
            </a:schemeClr>
          </a:solidFill>
          <a:latin typeface="+mn-lt"/>
        </a:defRPr>
      </a:lvl3pPr>
      <a:lvl4pPr marL="0" indent="361942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Char char="•"/>
        <a:defRPr sz="2000">
          <a:solidFill>
            <a:schemeClr val="tx1">
              <a:lumMod val="50000"/>
            </a:schemeClr>
          </a:solidFill>
          <a:latin typeface="+mn-lt"/>
        </a:defRPr>
      </a:lvl4pPr>
      <a:lvl5pPr marL="0" indent="361942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2000">
          <a:solidFill>
            <a:schemeClr val="tx1">
              <a:lumMod val="50000"/>
            </a:schemeClr>
          </a:solidFill>
          <a:latin typeface="+mn-lt"/>
        </a:defRPr>
      </a:lvl5pPr>
      <a:lvl6pPr marL="1176309" indent="-177796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6pPr>
      <a:lvl7pPr marL="1633498" indent="-177796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7pPr>
      <a:lvl8pPr marL="2090686" indent="-177796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8pPr>
      <a:lvl9pPr marL="2547875" indent="-177796" algn="l" rtl="0" eaLnBrk="1" fontAlgn="base" hangingPunct="1">
        <a:spcBef>
          <a:spcPct val="20000"/>
        </a:spcBef>
        <a:spcAft>
          <a:spcPct val="0"/>
        </a:spcAft>
        <a:buClr>
          <a:srgbClr val="EB0000"/>
        </a:buClr>
        <a:buFont typeface="Arial" charset="0"/>
        <a:buChar char="–"/>
        <a:defRPr sz="1600">
          <a:solidFill>
            <a:srgbClr val="5F5F5F"/>
          </a:solidFill>
          <a:latin typeface="+mn-lt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" y="6058269"/>
            <a:ext cx="12194281" cy="809256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4143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711326"/>
            <a:ext cx="109728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85235" y="6448426"/>
            <a:ext cx="571500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1067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1067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9233" y="6423026"/>
            <a:ext cx="386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33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1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hoe8I7US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iklas.olsson@vti.s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lena.tilander@trafikverket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Testplattform med simulatorer för effektiv och trafiksäker driftsättning av ERTMS</a:t>
            </a:r>
          </a:p>
        </p:txBody>
      </p:sp>
      <p:sp>
        <p:nvSpPr>
          <p:cNvPr id="623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Samarbete mellan branschens operatörer, VTI och Trafikverket</a:t>
            </a:r>
          </a:p>
        </p:txBody>
      </p:sp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EB31EC72-9E3B-487B-A5A1-3147FD992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78" y="3508974"/>
            <a:ext cx="4155055" cy="333231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802D57D-E730-4814-9CC5-C992F8EEB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73" y="5517232"/>
            <a:ext cx="39243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0361075-2C48-4C1A-AD02-A65FFBAEE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Forskningsintresse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809C6D-ACF5-49DD-9FF3-9B685262D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19287"/>
            <a:ext cx="5486400" cy="3951288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Simulatorutbildning inom järnväg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5449C4-0FE5-4694-A50D-DEC8E25EF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Personligt intresse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5419B2-506F-403B-BCDB-4A5F8B3AE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73" y="1920584"/>
            <a:ext cx="5585889" cy="3951288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Bidra till kapacitetshöjning inom egen bransch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F83B836-2D31-40BE-B448-589290BE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A7EA5C-1ECE-4313-B33C-27EF02FA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73" y="1919289"/>
            <a:ext cx="5016383" cy="31685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086075E-BA03-452D-8C49-821C2084E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20584"/>
            <a:ext cx="5014267" cy="31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D55B7-BA7B-4B38-9799-B88CEF5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090C05-1E3D-4C7B-8E5B-E7A5D5C3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Undersöka hur simulatorutbildning för operativ drift kan underlätta vid  driftsättning av ERTMS.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0F781A-E01B-405B-B4C1-9814678F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7008"/>
            <a:ext cx="5172814" cy="3557501"/>
          </a:xfrm>
          <a:prstGeom prst="rect">
            <a:avLst/>
          </a:prstGeom>
        </p:spPr>
      </p:pic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62E83F26-D84E-4793-8A37-02A63B6C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517008"/>
            <a:ext cx="4392488" cy="35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0D02698-FD0F-49E2-BBD2-F8FFCAEB5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1. Simulatorutveckling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5635C3-F048-416A-B78E-5D5A0CE2A7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Utveckla simulator i nära samarbete med branschen.</a:t>
            </a:r>
          </a:p>
          <a:p>
            <a:endParaRPr lang="sv-SE" dirty="0"/>
          </a:p>
          <a:p>
            <a:r>
              <a:rPr lang="sv-SE" dirty="0"/>
              <a:t>SJ, Green </a:t>
            </a:r>
            <a:r>
              <a:rPr lang="sv-SE" dirty="0" err="1"/>
              <a:t>Cargo</a:t>
            </a:r>
            <a:r>
              <a:rPr lang="sv-SE" dirty="0"/>
              <a:t>, VY, Trafikverket och VTI i samarbete</a:t>
            </a:r>
          </a:p>
          <a:p>
            <a:endParaRPr lang="sv-SE" dirty="0"/>
          </a:p>
          <a:p>
            <a:r>
              <a:rPr lang="sv-SE" dirty="0"/>
              <a:t>Exempel – tåg förlorar radiokontakt</a:t>
            </a:r>
          </a:p>
          <a:p>
            <a:r>
              <a:rPr lang="sv-SE" u="sng" dirty="0">
                <a:hlinkClick r:id="rId3"/>
              </a:rPr>
              <a:t>https://youtu.be/_Khoe8I7US8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7BBC9C-447E-460A-AE98-DDB0E7399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2. Forskningsstudier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0A45D32-224D-4898-9C4C-ABA4274E03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Två delar</a:t>
            </a:r>
          </a:p>
          <a:p>
            <a:endParaRPr lang="sv-SE" dirty="0"/>
          </a:p>
          <a:p>
            <a:r>
              <a:rPr lang="sv-SE" dirty="0"/>
              <a:t>- Förare</a:t>
            </a:r>
          </a:p>
          <a:p>
            <a:r>
              <a:rPr lang="sv-SE" dirty="0"/>
              <a:t>- Tågledning</a:t>
            </a:r>
          </a:p>
          <a:p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326A27C-4730-4096-B6D5-0BADC829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Projektets upplägg</a:t>
            </a:r>
          </a:p>
        </p:txBody>
      </p:sp>
    </p:spTree>
    <p:extLst>
      <p:ext uri="{BB962C8B-B14F-4D97-AF65-F5344CB8AC3E}">
        <p14:creationId xmlns:p14="http://schemas.microsoft.com/office/powerpoint/2010/main" val="2164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1109C54-58A8-46F2-96A8-C54B5BAB9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Praktik i simulator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6A20ED-660E-46C7-A35B-9E484D6232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Förare genomför sin praktiska ERTMS-utbildning i simulatormiljö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D4A9FC-4CB6-4055-B73E-952CCA996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Praktik i verkligheten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AA19ADE-9489-4DBA-A53A-BD7EBEDEFA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Förare genomför sin praktiska ERTMS-utbildning på lok/motorvagn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DB256D4-8BD8-403F-9DC5-61BFF330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Jämförande studie med förare - 2021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975BDFC-C6AE-498A-B53E-C63F45330142}"/>
              </a:ext>
            </a:extLst>
          </p:cNvPr>
          <p:cNvSpPr txBox="1"/>
          <p:nvPr/>
        </p:nvSpPr>
        <p:spPr>
          <a:xfrm>
            <a:off x="510117" y="3894931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Kvantitativa och kvalitativa data</a:t>
            </a:r>
          </a:p>
          <a:p>
            <a:pPr marL="285750" indent="-285750">
              <a:buFontTx/>
              <a:buChar char="-"/>
            </a:pPr>
            <a:r>
              <a:rPr lang="sv-SE" dirty="0"/>
              <a:t>Enkäter</a:t>
            </a:r>
          </a:p>
          <a:p>
            <a:pPr marL="285750" indent="-285750">
              <a:buFontTx/>
              <a:buChar char="-"/>
            </a:pPr>
            <a:r>
              <a:rPr lang="sv-SE" dirty="0"/>
              <a:t>Data från simulatorkörningar</a:t>
            </a:r>
          </a:p>
          <a:p>
            <a:pPr marL="285750" indent="-285750">
              <a:buFontTx/>
              <a:buChar char="-"/>
            </a:pPr>
            <a:r>
              <a:rPr lang="sv-SE" dirty="0"/>
              <a:t>Gruppintervjuer</a:t>
            </a:r>
          </a:p>
        </p:txBody>
      </p:sp>
    </p:spTree>
    <p:extLst>
      <p:ext uri="{BB962C8B-B14F-4D97-AF65-F5344CB8AC3E}">
        <p14:creationId xmlns:p14="http://schemas.microsoft.com/office/powerpoint/2010/main" val="114698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ECB554F-354A-49B0-B98D-1E7A674B7E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/>
              <a:t>ERTMS</a:t>
            </a:r>
          </a:p>
          <a:p>
            <a:pPr marL="342900" indent="-342900">
              <a:buFontTx/>
              <a:buChar char="-"/>
            </a:pPr>
            <a:r>
              <a:rPr lang="sv-SE" dirty="0"/>
              <a:t>Nya föreskrifter</a:t>
            </a:r>
          </a:p>
          <a:p>
            <a:pPr marL="342900" indent="-342900">
              <a:buFontTx/>
              <a:buChar char="-"/>
            </a:pPr>
            <a:r>
              <a:rPr lang="sv-SE" dirty="0"/>
              <a:t>Ny teknik</a:t>
            </a:r>
          </a:p>
          <a:p>
            <a:pPr marL="342900" indent="-342900">
              <a:buFontTx/>
              <a:buChar char="-"/>
            </a:pPr>
            <a:r>
              <a:rPr lang="sv-SE" dirty="0"/>
              <a:t>Förändrad miljö</a:t>
            </a:r>
          </a:p>
          <a:p>
            <a:r>
              <a:rPr lang="sv-SE" dirty="0"/>
              <a:t>Leder till förändrad interaktion som riskerar påverka </a:t>
            </a:r>
            <a:r>
              <a:rPr lang="sv-SE" dirty="0" err="1"/>
              <a:t>trafikal</a:t>
            </a:r>
            <a:r>
              <a:rPr lang="sv-SE" dirty="0"/>
              <a:t> effektivitet och kapacitet</a:t>
            </a:r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FFAC5E-5B14-4CD5-A2A3-608343C6D2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Hur kan utbildningsverktyg i simulatormiljö utvecklas och användas för att underlätta interaktionen?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Kvalitativa data</a:t>
            </a:r>
          </a:p>
          <a:p>
            <a:r>
              <a:rPr lang="sv-SE" dirty="0"/>
              <a:t>-Intervjustudie med tågklarerare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CB238BE-FE3C-4927-8D61-41F2D0C1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 tågledning - 2021</a:t>
            </a:r>
          </a:p>
        </p:txBody>
      </p:sp>
    </p:spTree>
    <p:extLst>
      <p:ext uri="{BB962C8B-B14F-4D97-AF65-F5344CB8AC3E}">
        <p14:creationId xmlns:p14="http://schemas.microsoft.com/office/powerpoint/2010/main" val="304140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77692C3-8A65-4CC1-AF29-09E862A4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19" y="1376645"/>
            <a:ext cx="4260145" cy="4218378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26BAF9-7612-4B6A-9B0B-DB265AB27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5040" y="1297787"/>
            <a:ext cx="4322233" cy="4435475"/>
          </a:xfrm>
        </p:spPr>
        <p:txBody>
          <a:bodyPr wrap="square" anchor="t">
            <a:normAutofit/>
          </a:bodyPr>
          <a:lstStyle/>
          <a:p>
            <a:r>
              <a:rPr lang="sv-SE" b="1" dirty="0"/>
              <a:t>Niklas Olsson</a:t>
            </a:r>
          </a:p>
          <a:p>
            <a:r>
              <a:rPr lang="sv-SE" dirty="0"/>
              <a:t>Projektledare TESTER, VTI</a:t>
            </a:r>
          </a:p>
          <a:p>
            <a:r>
              <a:rPr lang="sv-SE" dirty="0">
                <a:hlinkClick r:id="rId3"/>
              </a:rPr>
              <a:t>niklas.olsson@vti.se</a:t>
            </a:r>
            <a:endParaRPr lang="sv-SE" dirty="0"/>
          </a:p>
          <a:p>
            <a:r>
              <a:rPr lang="sv-SE" dirty="0"/>
              <a:t>070-943 04 52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Helena Tilander</a:t>
            </a:r>
          </a:p>
          <a:p>
            <a:r>
              <a:rPr lang="sv-SE" dirty="0"/>
              <a:t>Projektledare ERTMS utbildning, Trafikverket</a:t>
            </a:r>
          </a:p>
          <a:p>
            <a:r>
              <a:rPr lang="sv-SE" dirty="0">
                <a:hlinkClick r:id="rId4"/>
              </a:rPr>
              <a:t>helena.tilander@trafikverket.se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2F5973-5AE8-4116-8636-45ECDC4C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9"/>
            <a:ext cx="10972800" cy="789583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Frågor och 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539537946"/>
      </p:ext>
    </p:extLst>
  </p:cSld>
  <p:clrMapOvr>
    <a:masterClrMapping/>
  </p:clrMapOvr>
</p:sld>
</file>

<file path=ppt/theme/theme1.xml><?xml version="1.0" encoding="utf-8"?>
<a:theme xmlns:a="http://schemas.openxmlformats.org/drawingml/2006/main" name="VTI mall">
  <a:themeElements>
    <a:clrScheme name="Med bakgrundsdekor 1">
      <a:dk1>
        <a:srgbClr val="4D4D4D"/>
      </a:dk1>
      <a:lt1>
        <a:srgbClr val="FFFFFF"/>
      </a:lt1>
      <a:dk2>
        <a:srgbClr val="808080"/>
      </a:dk2>
      <a:lt2>
        <a:srgbClr val="DDDDDD"/>
      </a:lt2>
      <a:accent1>
        <a:srgbClr val="EB0000"/>
      </a:accent1>
      <a:accent2>
        <a:srgbClr val="6D81BB"/>
      </a:accent2>
      <a:accent3>
        <a:srgbClr val="FFFFFF"/>
      </a:accent3>
      <a:accent4>
        <a:srgbClr val="404040"/>
      </a:accent4>
      <a:accent5>
        <a:srgbClr val="F3AAAA"/>
      </a:accent5>
      <a:accent6>
        <a:srgbClr val="6274A9"/>
      </a:accent6>
      <a:hlink>
        <a:srgbClr val="861635"/>
      </a:hlink>
      <a:folHlink>
        <a:srgbClr val="DB9A38"/>
      </a:folHlink>
    </a:clrScheme>
    <a:fontScheme name="Med bakgrundsdek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d bakgrundsdekor 1">
        <a:dk1>
          <a:srgbClr val="4D4D4D"/>
        </a:dk1>
        <a:lt1>
          <a:srgbClr val="FFFFFF"/>
        </a:lt1>
        <a:dk2>
          <a:srgbClr val="808080"/>
        </a:dk2>
        <a:lt2>
          <a:srgbClr val="DDDDDD"/>
        </a:lt2>
        <a:accent1>
          <a:srgbClr val="EB0000"/>
        </a:accent1>
        <a:accent2>
          <a:srgbClr val="6D81BB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6274A9"/>
        </a:accent6>
        <a:hlink>
          <a:srgbClr val="861635"/>
        </a:hlink>
        <a:folHlink>
          <a:srgbClr val="DB9A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st.pptx" id="{85DE0BBE-BFFF-438A-B1C0-4884CF94EB1E}" vid="{B3519CE1-4397-4A90-A137-7544882443A8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2FA095CB-CA20-4CA3-BB03-C376CA1854FF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8154</TotalTime>
  <Words>251</Words>
  <Application>Microsoft Office PowerPoint</Application>
  <PresentationFormat>Bredbild</PresentationFormat>
  <Paragraphs>74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Wingdings</vt:lpstr>
      <vt:lpstr>Wingdings 2</vt:lpstr>
      <vt:lpstr>VTI mall</vt:lpstr>
      <vt:lpstr>Anpassad formgivning</vt:lpstr>
      <vt:lpstr>Testplattform med simulatorer för effektiv och trafiksäker driftsättning av ERTMS</vt:lpstr>
      <vt:lpstr>Bakgrund</vt:lpstr>
      <vt:lpstr>Syfte</vt:lpstr>
      <vt:lpstr>Projektets upplägg</vt:lpstr>
      <vt:lpstr>Jämförande studie med förare - 2021</vt:lpstr>
      <vt:lpstr>Studie tågledning - 2021</vt:lpstr>
      <vt:lpstr>Frågor och 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Testplattform med simulatorer för effektiv och trafiksäker driftsättning av ERTMS</dc:title>
  <dc:creator>Niklas Olsson</dc:creator>
  <cp:lastModifiedBy>Niklas Olsson</cp:lastModifiedBy>
  <cp:revision>8</cp:revision>
  <dcterms:created xsi:type="dcterms:W3CDTF">2020-11-12T10:57:30Z</dcterms:created>
  <dcterms:modified xsi:type="dcterms:W3CDTF">2020-11-25T08:04:13Z</dcterms:modified>
</cp:coreProperties>
</file>