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393" r:id="rId5"/>
    <p:sldId id="382" r:id="rId6"/>
    <p:sldId id="379" r:id="rId7"/>
    <p:sldId id="380" r:id="rId8"/>
    <p:sldId id="383" r:id="rId9"/>
    <p:sldId id="385" r:id="rId10"/>
    <p:sldId id="387" r:id="rId11"/>
    <p:sldId id="388" r:id="rId12"/>
    <p:sldId id="389" r:id="rId13"/>
    <p:sldId id="390" r:id="rId14"/>
    <p:sldId id="392" r:id="rId15"/>
    <p:sldId id="391" r:id="rId16"/>
    <p:sldId id="30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52"/>
    <a:srgbClr val="EF969A"/>
    <a:srgbClr val="11A0A0"/>
    <a:srgbClr val="37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A53E0-C494-498E-AB1D-E98770FBAF7F}" v="14" dt="2020-11-25T10:37:1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87842" autoAdjust="0"/>
  </p:normalViewPr>
  <p:slideViewPr>
    <p:cSldViewPr snapToGrid="0" snapToObjects="1">
      <p:cViewPr varScale="1">
        <p:scale>
          <a:sx n="75" d="100"/>
          <a:sy n="75" d="100"/>
        </p:scale>
        <p:origin x="54" y="546"/>
      </p:cViewPr>
      <p:guideLst>
        <p:guide orient="horz" pos="1620"/>
        <p:guide pos="2880"/>
        <p:guide orient="horz" pos="1654"/>
      </p:guideLst>
    </p:cSldViewPr>
  </p:slideViewPr>
  <p:outlineViewPr>
    <p:cViewPr>
      <p:scale>
        <a:sx n="33" d="100"/>
        <a:sy n="33" d="100"/>
      </p:scale>
      <p:origin x="0" y="11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Joborn" userId="a8085d7e-125b-4200-9722-c74edaf16089" providerId="ADAL" clId="{818A53E0-C494-498E-AB1D-E98770FBAF7F}"/>
    <pc:docChg chg="custSel modSld sldOrd">
      <pc:chgData name="Martin Joborn" userId="a8085d7e-125b-4200-9722-c74edaf16089" providerId="ADAL" clId="{818A53E0-C494-498E-AB1D-E98770FBAF7F}" dt="2020-11-25T14:55:33.730" v="186" actId="255"/>
      <pc:docMkLst>
        <pc:docMk/>
      </pc:docMkLst>
      <pc:sldChg chg="modSp mod">
        <pc:chgData name="Martin Joborn" userId="a8085d7e-125b-4200-9722-c74edaf16089" providerId="ADAL" clId="{818A53E0-C494-498E-AB1D-E98770FBAF7F}" dt="2020-11-25T10:07:21.076" v="66" actId="1076"/>
        <pc:sldMkLst>
          <pc:docMk/>
          <pc:sldMk cId="1364089176" sldId="304"/>
        </pc:sldMkLst>
        <pc:spChg chg="mod">
          <ac:chgData name="Martin Joborn" userId="a8085d7e-125b-4200-9722-c74edaf16089" providerId="ADAL" clId="{818A53E0-C494-498E-AB1D-E98770FBAF7F}" dt="2020-11-25T10:07:21.076" v="66" actId="1076"/>
          <ac:spMkLst>
            <pc:docMk/>
            <pc:sldMk cId="1364089176" sldId="304"/>
            <ac:spMk id="6" creationId="{00000000-0000-0000-0000-000000000000}"/>
          </ac:spMkLst>
        </pc:spChg>
        <pc:spChg chg="mod">
          <ac:chgData name="Martin Joborn" userId="a8085d7e-125b-4200-9722-c74edaf16089" providerId="ADAL" clId="{818A53E0-C494-498E-AB1D-E98770FBAF7F}" dt="2020-11-25T10:07:13.053" v="65" actId="6549"/>
          <ac:spMkLst>
            <pc:docMk/>
            <pc:sldMk cId="1364089176" sldId="304"/>
            <ac:spMk id="7" creationId="{00000000-0000-0000-0000-000000000000}"/>
          </ac:spMkLst>
        </pc:spChg>
      </pc:sldChg>
      <pc:sldChg chg="delSp modSp mod">
        <pc:chgData name="Martin Joborn" userId="a8085d7e-125b-4200-9722-c74edaf16089" providerId="ADAL" clId="{818A53E0-C494-498E-AB1D-E98770FBAF7F}" dt="2020-11-25T14:55:22.198" v="185" actId="478"/>
        <pc:sldMkLst>
          <pc:docMk/>
          <pc:sldMk cId="1931864801" sldId="379"/>
        </pc:sldMkLst>
        <pc:spChg chg="del mod">
          <ac:chgData name="Martin Joborn" userId="a8085d7e-125b-4200-9722-c74edaf16089" providerId="ADAL" clId="{818A53E0-C494-498E-AB1D-E98770FBAF7F}" dt="2020-11-25T14:55:22.198" v="185" actId="478"/>
          <ac:spMkLst>
            <pc:docMk/>
            <pc:sldMk cId="1931864801" sldId="379"/>
            <ac:spMk id="10" creationId="{BA3EC5D2-3691-4787-9461-70820A9BCAC9}"/>
          </ac:spMkLst>
        </pc:spChg>
      </pc:sldChg>
      <pc:sldChg chg="modSp">
        <pc:chgData name="Martin Joborn" userId="a8085d7e-125b-4200-9722-c74edaf16089" providerId="ADAL" clId="{818A53E0-C494-498E-AB1D-E98770FBAF7F}" dt="2020-11-25T10:02:32.387" v="2" actId="20577"/>
        <pc:sldMkLst>
          <pc:docMk/>
          <pc:sldMk cId="3406382824" sldId="380"/>
        </pc:sldMkLst>
        <pc:spChg chg="mod">
          <ac:chgData name="Martin Joborn" userId="a8085d7e-125b-4200-9722-c74edaf16089" providerId="ADAL" clId="{818A53E0-C494-498E-AB1D-E98770FBAF7F}" dt="2020-11-25T10:02:32.387" v="2" actId="20577"/>
          <ac:spMkLst>
            <pc:docMk/>
            <pc:sldMk cId="3406382824" sldId="380"/>
            <ac:spMk id="5" creationId="{5C4D83F4-EF2D-4759-9245-9A8928157583}"/>
          </ac:spMkLst>
        </pc:spChg>
      </pc:sldChg>
      <pc:sldChg chg="modSp mod modShow">
        <pc:chgData name="Martin Joborn" userId="a8085d7e-125b-4200-9722-c74edaf16089" providerId="ADAL" clId="{818A53E0-C494-498E-AB1D-E98770FBAF7F}" dt="2020-11-25T14:55:33.730" v="186" actId="255"/>
        <pc:sldMkLst>
          <pc:docMk/>
          <pc:sldMk cId="1290885807" sldId="382"/>
        </pc:sldMkLst>
        <pc:spChg chg="mod">
          <ac:chgData name="Martin Joborn" userId="a8085d7e-125b-4200-9722-c74edaf16089" providerId="ADAL" clId="{818A53E0-C494-498E-AB1D-E98770FBAF7F}" dt="2020-11-25T14:55:33.730" v="186" actId="255"/>
          <ac:spMkLst>
            <pc:docMk/>
            <pc:sldMk cId="1290885807" sldId="382"/>
            <ac:spMk id="7" creationId="{107E1FA5-0514-456D-96B8-CB5B63C3F92F}"/>
          </ac:spMkLst>
        </pc:spChg>
        <pc:spChg chg="mod">
          <ac:chgData name="Martin Joborn" userId="a8085d7e-125b-4200-9722-c74edaf16089" providerId="ADAL" clId="{818A53E0-C494-498E-AB1D-E98770FBAF7F}" dt="2020-11-25T14:43:53.328" v="182" actId="14100"/>
          <ac:spMkLst>
            <pc:docMk/>
            <pc:sldMk cId="1290885807" sldId="382"/>
            <ac:spMk id="9" creationId="{C9747F4F-7895-4627-99C3-664CC6D316BF}"/>
          </ac:spMkLst>
        </pc:spChg>
      </pc:sldChg>
      <pc:sldChg chg="modSp mod">
        <pc:chgData name="Martin Joborn" userId="a8085d7e-125b-4200-9722-c74edaf16089" providerId="ADAL" clId="{818A53E0-C494-498E-AB1D-E98770FBAF7F}" dt="2020-11-25T10:04:00.900" v="6" actId="20578"/>
        <pc:sldMkLst>
          <pc:docMk/>
          <pc:sldMk cId="1980107519" sldId="383"/>
        </pc:sldMkLst>
        <pc:spChg chg="mod">
          <ac:chgData name="Martin Joborn" userId="a8085d7e-125b-4200-9722-c74edaf16089" providerId="ADAL" clId="{818A53E0-C494-498E-AB1D-E98770FBAF7F}" dt="2020-11-25T10:04:00.900" v="6" actId="20578"/>
          <ac:spMkLst>
            <pc:docMk/>
            <pc:sldMk cId="1980107519" sldId="383"/>
            <ac:spMk id="6" creationId="{169A9158-80B4-42B0-A580-5B4A5F2DF0CD}"/>
          </ac:spMkLst>
        </pc:spChg>
      </pc:sldChg>
      <pc:sldChg chg="modSp mod">
        <pc:chgData name="Martin Joborn" userId="a8085d7e-125b-4200-9722-c74edaf16089" providerId="ADAL" clId="{818A53E0-C494-498E-AB1D-E98770FBAF7F}" dt="2020-11-25T10:12:28.532" v="71" actId="20577"/>
        <pc:sldMkLst>
          <pc:docMk/>
          <pc:sldMk cId="1317884097" sldId="385"/>
        </pc:sldMkLst>
        <pc:spChg chg="mod">
          <ac:chgData name="Martin Joborn" userId="a8085d7e-125b-4200-9722-c74edaf16089" providerId="ADAL" clId="{818A53E0-C494-498E-AB1D-E98770FBAF7F}" dt="2020-11-25T10:04:26.643" v="11" actId="20577"/>
          <ac:spMkLst>
            <pc:docMk/>
            <pc:sldMk cId="1317884097" sldId="385"/>
            <ac:spMk id="8" creationId="{A7616688-EEA7-4BCC-A112-0791E91235D3}"/>
          </ac:spMkLst>
        </pc:spChg>
        <pc:spChg chg="mod">
          <ac:chgData name="Martin Joborn" userId="a8085d7e-125b-4200-9722-c74edaf16089" providerId="ADAL" clId="{818A53E0-C494-498E-AB1D-E98770FBAF7F}" dt="2020-11-25T10:04:30.626" v="15" actId="20577"/>
          <ac:spMkLst>
            <pc:docMk/>
            <pc:sldMk cId="1317884097" sldId="385"/>
            <ac:spMk id="72" creationId="{B0EDECA4-CD6E-4534-AB19-D7698FF1AB95}"/>
          </ac:spMkLst>
        </pc:spChg>
        <pc:spChg chg="mod">
          <ac:chgData name="Martin Joborn" userId="a8085d7e-125b-4200-9722-c74edaf16089" providerId="ADAL" clId="{818A53E0-C494-498E-AB1D-E98770FBAF7F}" dt="2020-11-25T10:12:28.532" v="71" actId="20577"/>
          <ac:spMkLst>
            <pc:docMk/>
            <pc:sldMk cId="1317884097" sldId="385"/>
            <ac:spMk id="73" creationId="{BC79CBA4-6477-40AC-BE8E-84E8EE672339}"/>
          </ac:spMkLst>
        </pc:spChg>
      </pc:sldChg>
      <pc:sldChg chg="modSp mod ord">
        <pc:chgData name="Martin Joborn" userId="a8085d7e-125b-4200-9722-c74edaf16089" providerId="ADAL" clId="{818A53E0-C494-498E-AB1D-E98770FBAF7F}" dt="2020-11-25T10:15:36.574" v="107"/>
        <pc:sldMkLst>
          <pc:docMk/>
          <pc:sldMk cId="3996514934" sldId="387"/>
        </pc:sldMkLst>
        <pc:spChg chg="mod">
          <ac:chgData name="Martin Joborn" userId="a8085d7e-125b-4200-9722-c74edaf16089" providerId="ADAL" clId="{818A53E0-C494-498E-AB1D-E98770FBAF7F}" dt="2020-11-25T10:05:01.919" v="39" actId="20577"/>
          <ac:spMkLst>
            <pc:docMk/>
            <pc:sldMk cId="3996514934" sldId="387"/>
            <ac:spMk id="48" creationId="{D79742AE-2FB0-4341-8DF5-D68E0BA34F1A}"/>
          </ac:spMkLst>
        </pc:spChg>
      </pc:sldChg>
      <pc:sldChg chg="modSp mod">
        <pc:chgData name="Martin Joborn" userId="a8085d7e-125b-4200-9722-c74edaf16089" providerId="ADAL" clId="{818A53E0-C494-498E-AB1D-E98770FBAF7F}" dt="2020-11-25T10:15:46.607" v="110" actId="1076"/>
        <pc:sldMkLst>
          <pc:docMk/>
          <pc:sldMk cId="1252064349" sldId="388"/>
        </pc:sldMkLst>
        <pc:spChg chg="mod">
          <ac:chgData name="Martin Joborn" userId="a8085d7e-125b-4200-9722-c74edaf16089" providerId="ADAL" clId="{818A53E0-C494-498E-AB1D-E98770FBAF7F}" dt="2020-11-25T10:05:18.608" v="44" actId="20577"/>
          <ac:spMkLst>
            <pc:docMk/>
            <pc:sldMk cId="1252064349" sldId="388"/>
            <ac:spMk id="48" creationId="{D79742AE-2FB0-4341-8DF5-D68E0BA34F1A}"/>
          </ac:spMkLst>
        </pc:spChg>
        <pc:spChg chg="mod">
          <ac:chgData name="Martin Joborn" userId="a8085d7e-125b-4200-9722-c74edaf16089" providerId="ADAL" clId="{818A53E0-C494-498E-AB1D-E98770FBAF7F}" dt="2020-11-25T10:15:46.607" v="110" actId="1076"/>
          <ac:spMkLst>
            <pc:docMk/>
            <pc:sldMk cId="1252064349" sldId="388"/>
            <ac:spMk id="73" creationId="{BC79CBA4-6477-40AC-BE8E-84E8EE672339}"/>
          </ac:spMkLst>
        </pc:spChg>
      </pc:sldChg>
      <pc:sldChg chg="modSp mod">
        <pc:chgData name="Martin Joborn" userId="a8085d7e-125b-4200-9722-c74edaf16089" providerId="ADAL" clId="{818A53E0-C494-498E-AB1D-E98770FBAF7F}" dt="2020-11-25T10:16:29.285" v="119" actId="403"/>
        <pc:sldMkLst>
          <pc:docMk/>
          <pc:sldMk cId="74719626" sldId="389"/>
        </pc:sldMkLst>
        <pc:spChg chg="mod">
          <ac:chgData name="Martin Joborn" userId="a8085d7e-125b-4200-9722-c74edaf16089" providerId="ADAL" clId="{818A53E0-C494-498E-AB1D-E98770FBAF7F}" dt="2020-11-25T10:06:18.830" v="64" actId="20577"/>
          <ac:spMkLst>
            <pc:docMk/>
            <pc:sldMk cId="74719626" sldId="389"/>
            <ac:spMk id="48" creationId="{D79742AE-2FB0-4341-8DF5-D68E0BA34F1A}"/>
          </ac:spMkLst>
        </pc:spChg>
        <pc:spChg chg="mod">
          <ac:chgData name="Martin Joborn" userId="a8085d7e-125b-4200-9722-c74edaf16089" providerId="ADAL" clId="{818A53E0-C494-498E-AB1D-E98770FBAF7F}" dt="2020-11-25T10:16:29.285" v="119" actId="403"/>
          <ac:spMkLst>
            <pc:docMk/>
            <pc:sldMk cId="74719626" sldId="389"/>
            <ac:spMk id="73" creationId="{BC79CBA4-6477-40AC-BE8E-84E8EE672339}"/>
          </ac:spMkLst>
        </pc:spChg>
      </pc:sldChg>
      <pc:sldChg chg="modSp mod">
        <pc:chgData name="Martin Joborn" userId="a8085d7e-125b-4200-9722-c74edaf16089" providerId="ADAL" clId="{818A53E0-C494-498E-AB1D-E98770FBAF7F}" dt="2020-11-25T10:18:29.217" v="160" actId="20577"/>
        <pc:sldMkLst>
          <pc:docMk/>
          <pc:sldMk cId="4068555843" sldId="390"/>
        </pc:sldMkLst>
        <pc:spChg chg="mod">
          <ac:chgData name="Martin Joborn" userId="a8085d7e-125b-4200-9722-c74edaf16089" providerId="ADAL" clId="{818A53E0-C494-498E-AB1D-E98770FBAF7F}" dt="2020-11-25T10:18:06.043" v="151" actId="20577"/>
          <ac:spMkLst>
            <pc:docMk/>
            <pc:sldMk cId="4068555843" sldId="390"/>
            <ac:spMk id="12" creationId="{B4201E51-C4F9-4F56-A9D5-A56CBFB907F5}"/>
          </ac:spMkLst>
        </pc:spChg>
        <pc:spChg chg="mod">
          <ac:chgData name="Martin Joborn" userId="a8085d7e-125b-4200-9722-c74edaf16089" providerId="ADAL" clId="{818A53E0-C494-498E-AB1D-E98770FBAF7F}" dt="2020-11-25T10:05:28.921" v="49" actId="20577"/>
          <ac:spMkLst>
            <pc:docMk/>
            <pc:sldMk cId="4068555843" sldId="390"/>
            <ac:spMk id="48" creationId="{D79742AE-2FB0-4341-8DF5-D68E0BA34F1A}"/>
          </ac:spMkLst>
        </pc:spChg>
        <pc:spChg chg="mod">
          <ac:chgData name="Martin Joborn" userId="a8085d7e-125b-4200-9722-c74edaf16089" providerId="ADAL" clId="{818A53E0-C494-498E-AB1D-E98770FBAF7F}" dt="2020-11-25T10:18:29.217" v="160" actId="20577"/>
          <ac:spMkLst>
            <pc:docMk/>
            <pc:sldMk cId="4068555843" sldId="390"/>
            <ac:spMk id="73" creationId="{BC79CBA4-6477-40AC-BE8E-84E8EE672339}"/>
          </ac:spMkLst>
        </pc:spChg>
      </pc:sldChg>
      <pc:sldChg chg="modSp mod modAnim">
        <pc:chgData name="Martin Joborn" userId="a8085d7e-125b-4200-9722-c74edaf16089" providerId="ADAL" clId="{818A53E0-C494-498E-AB1D-E98770FBAF7F}" dt="2020-11-25T10:37:14.378" v="175"/>
        <pc:sldMkLst>
          <pc:docMk/>
          <pc:sldMk cId="2428087846" sldId="391"/>
        </pc:sldMkLst>
        <pc:spChg chg="mod">
          <ac:chgData name="Martin Joborn" userId="a8085d7e-125b-4200-9722-c74edaf16089" providerId="ADAL" clId="{818A53E0-C494-498E-AB1D-E98770FBAF7F}" dt="2020-11-25T10:05:43.892" v="59" actId="20577"/>
          <ac:spMkLst>
            <pc:docMk/>
            <pc:sldMk cId="2428087846" sldId="391"/>
            <ac:spMk id="48" creationId="{D79742AE-2FB0-4341-8DF5-D68E0BA34F1A}"/>
          </ac:spMkLst>
        </pc:spChg>
      </pc:sldChg>
      <pc:sldChg chg="modSp mod">
        <pc:chgData name="Martin Joborn" userId="a8085d7e-125b-4200-9722-c74edaf16089" providerId="ADAL" clId="{818A53E0-C494-498E-AB1D-E98770FBAF7F}" dt="2020-11-25T10:19:13.629" v="165" actId="14100"/>
        <pc:sldMkLst>
          <pc:docMk/>
          <pc:sldMk cId="1729208365" sldId="392"/>
        </pc:sldMkLst>
        <pc:spChg chg="mod">
          <ac:chgData name="Martin Joborn" userId="a8085d7e-125b-4200-9722-c74edaf16089" providerId="ADAL" clId="{818A53E0-C494-498E-AB1D-E98770FBAF7F}" dt="2020-11-25T10:05:37.077" v="54" actId="20577"/>
          <ac:spMkLst>
            <pc:docMk/>
            <pc:sldMk cId="1729208365" sldId="392"/>
            <ac:spMk id="48" creationId="{D79742AE-2FB0-4341-8DF5-D68E0BA34F1A}"/>
          </ac:spMkLst>
        </pc:spChg>
        <pc:spChg chg="mod">
          <ac:chgData name="Martin Joborn" userId="a8085d7e-125b-4200-9722-c74edaf16089" providerId="ADAL" clId="{818A53E0-C494-498E-AB1D-E98770FBAF7F}" dt="2020-11-25T10:19:13.629" v="165" actId="14100"/>
          <ac:spMkLst>
            <pc:docMk/>
            <pc:sldMk cId="1729208365" sldId="392"/>
            <ac:spMk id="73" creationId="{BC79CBA4-6477-40AC-BE8E-84E8EE672339}"/>
          </ac:spMkLst>
        </pc:spChg>
      </pc:sldChg>
      <pc:sldChg chg="mod modShow">
        <pc:chgData name="Martin Joborn" userId="a8085d7e-125b-4200-9722-c74edaf16089" providerId="ADAL" clId="{818A53E0-C494-498E-AB1D-E98770FBAF7F}" dt="2020-11-25T14:44:09.347" v="183" actId="729"/>
        <pc:sldMkLst>
          <pc:docMk/>
          <pc:sldMk cId="1399336467" sldId="393"/>
        </pc:sldMkLst>
      </pc:sldChg>
    </pc:docChg>
  </pc:docChgLst>
  <pc:docChgLst>
    <pc:chgData name="Martin Joborn" userId="a8085d7e-125b-4200-9722-c74edaf16089" providerId="ADAL" clId="{8F73A563-3581-4276-A430-79165815C88A}"/>
    <pc:docChg chg="custSel addSld delSld modSld sldOrd">
      <pc:chgData name="Martin Joborn" userId="a8085d7e-125b-4200-9722-c74edaf16089" providerId="ADAL" clId="{8F73A563-3581-4276-A430-79165815C88A}" dt="2020-11-24T13:27:25.033" v="130" actId="47"/>
      <pc:docMkLst>
        <pc:docMk/>
      </pc:docMkLst>
      <pc:sldChg chg="modSp del mod modShow">
        <pc:chgData name="Martin Joborn" userId="a8085d7e-125b-4200-9722-c74edaf16089" providerId="ADAL" clId="{8F73A563-3581-4276-A430-79165815C88A}" dt="2020-11-24T13:26:38.567" v="127" actId="47"/>
        <pc:sldMkLst>
          <pc:docMk/>
          <pc:sldMk cId="3065832057" sldId="325"/>
        </pc:sldMkLst>
        <pc:spChg chg="mod">
          <ac:chgData name="Martin Joborn" userId="a8085d7e-125b-4200-9722-c74edaf16089" providerId="ADAL" clId="{8F73A563-3581-4276-A430-79165815C88A}" dt="2020-11-24T11:21:50.077" v="12" actId="20577"/>
          <ac:spMkLst>
            <pc:docMk/>
            <pc:sldMk cId="3065832057" sldId="325"/>
            <ac:spMk id="6" creationId="{00000000-0000-0000-0000-000000000000}"/>
          </ac:spMkLst>
        </pc:spChg>
        <pc:picChg chg="mod">
          <ac:chgData name="Martin Joborn" userId="a8085d7e-125b-4200-9722-c74edaf16089" providerId="ADAL" clId="{8F73A563-3581-4276-A430-79165815C88A}" dt="2020-11-24T11:22:07.240" v="14" actId="1076"/>
          <ac:picMkLst>
            <pc:docMk/>
            <pc:sldMk cId="3065832057" sldId="325"/>
            <ac:picMk id="9" creationId="{FB20A9B0-B622-4968-9261-BBC5B622D948}"/>
          </ac:picMkLst>
        </pc:picChg>
      </pc:sldChg>
      <pc:sldChg chg="del mod ord modShow">
        <pc:chgData name="Martin Joborn" userId="a8085d7e-125b-4200-9722-c74edaf16089" providerId="ADAL" clId="{8F73A563-3581-4276-A430-79165815C88A}" dt="2020-11-24T13:26:42.762" v="128" actId="47"/>
        <pc:sldMkLst>
          <pc:docMk/>
          <pc:sldMk cId="301099844" sldId="381"/>
        </pc:sldMkLst>
      </pc:sldChg>
      <pc:sldChg chg="addSp delSp modSp mod ord modShow">
        <pc:chgData name="Martin Joborn" userId="a8085d7e-125b-4200-9722-c74edaf16089" providerId="ADAL" clId="{8F73A563-3581-4276-A430-79165815C88A}" dt="2020-11-24T13:27:08.966" v="129" actId="729"/>
        <pc:sldMkLst>
          <pc:docMk/>
          <pc:sldMk cId="1290885807" sldId="382"/>
        </pc:sldMkLst>
        <pc:spChg chg="del">
          <ac:chgData name="Martin Joborn" userId="a8085d7e-125b-4200-9722-c74edaf16089" providerId="ADAL" clId="{8F73A563-3581-4276-A430-79165815C88A}" dt="2020-11-24T11:52:29.431" v="124" actId="478"/>
          <ac:spMkLst>
            <pc:docMk/>
            <pc:sldMk cId="1290885807" sldId="382"/>
            <ac:spMk id="5" creationId="{EBC9076D-E64F-4597-8E77-11A205E7677E}"/>
          </ac:spMkLst>
        </pc:spChg>
        <pc:spChg chg="add mod">
          <ac:chgData name="Martin Joborn" userId="a8085d7e-125b-4200-9722-c74edaf16089" providerId="ADAL" clId="{8F73A563-3581-4276-A430-79165815C88A}" dt="2020-11-24T11:53:05.419" v="125"/>
          <ac:spMkLst>
            <pc:docMk/>
            <pc:sldMk cId="1290885807" sldId="382"/>
            <ac:spMk id="7" creationId="{107E1FA5-0514-456D-96B8-CB5B63C3F92F}"/>
          </ac:spMkLst>
        </pc:spChg>
      </pc:sldChg>
      <pc:sldChg chg="del">
        <pc:chgData name="Martin Joborn" userId="a8085d7e-125b-4200-9722-c74edaf16089" providerId="ADAL" clId="{8F73A563-3581-4276-A430-79165815C88A}" dt="2020-11-24T13:27:25.033" v="130" actId="47"/>
        <pc:sldMkLst>
          <pc:docMk/>
          <pc:sldMk cId="872521043" sldId="386"/>
        </pc:sldMkLst>
      </pc:sldChg>
      <pc:sldChg chg="delSp modSp add mod">
        <pc:chgData name="Martin Joborn" userId="a8085d7e-125b-4200-9722-c74edaf16089" providerId="ADAL" clId="{8F73A563-3581-4276-A430-79165815C88A}" dt="2020-11-24T11:51:16.854" v="120" actId="6549"/>
        <pc:sldMkLst>
          <pc:docMk/>
          <pc:sldMk cId="1399336467" sldId="393"/>
        </pc:sldMkLst>
        <pc:spChg chg="mod">
          <ac:chgData name="Martin Joborn" userId="a8085d7e-125b-4200-9722-c74edaf16089" providerId="ADAL" clId="{8F73A563-3581-4276-A430-79165815C88A}" dt="2020-11-24T11:51:16.854" v="120" actId="6549"/>
          <ac:spMkLst>
            <pc:docMk/>
            <pc:sldMk cId="1399336467" sldId="393"/>
            <ac:spMk id="6" creationId="{00000000-0000-0000-0000-000000000000}"/>
          </ac:spMkLst>
        </pc:spChg>
        <pc:picChg chg="del mod">
          <ac:chgData name="Martin Joborn" userId="a8085d7e-125b-4200-9722-c74edaf16089" providerId="ADAL" clId="{8F73A563-3581-4276-A430-79165815C88A}" dt="2020-11-24T11:50:53.503" v="116" actId="478"/>
          <ac:picMkLst>
            <pc:docMk/>
            <pc:sldMk cId="1399336467" sldId="393"/>
            <ac:picMk id="9" creationId="{FB20A9B0-B622-4968-9261-BBC5B622D9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13834-C992-874A-999B-F34948573571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CF82C-9912-8E4D-BE02-601DCFABF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1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B8CD-03A1-B843-8A46-D4867E69E605}" type="datetimeFigureOut">
              <a:rPr lang="en-US" smtClean="0"/>
              <a:t>11/25/2020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982C5-7E37-5C4D-97D7-010A44D02F0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07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239000" cy="51435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200" b="0">
                <a:solidFill>
                  <a:srgbClr val="DF235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DF235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DF235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DF235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DF235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5651015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62000"/>
            <a:ext cx="2286000" cy="781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714500"/>
            <a:ext cx="2286000" cy="2590800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defRPr sz="1400"/>
            </a:lvl1pPr>
            <a:lvl2pPr>
              <a:lnSpc>
                <a:spcPct val="110000"/>
              </a:lnSpc>
              <a:spcBef>
                <a:spcPts val="800"/>
              </a:spcBef>
              <a:defRPr sz="1400"/>
            </a:lvl2pPr>
            <a:lvl3pPr>
              <a:lnSpc>
                <a:spcPct val="110000"/>
              </a:lnSpc>
              <a:spcBef>
                <a:spcPts val="800"/>
              </a:spcBef>
              <a:defRPr sz="1200"/>
            </a:lvl3pPr>
            <a:lvl4pPr>
              <a:lnSpc>
                <a:spcPct val="110000"/>
              </a:lnSpc>
              <a:spcBef>
                <a:spcPts val="800"/>
              </a:spcBef>
              <a:defRPr sz="1200"/>
            </a:lvl4pPr>
            <a:lvl5pPr>
              <a:lnSpc>
                <a:spcPct val="110000"/>
              </a:lnSpc>
              <a:spcBef>
                <a:spcPts val="800"/>
              </a:spcBef>
              <a:defRPr sz="10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3810000" y="762000"/>
            <a:ext cx="4572000" cy="3543300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spcBef>
                <a:spcPts val="1200"/>
              </a:spcBef>
              <a:defRPr/>
            </a:lvl4pPr>
            <a:lvl5pPr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99526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graf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762000"/>
            <a:ext cx="2286000" cy="7810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1714500"/>
            <a:ext cx="2286000" cy="2590800"/>
          </a:xfrm>
        </p:spPr>
        <p:txBody>
          <a:bodyPr/>
          <a:lstStyle>
            <a:lvl1pPr>
              <a:lnSpc>
                <a:spcPct val="110000"/>
              </a:lnSpc>
              <a:spcBef>
                <a:spcPts val="800"/>
              </a:spcBef>
              <a:defRPr sz="1400"/>
            </a:lvl1pPr>
            <a:lvl2pPr>
              <a:lnSpc>
                <a:spcPct val="110000"/>
              </a:lnSpc>
              <a:spcBef>
                <a:spcPts val="800"/>
              </a:spcBef>
              <a:defRPr sz="1400"/>
            </a:lvl2pPr>
            <a:lvl3pPr>
              <a:lnSpc>
                <a:spcPct val="110000"/>
              </a:lnSpc>
              <a:spcBef>
                <a:spcPts val="800"/>
              </a:spcBef>
              <a:defRPr sz="1200"/>
            </a:lvl3pPr>
            <a:lvl4pPr>
              <a:lnSpc>
                <a:spcPct val="110000"/>
              </a:lnSpc>
              <a:spcBef>
                <a:spcPts val="800"/>
              </a:spcBef>
              <a:defRPr sz="1200"/>
            </a:lvl4pPr>
            <a:lvl5pPr>
              <a:lnSpc>
                <a:spcPct val="110000"/>
              </a:lnSpc>
              <a:spcBef>
                <a:spcPts val="800"/>
              </a:spcBef>
              <a:defRPr sz="10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762000" y="762000"/>
            <a:ext cx="4572000" cy="3543300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spcBef>
                <a:spcPts val="1200"/>
              </a:spcBef>
              <a:defRPr/>
            </a:lvl4pPr>
            <a:lvl5pPr>
              <a:lnSpc>
                <a:spcPct val="11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453961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0" y="762000"/>
            <a:ext cx="7112000" cy="36195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800"/>
              </a:spcBef>
              <a:buNone/>
              <a:defRPr sz="6000" b="0">
                <a:solidFill>
                  <a:schemeClr val="accent2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600"/>
              </a:spcBef>
              <a:buNone/>
              <a:defRPr sz="1800">
                <a:solidFill>
                  <a:schemeClr val="accent2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chemeClr val="accent2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chemeClr val="accent2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600"/>
              </a:spcBef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</p:spTree>
    <p:extLst>
      <p:ext uri="{BB962C8B-B14F-4D97-AF65-F5344CB8AC3E}">
        <p14:creationId xmlns:p14="http://schemas.microsoft.com/office/powerpoint/2010/main" val="49186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0" y="762000"/>
            <a:ext cx="7112000" cy="3619500"/>
          </a:xfrm>
        </p:spPr>
        <p:txBody>
          <a:bodyPr bIns="0" anchor="ctr" anchorCtr="0"/>
          <a:lstStyle>
            <a:lvl1pPr marL="0" indent="0" algn="l">
              <a:lnSpc>
                <a:spcPct val="80000"/>
              </a:lnSpc>
              <a:spcBef>
                <a:spcPts val="800"/>
              </a:spcBef>
              <a:buNone/>
              <a:defRPr sz="6000" b="0">
                <a:solidFill>
                  <a:srgbClr val="FFF0B0"/>
                </a:solidFill>
                <a:latin typeface="+mj-lt"/>
              </a:defRPr>
            </a:lvl1pPr>
            <a:lvl2pPr marL="0" indent="0" algn="l">
              <a:lnSpc>
                <a:spcPct val="80000"/>
              </a:lnSpc>
              <a:spcBef>
                <a:spcPts val="1600"/>
              </a:spcBef>
              <a:buNone/>
              <a:defRPr sz="1800">
                <a:solidFill>
                  <a:srgbClr val="FFF0B0"/>
                </a:solidFill>
                <a:latin typeface="+mj-lt"/>
              </a:defRPr>
            </a:lvl2pPr>
            <a:lvl3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rgbClr val="FFF0B0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600"/>
              </a:spcBef>
              <a:buNone/>
              <a:defRPr sz="1400">
                <a:solidFill>
                  <a:srgbClr val="FFF0B0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600"/>
              </a:spcBef>
              <a:buNone/>
              <a:defRPr sz="1200">
                <a:solidFill>
                  <a:srgbClr val="FFF0B0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67803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762000" y="762000"/>
            <a:ext cx="7620000" cy="3543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4887883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62000" y="3028952"/>
            <a:ext cx="2438400" cy="2133917"/>
          </a:xfrm>
          <a:solidFill>
            <a:srgbClr val="FFFFFF"/>
          </a:solidFill>
        </p:spPr>
        <p:txBody>
          <a:bodyPr wrap="square" lIns="330200" tIns="228600" rIns="330200" bIns="279400">
            <a:spAutoFit/>
          </a:bodyPr>
          <a:lstStyle>
            <a:lvl1pPr marL="0" indent="0">
              <a:spcBef>
                <a:spcPts val="0"/>
              </a:spcBef>
              <a:buNone/>
              <a:defRPr sz="1600" b="0"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1600" b="0"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600" b="0"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1600" b="0">
                <a:latin typeface="+mj-lt"/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85704138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, 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762000"/>
            <a:ext cx="7112000" cy="3543300"/>
          </a:xfrm>
        </p:spPr>
        <p:txBody>
          <a:bodyPr bIns="254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400" b="1">
                <a:latin typeface="Roboto Mono"/>
                <a:cs typeface="Roboto Mono"/>
              </a:defRPr>
            </a:lvl1pPr>
            <a:lvl2pPr marL="0" indent="0">
              <a:spcBef>
                <a:spcPts val="0"/>
              </a:spcBef>
              <a:buNone/>
              <a:defRPr sz="1100">
                <a:latin typeface="Roboto Mono"/>
                <a:cs typeface="Roboto Mono"/>
              </a:defRPr>
            </a:lvl2pPr>
            <a:lvl3pPr marL="0" indent="0">
              <a:spcBef>
                <a:spcPts val="0"/>
              </a:spcBef>
              <a:buNone/>
              <a:defRPr sz="900">
                <a:latin typeface="Roboto Mono"/>
                <a:cs typeface="Roboto Mono"/>
              </a:defRPr>
            </a:lvl3pPr>
            <a:lvl4pPr marL="0" indent="0">
              <a:spcBef>
                <a:spcPts val="0"/>
              </a:spcBef>
              <a:buNone/>
              <a:defRPr sz="800">
                <a:latin typeface="Roboto Mono"/>
                <a:cs typeface="Roboto Mono"/>
              </a:defRPr>
            </a:lvl4pPr>
            <a:lvl5pPr marL="0" indent="0">
              <a:spcBef>
                <a:spcPts val="0"/>
              </a:spcBef>
              <a:buNone/>
              <a:defRPr sz="600">
                <a:latin typeface="Roboto Mono"/>
                <a:cs typeface="Roboto Mono"/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3394" y="4661829"/>
            <a:ext cx="7111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latin typeface="Roboto Mono"/>
                <a:cs typeface="Roboto Mono"/>
              </a:rPr>
              <a:t>RISE</a:t>
            </a:r>
            <a:r>
              <a:rPr lang="sv-SE" sz="800" dirty="0"/>
              <a:t> —</a:t>
            </a:r>
            <a:r>
              <a:rPr lang="sv-SE" sz="800" baseline="0" dirty="0"/>
              <a:t> </a:t>
            </a:r>
            <a:r>
              <a:rPr lang="en-US" sz="800" b="1" dirty="0">
                <a:latin typeface="Roboto Mono"/>
                <a:cs typeface="Roboto Mono"/>
              </a:rPr>
              <a:t>Research Institutes of Sweden AB</a:t>
            </a:r>
            <a:r>
              <a:rPr lang="en-US" sz="800" dirty="0">
                <a:latin typeface="Roboto Mono"/>
                <a:cs typeface="Roboto Mono"/>
              </a:rPr>
              <a:t> </a:t>
            </a:r>
            <a:r>
              <a:rPr lang="hu-HU" sz="800" baseline="0" dirty="0">
                <a:latin typeface="Roboto Mono"/>
                <a:cs typeface="Roboto Mono"/>
              </a:rPr>
              <a:t>· info@ri.se · </a:t>
            </a:r>
            <a:r>
              <a:rPr lang="en-US" sz="800" dirty="0" err="1">
                <a:latin typeface="Roboto Mono"/>
                <a:cs typeface="Roboto Mono"/>
              </a:rPr>
              <a:t>ri.se</a:t>
            </a:r>
            <a:endParaRPr lang="en-US" sz="800" dirty="0">
              <a:latin typeface="Roboto Mono"/>
              <a:cs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9341598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A279-D764-4324-B6E6-5871C8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1920-952E-4178-8D06-F3CBA42A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8473-38B3-471C-952F-9C1D30639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F1932-2E77-49BD-B12F-93B25790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53523-0EDD-4B08-84E8-2E044D7C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Joborn, Ranjbar: Avgångstider MGB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3C995-D5FB-4189-BFF4-5B152C91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96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7239000" cy="5143500"/>
          </a:xfrm>
          <a:noFill/>
        </p:spPr>
        <p:txBody>
          <a:bodyPr lIns="1524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5200" b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chemeClr val="bg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12412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bild-lju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3957320" cy="51435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200" b="0">
                <a:solidFill>
                  <a:srgbClr val="DF2351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DF2351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DF2351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DF2351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DF235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1872487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bild-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3957320" cy="5143500"/>
          </a:xfrm>
          <a:noFill/>
        </p:spPr>
        <p:txBody>
          <a:bodyPr lIns="762000" tIns="0" rIns="0" bIns="0" anchor="ctr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j-lt"/>
              </a:defRPr>
            </a:lvl1pPr>
            <a:lvl2pPr marL="0" indent="0">
              <a:spcBef>
                <a:spcPts val="1000"/>
              </a:spcBef>
              <a:buNone/>
              <a:defRPr b="1">
                <a:solidFill>
                  <a:srgbClr val="FFFFFF"/>
                </a:solidFill>
              </a:defRPr>
            </a:lvl2pPr>
            <a:lvl3pPr marL="0" indent="0">
              <a:spcBef>
                <a:spcPts val="1000"/>
              </a:spcBef>
              <a:buNone/>
              <a:defRPr sz="1800" b="1">
                <a:solidFill>
                  <a:srgbClr val="FFFFFF"/>
                </a:solidFill>
              </a:defRPr>
            </a:lvl3pPr>
            <a:lvl4pPr marL="0" indent="0">
              <a:spcBef>
                <a:spcPts val="1600"/>
              </a:spcBef>
              <a:buNone/>
              <a:defRPr sz="1400" b="0">
                <a:solidFill>
                  <a:srgbClr val="FFFFFF"/>
                </a:solidFill>
              </a:defRPr>
            </a:lvl4pPr>
            <a:lvl5pPr marL="0" indent="0">
              <a:spcBef>
                <a:spcPts val="1000"/>
              </a:spcBef>
              <a:buNone/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4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53400" y="361949"/>
            <a:ext cx="685800" cy="881939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4661550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jus,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0" y="1828800"/>
            <a:ext cx="3302000" cy="24765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200"/>
            </a:lvl3pPr>
            <a:lvl4pPr>
              <a:spcBef>
                <a:spcPts val="1000"/>
              </a:spcBef>
              <a:defRPr sz="1200"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26000" y="1828800"/>
            <a:ext cx="3302000" cy="24765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1000"/>
              </a:spcBef>
              <a:defRPr sz="1400"/>
            </a:lvl2pPr>
            <a:lvl3pPr>
              <a:spcBef>
                <a:spcPts val="1000"/>
              </a:spcBef>
              <a:defRPr sz="1200"/>
            </a:lvl3pPr>
            <a:lvl4pPr>
              <a:spcBef>
                <a:spcPts val="1000"/>
              </a:spcBef>
              <a:defRPr sz="1200"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06694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,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108238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762000"/>
            <a:ext cx="3048000" cy="106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2000250"/>
            <a:ext cx="3048000" cy="230505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563202" y="4433646"/>
            <a:ext cx="406845" cy="523203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064244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762000"/>
            <a:ext cx="3048000" cy="10668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noProof="0" dirty="0"/>
              <a:t>Addera rubrik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noProof="0"/>
              <a:t>Joborn, Ranjbar: Avgångstider MGB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334000" y="2000250"/>
            <a:ext cx="3048000" cy="2305050"/>
          </a:xfrm>
        </p:spPr>
        <p:txBody>
          <a:bodyPr/>
          <a:lstStyle>
            <a:lvl1pPr>
              <a:spcBef>
                <a:spcPts val="800"/>
              </a:spcBef>
              <a:defRPr sz="16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200"/>
            </a:lvl5pPr>
          </a:lstStyle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48753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7112000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noProof="0" dirty="0"/>
              <a:t>Addera rubrik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828800"/>
            <a:ext cx="7112000" cy="2476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/>
              <a:t>Addera 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7049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9746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r>
              <a:rPr lang="sv-SE"/>
              <a:t>Joborn, Ranjbar: Avgångstider MGB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570" y="4767264"/>
            <a:ext cx="417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icture Placeholder 2"/>
          <p:cNvSpPr txBox="1">
            <a:spLocks/>
          </p:cNvSpPr>
          <p:nvPr userDrawn="1"/>
        </p:nvSpPr>
        <p:spPr>
          <a:xfrm>
            <a:off x="8547809" y="4433646"/>
            <a:ext cx="406845" cy="523203"/>
          </a:xfrm>
          <a:prstGeom prst="rect">
            <a:avLst/>
          </a:prstGeom>
          <a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None/>
              <a:defRPr sz="1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10000"/>
              </a:lnSpc>
              <a:spcBef>
                <a:spcPts val="16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logo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6" r:id="rId1"/>
    <p:sldLayoutId id="2147493477" r:id="rId2"/>
    <p:sldLayoutId id="2147493480" r:id="rId3"/>
    <p:sldLayoutId id="2147493479" r:id="rId4"/>
    <p:sldLayoutId id="2147493457" r:id="rId5"/>
    <p:sldLayoutId id="2147493486" r:id="rId6"/>
    <p:sldLayoutId id="2147493473" r:id="rId7"/>
    <p:sldLayoutId id="2147493468" r:id="rId8"/>
    <p:sldLayoutId id="2147493469" r:id="rId9"/>
    <p:sldLayoutId id="2147493481" r:id="rId10"/>
    <p:sldLayoutId id="2147493483" r:id="rId11"/>
    <p:sldLayoutId id="2147493472" r:id="rId12"/>
    <p:sldLayoutId id="2147493471" r:id="rId13"/>
    <p:sldLayoutId id="2147493461" r:id="rId14"/>
    <p:sldLayoutId id="2147493482" r:id="rId15"/>
    <p:sldLayoutId id="2147493462" r:id="rId16"/>
    <p:sldLayoutId id="2147493475" r:id="rId17"/>
    <p:sldLayoutId id="2147493485" r:id="rId18"/>
    <p:sldLayoutId id="2147493488" r:id="rId19"/>
  </p:sldLayoutIdLst>
  <p:transition spd="slow">
    <p:push dir="u"/>
  </p:transition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16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_DotsA_Red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04" r="44108"/>
          <a:stretch/>
        </p:blipFill>
        <p:spPr>
          <a:xfrm>
            <a:off x="0" y="1008302"/>
            <a:ext cx="5110788" cy="413519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endParaRPr lang="sv-SE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800" dirty="0"/>
              <a:t>Del 1: Demonstrator för ”advanced real time network </a:t>
            </a:r>
            <a:r>
              <a:rPr lang="en-US" sz="2800" dirty="0" err="1"/>
              <a:t>managment</a:t>
            </a:r>
            <a:r>
              <a:rPr lang="en-US" sz="2800" dirty="0"/>
              <a:t>” – </a:t>
            </a:r>
            <a:r>
              <a:rPr lang="en-US" sz="2800" dirty="0" err="1"/>
              <a:t>en</a:t>
            </a:r>
            <a:r>
              <a:rPr lang="en-US" sz="2800" dirty="0"/>
              <a:t> vision</a:t>
            </a:r>
            <a:endParaRPr lang="en-US" sz="3600" dirty="0"/>
          </a:p>
          <a:p>
            <a:pPr lvl="1"/>
            <a:r>
              <a:rPr lang="en-US" sz="1400" dirty="0"/>
              <a:t>Martin Joborn, RISE</a:t>
            </a:r>
            <a:br>
              <a:rPr lang="en-US" sz="1400" dirty="0"/>
            </a:br>
            <a:r>
              <a:rPr lang="en-US" sz="1400" dirty="0"/>
              <a:t>Johanna Törnquist-Krasemann, BTH</a:t>
            </a:r>
            <a:br>
              <a:rPr lang="en-US" sz="1400" dirty="0"/>
            </a:br>
            <a:r>
              <a:rPr lang="en-US" sz="1400" dirty="0"/>
              <a:t>Birgitta Thorslund, Tomas Lidén, VTI</a:t>
            </a:r>
            <a:br>
              <a:rPr lang="en-US" sz="1400" dirty="0"/>
            </a:br>
            <a:r>
              <a:rPr lang="en-US" sz="1400" dirty="0"/>
              <a:t>Del av </a:t>
            </a:r>
            <a:r>
              <a:rPr lang="en-US" sz="1400" dirty="0" err="1"/>
              <a:t>projekt</a:t>
            </a:r>
            <a:r>
              <a:rPr lang="en-US" sz="1400" dirty="0"/>
              <a:t> Fr8Rail II</a:t>
            </a:r>
          </a:p>
          <a:p>
            <a:pPr lvl="1"/>
            <a:endParaRPr lang="en-US" sz="1400" dirty="0"/>
          </a:p>
          <a:p>
            <a:pPr lvl="1"/>
            <a:r>
              <a:rPr lang="en-US" sz="2800" b="0" dirty="0">
                <a:latin typeface="+mj-lt"/>
              </a:rPr>
              <a:t>Del 2: </a:t>
            </a:r>
            <a:r>
              <a:rPr lang="en-US" sz="2800" b="0" dirty="0" err="1">
                <a:latin typeface="+mj-lt"/>
              </a:rPr>
              <a:t>Järnvägens</a:t>
            </a:r>
            <a:r>
              <a:rPr lang="en-US" sz="2800" b="0" dirty="0">
                <a:latin typeface="+mj-lt"/>
              </a:rPr>
              <a:t> Hus</a:t>
            </a:r>
            <a:br>
              <a:rPr lang="en-US" sz="1400" dirty="0"/>
            </a:br>
            <a:r>
              <a:rPr lang="en-US" sz="1800" dirty="0"/>
              <a:t>Birgitta Thorslund, VTI</a:t>
            </a:r>
          </a:p>
          <a:p>
            <a:pPr lvl="1"/>
            <a:br>
              <a:rPr lang="en-US" sz="1400" dirty="0"/>
            </a:br>
            <a:r>
              <a:rPr lang="en-US" dirty="0"/>
              <a:t>KAJT </a:t>
            </a:r>
            <a:r>
              <a:rPr lang="en-US" dirty="0" err="1"/>
              <a:t>Höstseminarium</a:t>
            </a:r>
            <a:r>
              <a:rPr lang="en-US" dirty="0"/>
              <a:t> 2020-11-25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EEDE450-9D02-4039-B252-C4102052BE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53" y="2938181"/>
            <a:ext cx="1201270" cy="755084"/>
          </a:xfrm>
          <a:prstGeom prst="rect">
            <a:avLst/>
          </a:prstGeom>
        </p:spPr>
      </p:pic>
      <p:pic>
        <p:nvPicPr>
          <p:cNvPr id="20" name="Bildobjekt 19" descr="En bild som visar ritning&#10;&#10;Automatiskt genererad beskrivning">
            <a:extLst>
              <a:ext uri="{FF2B5EF4-FFF2-40B4-BE49-F238E27FC236}">
                <a16:creationId xmlns:a16="http://schemas.microsoft.com/office/drawing/2014/main" id="{39A58CD3-35E2-4C49-A702-D765429A50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32" y="301201"/>
            <a:ext cx="787820" cy="1011315"/>
          </a:xfrm>
          <a:prstGeom prst="rect">
            <a:avLst/>
          </a:prstGeom>
        </p:spPr>
      </p:pic>
      <p:pic>
        <p:nvPicPr>
          <p:cNvPr id="22" name="Bildobjekt 21" descr="En bild som visar ritning&#10;&#10;Automatiskt genererad beskrivning">
            <a:extLst>
              <a:ext uri="{FF2B5EF4-FFF2-40B4-BE49-F238E27FC236}">
                <a16:creationId xmlns:a16="http://schemas.microsoft.com/office/drawing/2014/main" id="{DB270CFA-2762-470C-BFAD-771A3F9E8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029" y="4496328"/>
            <a:ext cx="2111748" cy="412353"/>
          </a:xfrm>
          <a:prstGeom prst="rect">
            <a:avLst/>
          </a:prstGeom>
        </p:spPr>
      </p:pic>
      <p:pic>
        <p:nvPicPr>
          <p:cNvPr id="23" name="Picture 2" descr="Image result for shift2rail">
            <a:extLst>
              <a:ext uri="{FF2B5EF4-FFF2-40B4-BE49-F238E27FC236}">
                <a16:creationId xmlns:a16="http://schemas.microsoft.com/office/drawing/2014/main" id="{7288CD41-0AD7-4307-8021-44558862050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679" y="3804151"/>
            <a:ext cx="1769106" cy="661337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BB4C035-A5CA-4733-BB42-A3C8AC6AC1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316" y="1824099"/>
            <a:ext cx="764414" cy="76243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EBD5596-ACA9-4F46-B518-84BC04D0FC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672" y="1877535"/>
            <a:ext cx="1111888" cy="7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3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AF57A748-7675-42B9-A46A-6E866C05739C}"/>
              </a:ext>
            </a:extLst>
          </p:cNvPr>
          <p:cNvGrpSpPr/>
          <p:nvPr/>
        </p:nvGrpSpPr>
        <p:grpSpPr>
          <a:xfrm>
            <a:off x="5136827" y="1344137"/>
            <a:ext cx="276798" cy="567568"/>
            <a:chOff x="6237758" y="543010"/>
            <a:chExt cx="384397" cy="783514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A5A9C49D-3206-43CE-8900-0408DB7470C5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5FB45779-93F9-4322-A58C-4CAB8A8900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EAB2FEF2-1CAD-42B8-BBEB-D1A6EA3FDA1B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BC9A6C91-2D73-492C-A068-E29878D385AF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E38310F9-B281-4D2B-A159-2879B7AE6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4646A0F7-3F8F-49A6-B1E9-B87EC293C650}"/>
              </a:ext>
            </a:extLst>
          </p:cNvPr>
          <p:cNvSpPr txBox="1"/>
          <p:nvPr/>
        </p:nvSpPr>
        <p:spPr>
          <a:xfrm>
            <a:off x="4407448" y="1042387"/>
            <a:ext cx="183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Traffic</a:t>
            </a:r>
            <a:r>
              <a:rPr lang="sv-SE" sz="1400" dirty="0"/>
              <a:t> controller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D84E622-BDAA-4DE7-98CB-197C7CDC2CFD}"/>
              </a:ext>
            </a:extLst>
          </p:cNvPr>
          <p:cNvGrpSpPr/>
          <p:nvPr/>
        </p:nvGrpSpPr>
        <p:grpSpPr>
          <a:xfrm>
            <a:off x="8450119" y="1314593"/>
            <a:ext cx="276798" cy="567568"/>
            <a:chOff x="6237758" y="543010"/>
            <a:chExt cx="384397" cy="783514"/>
          </a:xfrm>
        </p:grpSpPr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BEDCF117-C203-4B8F-8E15-02D7B80B8C6B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D16367C7-1BEB-4EE9-8BE2-B270D337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koppling 51">
              <a:extLst>
                <a:ext uri="{FF2B5EF4-FFF2-40B4-BE49-F238E27FC236}">
                  <a16:creationId xmlns:a16="http://schemas.microsoft.com/office/drawing/2014/main" id="{E123BD7A-253E-4FF3-9DAB-C939853CB3D2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CF478CE9-50D7-4A73-A6B3-BD2D66E773B8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54" name="Rak koppling 53">
              <a:extLst>
                <a:ext uri="{FF2B5EF4-FFF2-40B4-BE49-F238E27FC236}">
                  <a16:creationId xmlns:a16="http://schemas.microsoft.com/office/drawing/2014/main" id="{E4DFEF11-13B7-4F9F-A71B-2E45FBFFDEB3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ruta 55">
            <a:extLst>
              <a:ext uri="{FF2B5EF4-FFF2-40B4-BE49-F238E27FC236}">
                <a16:creationId xmlns:a16="http://schemas.microsoft.com/office/drawing/2014/main" id="{79AA4C46-7DF2-4CCC-998F-E92C40BB8F16}"/>
              </a:ext>
            </a:extLst>
          </p:cNvPr>
          <p:cNvSpPr txBox="1"/>
          <p:nvPr/>
        </p:nvSpPr>
        <p:spPr>
          <a:xfrm>
            <a:off x="7804392" y="1065138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Yard Manager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8CE72374-76BF-4572-B41E-053A821A5E53}"/>
              </a:ext>
            </a:extLst>
          </p:cNvPr>
          <p:cNvGrpSpPr/>
          <p:nvPr/>
        </p:nvGrpSpPr>
        <p:grpSpPr>
          <a:xfrm>
            <a:off x="8436192" y="3393921"/>
            <a:ext cx="276798" cy="567568"/>
            <a:chOff x="6237758" y="543010"/>
            <a:chExt cx="384397" cy="783514"/>
          </a:xfrm>
        </p:grpSpPr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B34FBFEC-0EFB-4DE1-A744-F60AB510EC9F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9D2429D4-DCB4-44F3-93D8-7BCCA0FA5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70C8C035-EAED-4CE0-AC7A-38818578D876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1969B1DE-3A97-4C0D-A5A4-D4F3157917D7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99E93371-3933-451A-9D70-478FA91271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E3A8FAFA-3365-4564-9B42-178CF60EB874}"/>
              </a:ext>
            </a:extLst>
          </p:cNvPr>
          <p:cNvSpPr txBox="1"/>
          <p:nvPr/>
        </p:nvSpPr>
        <p:spPr>
          <a:xfrm>
            <a:off x="8025080" y="3068167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Train</a:t>
            </a:r>
            <a:r>
              <a:rPr lang="sv-SE" sz="1400" dirty="0"/>
              <a:t> driver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5053651" y="3712368"/>
            <a:ext cx="1290204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BEST</a:t>
            </a:r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CAF927DE-148F-46DA-A6ED-78C5F10EFAC2}"/>
              </a:ext>
            </a:extLst>
          </p:cNvPr>
          <p:cNvSpPr/>
          <p:nvPr/>
        </p:nvSpPr>
        <p:spPr>
          <a:xfrm>
            <a:off x="4684042" y="2211409"/>
            <a:ext cx="1182370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STEG</a:t>
            </a:r>
          </a:p>
        </p:txBody>
      </p:sp>
      <p:sp>
        <p:nvSpPr>
          <p:cNvPr id="10" name="Flödesschema: Process 9">
            <a:extLst>
              <a:ext uri="{FF2B5EF4-FFF2-40B4-BE49-F238E27FC236}">
                <a16:creationId xmlns:a16="http://schemas.microsoft.com/office/drawing/2014/main" id="{062BFF57-82F8-4DE4-8961-E420B9490A29}"/>
              </a:ext>
            </a:extLst>
          </p:cNvPr>
          <p:cNvSpPr/>
          <p:nvPr/>
        </p:nvSpPr>
        <p:spPr>
          <a:xfrm>
            <a:off x="3904912" y="3082041"/>
            <a:ext cx="1182370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solidFill>
                  <a:schemeClr val="tx1"/>
                </a:solidFill>
              </a:rPr>
              <a:t>Disturbance</a:t>
            </a:r>
            <a:r>
              <a:rPr lang="sv-SE" sz="1200" dirty="0">
                <a:solidFill>
                  <a:schemeClr val="tx1"/>
                </a:solidFill>
              </a:rPr>
              <a:t> management </a:t>
            </a:r>
            <a:r>
              <a:rPr lang="sv-SE" sz="1200" dirty="0" err="1">
                <a:solidFill>
                  <a:schemeClr val="tx1"/>
                </a:solidFill>
              </a:rPr>
              <a:t>module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Flödesschema: Process 10">
            <a:extLst>
              <a:ext uri="{FF2B5EF4-FFF2-40B4-BE49-F238E27FC236}">
                <a16:creationId xmlns:a16="http://schemas.microsoft.com/office/drawing/2014/main" id="{C9D9C42D-89C3-4015-B8DB-1296F26FD5F9}"/>
              </a:ext>
            </a:extLst>
          </p:cNvPr>
          <p:cNvSpPr/>
          <p:nvPr/>
        </p:nvSpPr>
        <p:spPr>
          <a:xfrm>
            <a:off x="6836701" y="3540088"/>
            <a:ext cx="1110721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VTI </a:t>
            </a:r>
            <a:r>
              <a:rPr lang="sv-SE" sz="1400" dirty="0" err="1">
                <a:solidFill>
                  <a:schemeClr val="tx1"/>
                </a:solidFill>
              </a:rPr>
              <a:t>Train</a:t>
            </a:r>
            <a:r>
              <a:rPr lang="sv-SE" sz="1400" dirty="0">
                <a:solidFill>
                  <a:schemeClr val="tx1"/>
                </a:solidFill>
              </a:rPr>
              <a:t>  Simulator</a:t>
            </a:r>
          </a:p>
        </p:txBody>
      </p:sp>
      <p:sp>
        <p:nvSpPr>
          <p:cNvPr id="12" name="Flödesschema: Process 11">
            <a:extLst>
              <a:ext uri="{FF2B5EF4-FFF2-40B4-BE49-F238E27FC236}">
                <a16:creationId xmlns:a16="http://schemas.microsoft.com/office/drawing/2014/main" id="{B4201E51-C4F9-4F56-A9D5-A56CBFB907F5}"/>
              </a:ext>
            </a:extLst>
          </p:cNvPr>
          <p:cNvSpPr/>
          <p:nvPr/>
        </p:nvSpPr>
        <p:spPr>
          <a:xfrm>
            <a:off x="6374018" y="2183862"/>
            <a:ext cx="1290204" cy="553834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Yard </a:t>
            </a:r>
            <a:r>
              <a:rPr lang="sv-SE" sz="1100" dirty="0" err="1">
                <a:solidFill>
                  <a:schemeClr val="tx1"/>
                </a:solidFill>
              </a:rPr>
              <a:t>Coordination</a:t>
            </a:r>
            <a:r>
              <a:rPr lang="sv-SE" sz="1100" dirty="0">
                <a:solidFill>
                  <a:schemeClr val="tx1"/>
                </a:solidFill>
              </a:rPr>
              <a:t> System (YCS)</a:t>
            </a:r>
          </a:p>
        </p:txBody>
      </p:sp>
      <p:sp>
        <p:nvSpPr>
          <p:cNvPr id="13" name="Flödesschema: Process 12">
            <a:extLst>
              <a:ext uri="{FF2B5EF4-FFF2-40B4-BE49-F238E27FC236}">
                <a16:creationId xmlns:a16="http://schemas.microsoft.com/office/drawing/2014/main" id="{D97F464C-5513-4F91-9FB3-16D9FAB950AB}"/>
              </a:ext>
            </a:extLst>
          </p:cNvPr>
          <p:cNvSpPr/>
          <p:nvPr/>
        </p:nvSpPr>
        <p:spPr>
          <a:xfrm>
            <a:off x="8001155" y="2158924"/>
            <a:ext cx="1072918" cy="67360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RANPLAN </a:t>
            </a:r>
            <a:r>
              <a:rPr lang="sv-SE" sz="1100" dirty="0" err="1">
                <a:solidFill>
                  <a:schemeClr val="tx1"/>
                </a:solidFill>
              </a:rPr>
              <a:t>Classification</a:t>
            </a:r>
            <a:r>
              <a:rPr lang="sv-SE" sz="1100" dirty="0">
                <a:solidFill>
                  <a:schemeClr val="tx1"/>
                </a:solidFill>
              </a:rPr>
              <a:t> </a:t>
            </a:r>
            <a:r>
              <a:rPr lang="sv-SE" sz="1100" dirty="0" err="1">
                <a:solidFill>
                  <a:schemeClr val="tx1"/>
                </a:solidFill>
              </a:rPr>
              <a:t>planner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307622C9-33BE-456F-9C86-80DF4AFDB128}"/>
              </a:ext>
            </a:extLst>
          </p:cNvPr>
          <p:cNvSpPr/>
          <p:nvPr/>
        </p:nvSpPr>
        <p:spPr>
          <a:xfrm rot="5400000">
            <a:off x="5204477" y="2730064"/>
            <a:ext cx="501391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5" name="Pil: vänster-höger 14">
            <a:extLst>
              <a:ext uri="{FF2B5EF4-FFF2-40B4-BE49-F238E27FC236}">
                <a16:creationId xmlns:a16="http://schemas.microsoft.com/office/drawing/2014/main" id="{4C31AA75-FE4A-4A19-966E-9BF1EE9DCE25}"/>
              </a:ext>
            </a:extLst>
          </p:cNvPr>
          <p:cNvSpPr/>
          <p:nvPr/>
        </p:nvSpPr>
        <p:spPr>
          <a:xfrm rot="7738622">
            <a:off x="4549295" y="2713352"/>
            <a:ext cx="572845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6" name="Pil: vänster-höger 15">
            <a:extLst>
              <a:ext uri="{FF2B5EF4-FFF2-40B4-BE49-F238E27FC236}">
                <a16:creationId xmlns:a16="http://schemas.microsoft.com/office/drawing/2014/main" id="{DB0438EA-6B85-4DBD-8054-1FEE5BBC18B1}"/>
              </a:ext>
            </a:extLst>
          </p:cNvPr>
          <p:cNvSpPr/>
          <p:nvPr/>
        </p:nvSpPr>
        <p:spPr>
          <a:xfrm>
            <a:off x="5875519" y="2260726"/>
            <a:ext cx="468336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Pil: vänster-höger 16">
            <a:extLst>
              <a:ext uri="{FF2B5EF4-FFF2-40B4-BE49-F238E27FC236}">
                <a16:creationId xmlns:a16="http://schemas.microsoft.com/office/drawing/2014/main" id="{3229AFF4-844F-4125-8E5D-451CA599BF0B}"/>
              </a:ext>
            </a:extLst>
          </p:cNvPr>
          <p:cNvSpPr/>
          <p:nvPr/>
        </p:nvSpPr>
        <p:spPr>
          <a:xfrm>
            <a:off x="7664222" y="2289049"/>
            <a:ext cx="332881" cy="253359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Pil: vänster-höger 17">
            <a:extLst>
              <a:ext uri="{FF2B5EF4-FFF2-40B4-BE49-F238E27FC236}">
                <a16:creationId xmlns:a16="http://schemas.microsoft.com/office/drawing/2014/main" id="{7DEE4F95-D40E-4CB1-B3AF-696AB142CA6D}"/>
              </a:ext>
            </a:extLst>
          </p:cNvPr>
          <p:cNvSpPr/>
          <p:nvPr/>
        </p:nvSpPr>
        <p:spPr>
          <a:xfrm>
            <a:off x="6361406" y="3682753"/>
            <a:ext cx="457744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FA63A652-13AE-447E-A9BB-F2EDC875973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275227" y="1901613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CDF250E5-4584-4235-9E6A-AA046D44A695}"/>
              </a:ext>
            </a:extLst>
          </p:cNvPr>
          <p:cNvCxnSpPr>
            <a:cxnSpLocks/>
          </p:cNvCxnSpPr>
          <p:nvPr/>
        </p:nvCxnSpPr>
        <p:spPr>
          <a:xfrm flipH="1" flipV="1">
            <a:off x="8619778" y="1850565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D640EDA3-41E2-4B29-9639-113288F2B560}"/>
              </a:ext>
            </a:extLst>
          </p:cNvPr>
          <p:cNvCxnSpPr>
            <a:cxnSpLocks/>
          </p:cNvCxnSpPr>
          <p:nvPr/>
        </p:nvCxnSpPr>
        <p:spPr>
          <a:xfrm flipH="1">
            <a:off x="8031961" y="3712367"/>
            <a:ext cx="37051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lödesschema: Process 65">
            <a:extLst>
              <a:ext uri="{FF2B5EF4-FFF2-40B4-BE49-F238E27FC236}">
                <a16:creationId xmlns:a16="http://schemas.microsoft.com/office/drawing/2014/main" id="{9C81235F-CCF0-4750-A6AC-CD534DF6FA6F}"/>
              </a:ext>
            </a:extLst>
          </p:cNvPr>
          <p:cNvSpPr/>
          <p:nvPr/>
        </p:nvSpPr>
        <p:spPr>
          <a:xfrm>
            <a:off x="6836701" y="3094559"/>
            <a:ext cx="1133620" cy="343727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C-DAS</a:t>
            </a:r>
          </a:p>
        </p:txBody>
      </p:sp>
      <p:sp>
        <p:nvSpPr>
          <p:cNvPr id="67" name="Pil: vänster-höger 66">
            <a:extLst>
              <a:ext uri="{FF2B5EF4-FFF2-40B4-BE49-F238E27FC236}">
                <a16:creationId xmlns:a16="http://schemas.microsoft.com/office/drawing/2014/main" id="{86713C55-E8E5-40D5-8773-5D47E3933949}"/>
              </a:ext>
            </a:extLst>
          </p:cNvPr>
          <p:cNvSpPr/>
          <p:nvPr/>
        </p:nvSpPr>
        <p:spPr>
          <a:xfrm rot="1238643">
            <a:off x="5775988" y="2754213"/>
            <a:ext cx="1116026" cy="25471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BE58C3BB-FEE1-4180-9160-6EBE88A7375F}"/>
              </a:ext>
            </a:extLst>
          </p:cNvPr>
          <p:cNvCxnSpPr>
            <a:cxnSpLocks/>
          </p:cNvCxnSpPr>
          <p:nvPr/>
        </p:nvCxnSpPr>
        <p:spPr>
          <a:xfrm flipH="1" flipV="1">
            <a:off x="8007748" y="3338105"/>
            <a:ext cx="370514" cy="2063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lödesschema: Process 64">
            <a:extLst>
              <a:ext uri="{FF2B5EF4-FFF2-40B4-BE49-F238E27FC236}">
                <a16:creationId xmlns:a16="http://schemas.microsoft.com/office/drawing/2014/main" id="{38BCADEF-DC2B-4B1A-AE61-2E3D84FA7464}"/>
              </a:ext>
            </a:extLst>
          </p:cNvPr>
          <p:cNvSpPr/>
          <p:nvPr/>
        </p:nvSpPr>
        <p:spPr>
          <a:xfrm>
            <a:off x="5180128" y="3146484"/>
            <a:ext cx="1238279" cy="26909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EBICOS</a:t>
            </a:r>
          </a:p>
        </p:txBody>
      </p:sp>
      <p:sp>
        <p:nvSpPr>
          <p:cNvPr id="69" name="Pil: vänster-höger 68">
            <a:extLst>
              <a:ext uri="{FF2B5EF4-FFF2-40B4-BE49-F238E27FC236}">
                <a16:creationId xmlns:a16="http://schemas.microsoft.com/office/drawing/2014/main" id="{F7FADED2-6305-4E3F-9C93-681A3EE11E46}"/>
              </a:ext>
            </a:extLst>
          </p:cNvPr>
          <p:cNvSpPr/>
          <p:nvPr/>
        </p:nvSpPr>
        <p:spPr>
          <a:xfrm rot="5400000">
            <a:off x="5376722" y="3460639"/>
            <a:ext cx="283364" cy="20955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4C1FAADA-E010-466E-9B08-4AC8626F32DE}"/>
              </a:ext>
            </a:extLst>
          </p:cNvPr>
          <p:cNvCxnSpPr>
            <a:cxnSpLocks/>
          </p:cNvCxnSpPr>
          <p:nvPr/>
        </p:nvCxnSpPr>
        <p:spPr>
          <a:xfrm flipV="1">
            <a:off x="7255714" y="1799405"/>
            <a:ext cx="1204123" cy="3348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ak pilkoppling 70">
            <a:extLst>
              <a:ext uri="{FF2B5EF4-FFF2-40B4-BE49-F238E27FC236}">
                <a16:creationId xmlns:a16="http://schemas.microsoft.com/office/drawing/2014/main" id="{78A40BC5-17A2-4C00-8EB8-1B8F3E54593F}"/>
              </a:ext>
            </a:extLst>
          </p:cNvPr>
          <p:cNvCxnSpPr>
            <a:cxnSpLocks/>
          </p:cNvCxnSpPr>
          <p:nvPr/>
        </p:nvCxnSpPr>
        <p:spPr>
          <a:xfrm flipH="1" flipV="1">
            <a:off x="5413626" y="1882161"/>
            <a:ext cx="1506332" cy="263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6" y="762000"/>
            <a:ext cx="3010904" cy="1066800"/>
          </a:xfrm>
        </p:spPr>
        <p:txBody>
          <a:bodyPr>
            <a:noAutofit/>
          </a:bodyPr>
          <a:lstStyle/>
          <a:p>
            <a:r>
              <a:rPr lang="sv-SE" sz="2400" dirty="0"/>
              <a:t>Rangering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00249"/>
            <a:ext cx="3048000" cy="283069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Interaktion linje-bangård</a:t>
            </a:r>
          </a:p>
          <a:p>
            <a:r>
              <a:rPr lang="sv-SE" dirty="0"/>
              <a:t>Rollen ”Yard manager”</a:t>
            </a:r>
          </a:p>
          <a:p>
            <a:r>
              <a:rPr lang="sv-SE" dirty="0"/>
              <a:t>YCS: koordinerad planering för I/U-grupp på rangerbangård </a:t>
            </a:r>
            <a:br>
              <a:rPr lang="sv-SE" dirty="0"/>
            </a:br>
            <a:r>
              <a:rPr lang="sv-SE" dirty="0"/>
              <a:t>Demonstrator i Fr8Rail III, (</a:t>
            </a:r>
            <a:r>
              <a:rPr lang="sv-SE" dirty="0" err="1"/>
              <a:t>RISE+Indra+TrV</a:t>
            </a:r>
            <a:r>
              <a:rPr lang="sv-SE" dirty="0"/>
              <a:t>)</a:t>
            </a:r>
          </a:p>
          <a:p>
            <a:r>
              <a:rPr lang="sv-SE" dirty="0"/>
              <a:t>RANPLAN: Planering av rangeroperationer (RISE)</a:t>
            </a:r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10</a:t>
            </a:fld>
            <a:endParaRPr lang="sv-SE" noProof="0"/>
          </a:p>
        </p:txBody>
      </p:sp>
      <p:sp>
        <p:nvSpPr>
          <p:cNvPr id="48" name="Flödesschema: Process 47">
            <a:extLst>
              <a:ext uri="{FF2B5EF4-FFF2-40B4-BE49-F238E27FC236}">
                <a16:creationId xmlns:a16="http://schemas.microsoft.com/office/drawing/2014/main" id="{D79742AE-2FB0-4341-8DF5-D68E0BA34F1A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</p:spTree>
    <p:extLst>
      <p:ext uri="{BB962C8B-B14F-4D97-AF65-F5344CB8AC3E}">
        <p14:creationId xmlns:p14="http://schemas.microsoft.com/office/powerpoint/2010/main" val="40685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AF57A748-7675-42B9-A46A-6E866C05739C}"/>
              </a:ext>
            </a:extLst>
          </p:cNvPr>
          <p:cNvGrpSpPr/>
          <p:nvPr/>
        </p:nvGrpSpPr>
        <p:grpSpPr>
          <a:xfrm>
            <a:off x="5136827" y="1344137"/>
            <a:ext cx="276798" cy="567568"/>
            <a:chOff x="6237758" y="543010"/>
            <a:chExt cx="384397" cy="783514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A5A9C49D-3206-43CE-8900-0408DB7470C5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5FB45779-93F9-4322-A58C-4CAB8A8900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EAB2FEF2-1CAD-42B8-BBEB-D1A6EA3FDA1B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BC9A6C91-2D73-492C-A068-E29878D385AF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E38310F9-B281-4D2B-A159-2879B7AE6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4646A0F7-3F8F-49A6-B1E9-B87EC293C650}"/>
              </a:ext>
            </a:extLst>
          </p:cNvPr>
          <p:cNvSpPr txBox="1"/>
          <p:nvPr/>
        </p:nvSpPr>
        <p:spPr>
          <a:xfrm>
            <a:off x="4407448" y="1042387"/>
            <a:ext cx="183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Traffic</a:t>
            </a:r>
            <a:r>
              <a:rPr lang="sv-SE" sz="1400" dirty="0"/>
              <a:t> controller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D84E622-BDAA-4DE7-98CB-197C7CDC2CFD}"/>
              </a:ext>
            </a:extLst>
          </p:cNvPr>
          <p:cNvGrpSpPr/>
          <p:nvPr/>
        </p:nvGrpSpPr>
        <p:grpSpPr>
          <a:xfrm>
            <a:off x="8450119" y="1314593"/>
            <a:ext cx="276798" cy="567568"/>
            <a:chOff x="6237758" y="543010"/>
            <a:chExt cx="384397" cy="783514"/>
          </a:xfrm>
        </p:grpSpPr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BEDCF117-C203-4B8F-8E15-02D7B80B8C6B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D16367C7-1BEB-4EE9-8BE2-B270D337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koppling 51">
              <a:extLst>
                <a:ext uri="{FF2B5EF4-FFF2-40B4-BE49-F238E27FC236}">
                  <a16:creationId xmlns:a16="http://schemas.microsoft.com/office/drawing/2014/main" id="{E123BD7A-253E-4FF3-9DAB-C939853CB3D2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CF478CE9-50D7-4A73-A6B3-BD2D66E773B8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54" name="Rak koppling 53">
              <a:extLst>
                <a:ext uri="{FF2B5EF4-FFF2-40B4-BE49-F238E27FC236}">
                  <a16:creationId xmlns:a16="http://schemas.microsoft.com/office/drawing/2014/main" id="{E4DFEF11-13B7-4F9F-A71B-2E45FBFFDEB3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ruta 55">
            <a:extLst>
              <a:ext uri="{FF2B5EF4-FFF2-40B4-BE49-F238E27FC236}">
                <a16:creationId xmlns:a16="http://schemas.microsoft.com/office/drawing/2014/main" id="{79AA4C46-7DF2-4CCC-998F-E92C40BB8F16}"/>
              </a:ext>
            </a:extLst>
          </p:cNvPr>
          <p:cNvSpPr txBox="1"/>
          <p:nvPr/>
        </p:nvSpPr>
        <p:spPr>
          <a:xfrm>
            <a:off x="7804392" y="1065138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Yard Manager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8CE72374-76BF-4572-B41E-053A821A5E53}"/>
              </a:ext>
            </a:extLst>
          </p:cNvPr>
          <p:cNvGrpSpPr/>
          <p:nvPr/>
        </p:nvGrpSpPr>
        <p:grpSpPr>
          <a:xfrm>
            <a:off x="8436192" y="3393921"/>
            <a:ext cx="276798" cy="567568"/>
            <a:chOff x="6237758" y="543010"/>
            <a:chExt cx="384397" cy="783514"/>
          </a:xfrm>
        </p:grpSpPr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B34FBFEC-0EFB-4DE1-A744-F60AB510EC9F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9D2429D4-DCB4-44F3-93D8-7BCCA0FA5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70C8C035-EAED-4CE0-AC7A-38818578D876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1969B1DE-3A97-4C0D-A5A4-D4F3157917D7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99E93371-3933-451A-9D70-478FA91271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E3A8FAFA-3365-4564-9B42-178CF60EB874}"/>
              </a:ext>
            </a:extLst>
          </p:cNvPr>
          <p:cNvSpPr txBox="1"/>
          <p:nvPr/>
        </p:nvSpPr>
        <p:spPr>
          <a:xfrm>
            <a:off x="8025080" y="3068167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Train</a:t>
            </a:r>
            <a:r>
              <a:rPr lang="sv-SE" sz="1400" dirty="0"/>
              <a:t> driver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5053651" y="3712368"/>
            <a:ext cx="1290204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BEST</a:t>
            </a:r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CAF927DE-148F-46DA-A6ED-78C5F10EFAC2}"/>
              </a:ext>
            </a:extLst>
          </p:cNvPr>
          <p:cNvSpPr/>
          <p:nvPr/>
        </p:nvSpPr>
        <p:spPr>
          <a:xfrm>
            <a:off x="4684042" y="2211409"/>
            <a:ext cx="1182370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STEG</a:t>
            </a:r>
          </a:p>
        </p:txBody>
      </p:sp>
      <p:sp>
        <p:nvSpPr>
          <p:cNvPr id="10" name="Flödesschema: Process 9">
            <a:extLst>
              <a:ext uri="{FF2B5EF4-FFF2-40B4-BE49-F238E27FC236}">
                <a16:creationId xmlns:a16="http://schemas.microsoft.com/office/drawing/2014/main" id="{062BFF57-82F8-4DE4-8961-E420B9490A29}"/>
              </a:ext>
            </a:extLst>
          </p:cNvPr>
          <p:cNvSpPr/>
          <p:nvPr/>
        </p:nvSpPr>
        <p:spPr>
          <a:xfrm>
            <a:off x="3904912" y="3082041"/>
            <a:ext cx="1182370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solidFill>
                  <a:schemeClr val="tx1"/>
                </a:solidFill>
              </a:rPr>
              <a:t>Disturbance</a:t>
            </a:r>
            <a:r>
              <a:rPr lang="sv-SE" sz="1200" dirty="0">
                <a:solidFill>
                  <a:schemeClr val="tx1"/>
                </a:solidFill>
              </a:rPr>
              <a:t> management </a:t>
            </a:r>
            <a:r>
              <a:rPr lang="sv-SE" sz="1200" dirty="0" err="1">
                <a:solidFill>
                  <a:schemeClr val="tx1"/>
                </a:solidFill>
              </a:rPr>
              <a:t>module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Flödesschema: Process 10">
            <a:extLst>
              <a:ext uri="{FF2B5EF4-FFF2-40B4-BE49-F238E27FC236}">
                <a16:creationId xmlns:a16="http://schemas.microsoft.com/office/drawing/2014/main" id="{C9D9C42D-89C3-4015-B8DB-1296F26FD5F9}"/>
              </a:ext>
            </a:extLst>
          </p:cNvPr>
          <p:cNvSpPr/>
          <p:nvPr/>
        </p:nvSpPr>
        <p:spPr>
          <a:xfrm>
            <a:off x="6836701" y="3540088"/>
            <a:ext cx="1110721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VTI </a:t>
            </a:r>
            <a:r>
              <a:rPr lang="sv-SE" sz="1400" dirty="0" err="1">
                <a:solidFill>
                  <a:schemeClr val="tx1"/>
                </a:solidFill>
              </a:rPr>
              <a:t>Train</a:t>
            </a:r>
            <a:r>
              <a:rPr lang="sv-SE" sz="1400" dirty="0">
                <a:solidFill>
                  <a:schemeClr val="tx1"/>
                </a:solidFill>
              </a:rPr>
              <a:t>  Simulator</a:t>
            </a:r>
          </a:p>
        </p:txBody>
      </p:sp>
      <p:sp>
        <p:nvSpPr>
          <p:cNvPr id="12" name="Flödesschema: Process 11">
            <a:extLst>
              <a:ext uri="{FF2B5EF4-FFF2-40B4-BE49-F238E27FC236}">
                <a16:creationId xmlns:a16="http://schemas.microsoft.com/office/drawing/2014/main" id="{B4201E51-C4F9-4F56-A9D5-A56CBFB907F5}"/>
              </a:ext>
            </a:extLst>
          </p:cNvPr>
          <p:cNvSpPr/>
          <p:nvPr/>
        </p:nvSpPr>
        <p:spPr>
          <a:xfrm>
            <a:off x="6374018" y="2183862"/>
            <a:ext cx="1290204" cy="553834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Yard </a:t>
            </a:r>
            <a:r>
              <a:rPr lang="sv-SE" sz="1100" dirty="0" err="1">
                <a:solidFill>
                  <a:schemeClr val="tx1"/>
                </a:solidFill>
              </a:rPr>
              <a:t>Coordination</a:t>
            </a:r>
            <a:r>
              <a:rPr lang="sv-SE" sz="11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3" name="Flödesschema: Process 12">
            <a:extLst>
              <a:ext uri="{FF2B5EF4-FFF2-40B4-BE49-F238E27FC236}">
                <a16:creationId xmlns:a16="http://schemas.microsoft.com/office/drawing/2014/main" id="{D97F464C-5513-4F91-9FB3-16D9FAB950AB}"/>
              </a:ext>
            </a:extLst>
          </p:cNvPr>
          <p:cNvSpPr/>
          <p:nvPr/>
        </p:nvSpPr>
        <p:spPr>
          <a:xfrm>
            <a:off x="8001155" y="2158924"/>
            <a:ext cx="1072918" cy="67360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RANPLAN </a:t>
            </a:r>
            <a:r>
              <a:rPr lang="sv-SE" sz="1100" dirty="0" err="1">
                <a:solidFill>
                  <a:schemeClr val="tx1"/>
                </a:solidFill>
              </a:rPr>
              <a:t>Classification</a:t>
            </a:r>
            <a:r>
              <a:rPr lang="sv-SE" sz="1100" dirty="0">
                <a:solidFill>
                  <a:schemeClr val="tx1"/>
                </a:solidFill>
              </a:rPr>
              <a:t> </a:t>
            </a:r>
            <a:r>
              <a:rPr lang="sv-SE" sz="1100" dirty="0" err="1">
                <a:solidFill>
                  <a:schemeClr val="tx1"/>
                </a:solidFill>
              </a:rPr>
              <a:t>planner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307622C9-33BE-456F-9C86-80DF4AFDB128}"/>
              </a:ext>
            </a:extLst>
          </p:cNvPr>
          <p:cNvSpPr/>
          <p:nvPr/>
        </p:nvSpPr>
        <p:spPr>
          <a:xfrm rot="5400000">
            <a:off x="5204477" y="2730064"/>
            <a:ext cx="501391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5" name="Pil: vänster-höger 14">
            <a:extLst>
              <a:ext uri="{FF2B5EF4-FFF2-40B4-BE49-F238E27FC236}">
                <a16:creationId xmlns:a16="http://schemas.microsoft.com/office/drawing/2014/main" id="{4C31AA75-FE4A-4A19-966E-9BF1EE9DCE25}"/>
              </a:ext>
            </a:extLst>
          </p:cNvPr>
          <p:cNvSpPr/>
          <p:nvPr/>
        </p:nvSpPr>
        <p:spPr>
          <a:xfrm rot="7738622">
            <a:off x="4549295" y="2713352"/>
            <a:ext cx="572845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6" name="Pil: vänster-höger 15">
            <a:extLst>
              <a:ext uri="{FF2B5EF4-FFF2-40B4-BE49-F238E27FC236}">
                <a16:creationId xmlns:a16="http://schemas.microsoft.com/office/drawing/2014/main" id="{DB0438EA-6B85-4DBD-8054-1FEE5BBC18B1}"/>
              </a:ext>
            </a:extLst>
          </p:cNvPr>
          <p:cNvSpPr/>
          <p:nvPr/>
        </p:nvSpPr>
        <p:spPr>
          <a:xfrm>
            <a:off x="5875519" y="2260726"/>
            <a:ext cx="468336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Pil: vänster-höger 16">
            <a:extLst>
              <a:ext uri="{FF2B5EF4-FFF2-40B4-BE49-F238E27FC236}">
                <a16:creationId xmlns:a16="http://schemas.microsoft.com/office/drawing/2014/main" id="{3229AFF4-844F-4125-8E5D-451CA599BF0B}"/>
              </a:ext>
            </a:extLst>
          </p:cNvPr>
          <p:cNvSpPr/>
          <p:nvPr/>
        </p:nvSpPr>
        <p:spPr>
          <a:xfrm>
            <a:off x="7664222" y="2289049"/>
            <a:ext cx="332881" cy="253359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Pil: vänster-höger 17">
            <a:extLst>
              <a:ext uri="{FF2B5EF4-FFF2-40B4-BE49-F238E27FC236}">
                <a16:creationId xmlns:a16="http://schemas.microsoft.com/office/drawing/2014/main" id="{7DEE4F95-D40E-4CB1-B3AF-696AB142CA6D}"/>
              </a:ext>
            </a:extLst>
          </p:cNvPr>
          <p:cNvSpPr/>
          <p:nvPr/>
        </p:nvSpPr>
        <p:spPr>
          <a:xfrm>
            <a:off x="6361406" y="3682753"/>
            <a:ext cx="457744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FA63A652-13AE-447E-A9BB-F2EDC875973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275227" y="1901613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CDF250E5-4584-4235-9E6A-AA046D44A695}"/>
              </a:ext>
            </a:extLst>
          </p:cNvPr>
          <p:cNvCxnSpPr>
            <a:cxnSpLocks/>
          </p:cNvCxnSpPr>
          <p:nvPr/>
        </p:nvCxnSpPr>
        <p:spPr>
          <a:xfrm flipH="1" flipV="1">
            <a:off x="8619778" y="1850565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D640EDA3-41E2-4B29-9639-113288F2B560}"/>
              </a:ext>
            </a:extLst>
          </p:cNvPr>
          <p:cNvCxnSpPr>
            <a:cxnSpLocks/>
          </p:cNvCxnSpPr>
          <p:nvPr/>
        </p:nvCxnSpPr>
        <p:spPr>
          <a:xfrm flipH="1">
            <a:off x="8031961" y="3712367"/>
            <a:ext cx="37051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lödesschema: Process 65">
            <a:extLst>
              <a:ext uri="{FF2B5EF4-FFF2-40B4-BE49-F238E27FC236}">
                <a16:creationId xmlns:a16="http://schemas.microsoft.com/office/drawing/2014/main" id="{9C81235F-CCF0-4750-A6AC-CD534DF6FA6F}"/>
              </a:ext>
            </a:extLst>
          </p:cNvPr>
          <p:cNvSpPr/>
          <p:nvPr/>
        </p:nvSpPr>
        <p:spPr>
          <a:xfrm>
            <a:off x="6836701" y="3094559"/>
            <a:ext cx="1133620" cy="343727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C-DAS</a:t>
            </a:r>
          </a:p>
        </p:txBody>
      </p:sp>
      <p:sp>
        <p:nvSpPr>
          <p:cNvPr id="67" name="Pil: vänster-höger 66">
            <a:extLst>
              <a:ext uri="{FF2B5EF4-FFF2-40B4-BE49-F238E27FC236}">
                <a16:creationId xmlns:a16="http://schemas.microsoft.com/office/drawing/2014/main" id="{86713C55-E8E5-40D5-8773-5D47E3933949}"/>
              </a:ext>
            </a:extLst>
          </p:cNvPr>
          <p:cNvSpPr/>
          <p:nvPr/>
        </p:nvSpPr>
        <p:spPr>
          <a:xfrm rot="1238643">
            <a:off x="5775988" y="2754213"/>
            <a:ext cx="1116026" cy="25471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BE58C3BB-FEE1-4180-9160-6EBE88A7375F}"/>
              </a:ext>
            </a:extLst>
          </p:cNvPr>
          <p:cNvCxnSpPr>
            <a:cxnSpLocks/>
          </p:cNvCxnSpPr>
          <p:nvPr/>
        </p:nvCxnSpPr>
        <p:spPr>
          <a:xfrm flipH="1" flipV="1">
            <a:off x="8007748" y="3338105"/>
            <a:ext cx="370514" cy="2063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lödesschema: Process 64">
            <a:extLst>
              <a:ext uri="{FF2B5EF4-FFF2-40B4-BE49-F238E27FC236}">
                <a16:creationId xmlns:a16="http://schemas.microsoft.com/office/drawing/2014/main" id="{38BCADEF-DC2B-4B1A-AE61-2E3D84FA7464}"/>
              </a:ext>
            </a:extLst>
          </p:cNvPr>
          <p:cNvSpPr/>
          <p:nvPr/>
        </p:nvSpPr>
        <p:spPr>
          <a:xfrm>
            <a:off x="5180128" y="3146484"/>
            <a:ext cx="1238279" cy="26909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EBICOS</a:t>
            </a:r>
          </a:p>
        </p:txBody>
      </p:sp>
      <p:sp>
        <p:nvSpPr>
          <p:cNvPr id="69" name="Pil: vänster-höger 68">
            <a:extLst>
              <a:ext uri="{FF2B5EF4-FFF2-40B4-BE49-F238E27FC236}">
                <a16:creationId xmlns:a16="http://schemas.microsoft.com/office/drawing/2014/main" id="{F7FADED2-6305-4E3F-9C93-681A3EE11E46}"/>
              </a:ext>
            </a:extLst>
          </p:cNvPr>
          <p:cNvSpPr/>
          <p:nvPr/>
        </p:nvSpPr>
        <p:spPr>
          <a:xfrm rot="5400000">
            <a:off x="5376722" y="3460639"/>
            <a:ext cx="283364" cy="20955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4C1FAADA-E010-466E-9B08-4AC8626F32DE}"/>
              </a:ext>
            </a:extLst>
          </p:cNvPr>
          <p:cNvCxnSpPr>
            <a:cxnSpLocks/>
          </p:cNvCxnSpPr>
          <p:nvPr/>
        </p:nvCxnSpPr>
        <p:spPr>
          <a:xfrm flipV="1">
            <a:off x="7255714" y="1799405"/>
            <a:ext cx="1204123" cy="3348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ak pilkoppling 70">
            <a:extLst>
              <a:ext uri="{FF2B5EF4-FFF2-40B4-BE49-F238E27FC236}">
                <a16:creationId xmlns:a16="http://schemas.microsoft.com/office/drawing/2014/main" id="{78A40BC5-17A2-4C00-8EB8-1B8F3E54593F}"/>
              </a:ext>
            </a:extLst>
          </p:cNvPr>
          <p:cNvCxnSpPr>
            <a:cxnSpLocks/>
          </p:cNvCxnSpPr>
          <p:nvPr/>
        </p:nvCxnSpPr>
        <p:spPr>
          <a:xfrm flipH="1" flipV="1">
            <a:off x="5413626" y="1882161"/>
            <a:ext cx="1506332" cy="263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6" y="762000"/>
            <a:ext cx="3010904" cy="1066800"/>
          </a:xfrm>
        </p:spPr>
        <p:txBody>
          <a:bodyPr>
            <a:noAutofit/>
          </a:bodyPr>
          <a:lstStyle/>
          <a:p>
            <a:r>
              <a:rPr lang="sv-SE" sz="2400" dirty="0"/>
              <a:t>Demonstrator - slutsats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81153"/>
            <a:ext cx="3048000" cy="3186111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/>
              <a:t>Beslutsstödssystem</a:t>
            </a:r>
            <a:r>
              <a:rPr lang="sv-SE" dirty="0"/>
              <a:t> för Trafikstyrning-lokförare-rangering</a:t>
            </a:r>
          </a:p>
          <a:p>
            <a:r>
              <a:rPr lang="sv-SE" dirty="0"/>
              <a:t>Real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management i godsperspektiv</a:t>
            </a:r>
          </a:p>
          <a:p>
            <a:r>
              <a:rPr lang="sv-SE" dirty="0"/>
              <a:t>Fångar helhet</a:t>
            </a:r>
          </a:p>
          <a:p>
            <a:r>
              <a:rPr lang="sv-SE" dirty="0"/>
              <a:t>Bygger ihop delar som finns</a:t>
            </a:r>
          </a:p>
          <a:p>
            <a:r>
              <a:rPr lang="sv-SE" dirty="0"/>
              <a:t>Användbart för utbildning, forskning, knyta ihop forskning och tillämpning, processutveckling, utvärdering av koncept och förändringar, etc., …</a:t>
            </a:r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11</a:t>
            </a:fld>
            <a:endParaRPr lang="sv-SE" noProof="0" dirty="0"/>
          </a:p>
        </p:txBody>
      </p:sp>
      <p:sp>
        <p:nvSpPr>
          <p:cNvPr id="48" name="Flödesschema: Process 47">
            <a:extLst>
              <a:ext uri="{FF2B5EF4-FFF2-40B4-BE49-F238E27FC236}">
                <a16:creationId xmlns:a16="http://schemas.microsoft.com/office/drawing/2014/main" id="{D79742AE-2FB0-4341-8DF5-D68E0BA34F1A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</p:spTree>
    <p:extLst>
      <p:ext uri="{BB962C8B-B14F-4D97-AF65-F5344CB8AC3E}">
        <p14:creationId xmlns:p14="http://schemas.microsoft.com/office/powerpoint/2010/main" val="17292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AF57A748-7675-42B9-A46A-6E866C05739C}"/>
              </a:ext>
            </a:extLst>
          </p:cNvPr>
          <p:cNvGrpSpPr/>
          <p:nvPr/>
        </p:nvGrpSpPr>
        <p:grpSpPr>
          <a:xfrm>
            <a:off x="5136827" y="1344137"/>
            <a:ext cx="276798" cy="567568"/>
            <a:chOff x="6237758" y="543010"/>
            <a:chExt cx="384397" cy="783514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A5A9C49D-3206-43CE-8900-0408DB7470C5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5FB45779-93F9-4322-A58C-4CAB8A8900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EAB2FEF2-1CAD-42B8-BBEB-D1A6EA3FDA1B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BC9A6C91-2D73-492C-A068-E29878D385AF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E38310F9-B281-4D2B-A159-2879B7AE6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4646A0F7-3F8F-49A6-B1E9-B87EC293C650}"/>
              </a:ext>
            </a:extLst>
          </p:cNvPr>
          <p:cNvSpPr txBox="1"/>
          <p:nvPr/>
        </p:nvSpPr>
        <p:spPr>
          <a:xfrm>
            <a:off x="4407448" y="1042387"/>
            <a:ext cx="183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Traffic</a:t>
            </a:r>
            <a:r>
              <a:rPr lang="sv-SE" sz="1400" dirty="0"/>
              <a:t> controller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D84E622-BDAA-4DE7-98CB-197C7CDC2CFD}"/>
              </a:ext>
            </a:extLst>
          </p:cNvPr>
          <p:cNvGrpSpPr/>
          <p:nvPr/>
        </p:nvGrpSpPr>
        <p:grpSpPr>
          <a:xfrm>
            <a:off x="8450119" y="1314593"/>
            <a:ext cx="276798" cy="567568"/>
            <a:chOff x="6237758" y="543010"/>
            <a:chExt cx="384397" cy="783514"/>
          </a:xfrm>
        </p:grpSpPr>
        <p:cxnSp>
          <p:nvCxnSpPr>
            <p:cNvPr id="50" name="Rak koppling 49">
              <a:extLst>
                <a:ext uri="{FF2B5EF4-FFF2-40B4-BE49-F238E27FC236}">
                  <a16:creationId xmlns:a16="http://schemas.microsoft.com/office/drawing/2014/main" id="{BEDCF117-C203-4B8F-8E15-02D7B80B8C6B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D16367C7-1BEB-4EE9-8BE2-B270D3377E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koppling 51">
              <a:extLst>
                <a:ext uri="{FF2B5EF4-FFF2-40B4-BE49-F238E27FC236}">
                  <a16:creationId xmlns:a16="http://schemas.microsoft.com/office/drawing/2014/main" id="{E123BD7A-253E-4FF3-9DAB-C939853CB3D2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 52">
              <a:extLst>
                <a:ext uri="{FF2B5EF4-FFF2-40B4-BE49-F238E27FC236}">
                  <a16:creationId xmlns:a16="http://schemas.microsoft.com/office/drawing/2014/main" id="{CF478CE9-50D7-4A73-A6B3-BD2D66E773B8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54" name="Rak koppling 53">
              <a:extLst>
                <a:ext uri="{FF2B5EF4-FFF2-40B4-BE49-F238E27FC236}">
                  <a16:creationId xmlns:a16="http://schemas.microsoft.com/office/drawing/2014/main" id="{E4DFEF11-13B7-4F9F-A71B-2E45FBFFDEB3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ruta 55">
            <a:extLst>
              <a:ext uri="{FF2B5EF4-FFF2-40B4-BE49-F238E27FC236}">
                <a16:creationId xmlns:a16="http://schemas.microsoft.com/office/drawing/2014/main" id="{79AA4C46-7DF2-4CCC-998F-E92C40BB8F16}"/>
              </a:ext>
            </a:extLst>
          </p:cNvPr>
          <p:cNvSpPr txBox="1"/>
          <p:nvPr/>
        </p:nvSpPr>
        <p:spPr>
          <a:xfrm>
            <a:off x="7804392" y="1065138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Yard Manager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8CE72374-76BF-4572-B41E-053A821A5E53}"/>
              </a:ext>
            </a:extLst>
          </p:cNvPr>
          <p:cNvGrpSpPr/>
          <p:nvPr/>
        </p:nvGrpSpPr>
        <p:grpSpPr>
          <a:xfrm>
            <a:off x="8436192" y="3393921"/>
            <a:ext cx="276798" cy="567568"/>
            <a:chOff x="6237758" y="543010"/>
            <a:chExt cx="384397" cy="783514"/>
          </a:xfrm>
        </p:grpSpPr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B34FBFEC-0EFB-4DE1-A744-F60AB510EC9F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9D2429D4-DCB4-44F3-93D8-7BCCA0FA5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70C8C035-EAED-4CE0-AC7A-38818578D876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1969B1DE-3A97-4C0D-A5A4-D4F3157917D7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99E93371-3933-451A-9D70-478FA91271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E3A8FAFA-3365-4564-9B42-178CF60EB874}"/>
              </a:ext>
            </a:extLst>
          </p:cNvPr>
          <p:cNvSpPr txBox="1"/>
          <p:nvPr/>
        </p:nvSpPr>
        <p:spPr>
          <a:xfrm>
            <a:off x="8025080" y="3068167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Train</a:t>
            </a:r>
            <a:r>
              <a:rPr lang="sv-SE" sz="1400" dirty="0"/>
              <a:t> driver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5053651" y="3712368"/>
            <a:ext cx="1290204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BEST</a:t>
            </a:r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CAF927DE-148F-46DA-A6ED-78C5F10EFAC2}"/>
              </a:ext>
            </a:extLst>
          </p:cNvPr>
          <p:cNvSpPr/>
          <p:nvPr/>
        </p:nvSpPr>
        <p:spPr>
          <a:xfrm>
            <a:off x="4684042" y="2211409"/>
            <a:ext cx="1182370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STEG</a:t>
            </a:r>
          </a:p>
        </p:txBody>
      </p:sp>
      <p:sp>
        <p:nvSpPr>
          <p:cNvPr id="10" name="Flödesschema: Process 9">
            <a:extLst>
              <a:ext uri="{FF2B5EF4-FFF2-40B4-BE49-F238E27FC236}">
                <a16:creationId xmlns:a16="http://schemas.microsoft.com/office/drawing/2014/main" id="{062BFF57-82F8-4DE4-8961-E420B9490A29}"/>
              </a:ext>
            </a:extLst>
          </p:cNvPr>
          <p:cNvSpPr/>
          <p:nvPr/>
        </p:nvSpPr>
        <p:spPr>
          <a:xfrm>
            <a:off x="3372322" y="3066497"/>
            <a:ext cx="1182370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solidFill>
                  <a:schemeClr val="tx1"/>
                </a:solidFill>
              </a:rPr>
              <a:t>Disturbance</a:t>
            </a:r>
            <a:r>
              <a:rPr lang="sv-SE" sz="1200" dirty="0">
                <a:solidFill>
                  <a:schemeClr val="tx1"/>
                </a:solidFill>
              </a:rPr>
              <a:t> management </a:t>
            </a:r>
            <a:r>
              <a:rPr lang="sv-SE" sz="1200" dirty="0" err="1">
                <a:solidFill>
                  <a:schemeClr val="tx1"/>
                </a:solidFill>
              </a:rPr>
              <a:t>module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Flödesschema: Process 10">
            <a:extLst>
              <a:ext uri="{FF2B5EF4-FFF2-40B4-BE49-F238E27FC236}">
                <a16:creationId xmlns:a16="http://schemas.microsoft.com/office/drawing/2014/main" id="{C9D9C42D-89C3-4015-B8DB-1296F26FD5F9}"/>
              </a:ext>
            </a:extLst>
          </p:cNvPr>
          <p:cNvSpPr/>
          <p:nvPr/>
        </p:nvSpPr>
        <p:spPr>
          <a:xfrm>
            <a:off x="6836701" y="3540088"/>
            <a:ext cx="1110721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VTI </a:t>
            </a:r>
            <a:r>
              <a:rPr lang="sv-SE" sz="1400" dirty="0" err="1">
                <a:solidFill>
                  <a:schemeClr val="tx1"/>
                </a:solidFill>
              </a:rPr>
              <a:t>Train</a:t>
            </a:r>
            <a:r>
              <a:rPr lang="sv-SE" sz="1400" dirty="0">
                <a:solidFill>
                  <a:schemeClr val="tx1"/>
                </a:solidFill>
              </a:rPr>
              <a:t>  Simulator</a:t>
            </a:r>
          </a:p>
        </p:txBody>
      </p:sp>
      <p:sp>
        <p:nvSpPr>
          <p:cNvPr id="12" name="Flödesschema: Process 11">
            <a:extLst>
              <a:ext uri="{FF2B5EF4-FFF2-40B4-BE49-F238E27FC236}">
                <a16:creationId xmlns:a16="http://schemas.microsoft.com/office/drawing/2014/main" id="{B4201E51-C4F9-4F56-A9D5-A56CBFB907F5}"/>
              </a:ext>
            </a:extLst>
          </p:cNvPr>
          <p:cNvSpPr/>
          <p:nvPr/>
        </p:nvSpPr>
        <p:spPr>
          <a:xfrm>
            <a:off x="6374018" y="2183862"/>
            <a:ext cx="1290204" cy="553834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Yard </a:t>
            </a:r>
            <a:r>
              <a:rPr lang="sv-SE" sz="1100" dirty="0" err="1">
                <a:solidFill>
                  <a:schemeClr val="tx1"/>
                </a:solidFill>
              </a:rPr>
              <a:t>Coordination</a:t>
            </a:r>
            <a:r>
              <a:rPr lang="sv-SE" sz="11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3" name="Flödesschema: Process 12">
            <a:extLst>
              <a:ext uri="{FF2B5EF4-FFF2-40B4-BE49-F238E27FC236}">
                <a16:creationId xmlns:a16="http://schemas.microsoft.com/office/drawing/2014/main" id="{D97F464C-5513-4F91-9FB3-16D9FAB950AB}"/>
              </a:ext>
            </a:extLst>
          </p:cNvPr>
          <p:cNvSpPr/>
          <p:nvPr/>
        </p:nvSpPr>
        <p:spPr>
          <a:xfrm>
            <a:off x="8001155" y="2158924"/>
            <a:ext cx="1072918" cy="67360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RANPLAN </a:t>
            </a:r>
            <a:r>
              <a:rPr lang="sv-SE" sz="1100" dirty="0" err="1">
                <a:solidFill>
                  <a:schemeClr val="tx1"/>
                </a:solidFill>
              </a:rPr>
              <a:t>Classification</a:t>
            </a:r>
            <a:r>
              <a:rPr lang="sv-SE" sz="1100" dirty="0">
                <a:solidFill>
                  <a:schemeClr val="tx1"/>
                </a:solidFill>
              </a:rPr>
              <a:t> </a:t>
            </a:r>
            <a:r>
              <a:rPr lang="sv-SE" sz="1100" dirty="0" err="1">
                <a:solidFill>
                  <a:schemeClr val="tx1"/>
                </a:solidFill>
              </a:rPr>
              <a:t>planner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307622C9-33BE-456F-9C86-80DF4AFDB128}"/>
              </a:ext>
            </a:extLst>
          </p:cNvPr>
          <p:cNvSpPr/>
          <p:nvPr/>
        </p:nvSpPr>
        <p:spPr>
          <a:xfrm rot="5400000">
            <a:off x="5204477" y="2730064"/>
            <a:ext cx="501391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5" name="Pil: vänster-höger 14">
            <a:extLst>
              <a:ext uri="{FF2B5EF4-FFF2-40B4-BE49-F238E27FC236}">
                <a16:creationId xmlns:a16="http://schemas.microsoft.com/office/drawing/2014/main" id="{4C31AA75-FE4A-4A19-966E-9BF1EE9DCE25}"/>
              </a:ext>
            </a:extLst>
          </p:cNvPr>
          <p:cNvSpPr/>
          <p:nvPr/>
        </p:nvSpPr>
        <p:spPr>
          <a:xfrm rot="8704392">
            <a:off x="4438071" y="2742618"/>
            <a:ext cx="690543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6" name="Pil: vänster-höger 15">
            <a:extLst>
              <a:ext uri="{FF2B5EF4-FFF2-40B4-BE49-F238E27FC236}">
                <a16:creationId xmlns:a16="http://schemas.microsoft.com/office/drawing/2014/main" id="{DB0438EA-6B85-4DBD-8054-1FEE5BBC18B1}"/>
              </a:ext>
            </a:extLst>
          </p:cNvPr>
          <p:cNvSpPr/>
          <p:nvPr/>
        </p:nvSpPr>
        <p:spPr>
          <a:xfrm>
            <a:off x="5875519" y="2260726"/>
            <a:ext cx="468336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7" name="Pil: vänster-höger 16">
            <a:extLst>
              <a:ext uri="{FF2B5EF4-FFF2-40B4-BE49-F238E27FC236}">
                <a16:creationId xmlns:a16="http://schemas.microsoft.com/office/drawing/2014/main" id="{3229AFF4-844F-4125-8E5D-451CA599BF0B}"/>
              </a:ext>
            </a:extLst>
          </p:cNvPr>
          <p:cNvSpPr/>
          <p:nvPr/>
        </p:nvSpPr>
        <p:spPr>
          <a:xfrm>
            <a:off x="7664222" y="2289049"/>
            <a:ext cx="332881" cy="253359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Pil: vänster-höger 17">
            <a:extLst>
              <a:ext uri="{FF2B5EF4-FFF2-40B4-BE49-F238E27FC236}">
                <a16:creationId xmlns:a16="http://schemas.microsoft.com/office/drawing/2014/main" id="{7DEE4F95-D40E-4CB1-B3AF-696AB142CA6D}"/>
              </a:ext>
            </a:extLst>
          </p:cNvPr>
          <p:cNvSpPr/>
          <p:nvPr/>
        </p:nvSpPr>
        <p:spPr>
          <a:xfrm>
            <a:off x="6361406" y="3682753"/>
            <a:ext cx="457744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FA63A652-13AE-447E-A9BB-F2EDC875973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275227" y="1901613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CDF250E5-4584-4235-9E6A-AA046D44A695}"/>
              </a:ext>
            </a:extLst>
          </p:cNvPr>
          <p:cNvCxnSpPr>
            <a:cxnSpLocks/>
          </p:cNvCxnSpPr>
          <p:nvPr/>
        </p:nvCxnSpPr>
        <p:spPr>
          <a:xfrm flipH="1" flipV="1">
            <a:off x="8619778" y="1850565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D640EDA3-41E2-4B29-9639-113288F2B560}"/>
              </a:ext>
            </a:extLst>
          </p:cNvPr>
          <p:cNvCxnSpPr>
            <a:cxnSpLocks/>
          </p:cNvCxnSpPr>
          <p:nvPr/>
        </p:nvCxnSpPr>
        <p:spPr>
          <a:xfrm flipH="1">
            <a:off x="8031961" y="3712367"/>
            <a:ext cx="37051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lödesschema: Process 65">
            <a:extLst>
              <a:ext uri="{FF2B5EF4-FFF2-40B4-BE49-F238E27FC236}">
                <a16:creationId xmlns:a16="http://schemas.microsoft.com/office/drawing/2014/main" id="{9C81235F-CCF0-4750-A6AC-CD534DF6FA6F}"/>
              </a:ext>
            </a:extLst>
          </p:cNvPr>
          <p:cNvSpPr/>
          <p:nvPr/>
        </p:nvSpPr>
        <p:spPr>
          <a:xfrm>
            <a:off x="6836701" y="3094559"/>
            <a:ext cx="1133620" cy="343727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C-DAS</a:t>
            </a:r>
          </a:p>
        </p:txBody>
      </p:sp>
      <p:sp>
        <p:nvSpPr>
          <p:cNvPr id="67" name="Pil: vänster-höger 66">
            <a:extLst>
              <a:ext uri="{FF2B5EF4-FFF2-40B4-BE49-F238E27FC236}">
                <a16:creationId xmlns:a16="http://schemas.microsoft.com/office/drawing/2014/main" id="{86713C55-E8E5-40D5-8773-5D47E3933949}"/>
              </a:ext>
            </a:extLst>
          </p:cNvPr>
          <p:cNvSpPr/>
          <p:nvPr/>
        </p:nvSpPr>
        <p:spPr>
          <a:xfrm rot="1238643">
            <a:off x="5775988" y="2754213"/>
            <a:ext cx="1116026" cy="25471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BE58C3BB-FEE1-4180-9160-6EBE88A7375F}"/>
              </a:ext>
            </a:extLst>
          </p:cNvPr>
          <p:cNvCxnSpPr>
            <a:cxnSpLocks/>
          </p:cNvCxnSpPr>
          <p:nvPr/>
        </p:nvCxnSpPr>
        <p:spPr>
          <a:xfrm flipH="1" flipV="1">
            <a:off x="8007748" y="3338105"/>
            <a:ext cx="370514" cy="2063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lödesschema: Process 64">
            <a:extLst>
              <a:ext uri="{FF2B5EF4-FFF2-40B4-BE49-F238E27FC236}">
                <a16:creationId xmlns:a16="http://schemas.microsoft.com/office/drawing/2014/main" id="{38BCADEF-DC2B-4B1A-AE61-2E3D84FA7464}"/>
              </a:ext>
            </a:extLst>
          </p:cNvPr>
          <p:cNvSpPr/>
          <p:nvPr/>
        </p:nvSpPr>
        <p:spPr>
          <a:xfrm>
            <a:off x="5180128" y="3146484"/>
            <a:ext cx="1238279" cy="26909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EBICOS</a:t>
            </a:r>
          </a:p>
        </p:txBody>
      </p:sp>
      <p:sp>
        <p:nvSpPr>
          <p:cNvPr id="69" name="Pil: vänster-höger 68">
            <a:extLst>
              <a:ext uri="{FF2B5EF4-FFF2-40B4-BE49-F238E27FC236}">
                <a16:creationId xmlns:a16="http://schemas.microsoft.com/office/drawing/2014/main" id="{F7FADED2-6305-4E3F-9C93-681A3EE11E46}"/>
              </a:ext>
            </a:extLst>
          </p:cNvPr>
          <p:cNvSpPr/>
          <p:nvPr/>
        </p:nvSpPr>
        <p:spPr>
          <a:xfrm rot="5400000">
            <a:off x="5376722" y="3460639"/>
            <a:ext cx="283364" cy="20955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4C1FAADA-E010-466E-9B08-4AC8626F32DE}"/>
              </a:ext>
            </a:extLst>
          </p:cNvPr>
          <p:cNvCxnSpPr>
            <a:cxnSpLocks/>
          </p:cNvCxnSpPr>
          <p:nvPr/>
        </p:nvCxnSpPr>
        <p:spPr>
          <a:xfrm flipV="1">
            <a:off x="7255714" y="1799405"/>
            <a:ext cx="1204123" cy="3348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ak pilkoppling 70">
            <a:extLst>
              <a:ext uri="{FF2B5EF4-FFF2-40B4-BE49-F238E27FC236}">
                <a16:creationId xmlns:a16="http://schemas.microsoft.com/office/drawing/2014/main" id="{78A40BC5-17A2-4C00-8EB8-1B8F3E54593F}"/>
              </a:ext>
            </a:extLst>
          </p:cNvPr>
          <p:cNvCxnSpPr>
            <a:cxnSpLocks/>
          </p:cNvCxnSpPr>
          <p:nvPr/>
        </p:nvCxnSpPr>
        <p:spPr>
          <a:xfrm flipH="1" flipV="1">
            <a:off x="5413626" y="1882161"/>
            <a:ext cx="1506332" cy="2630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6" y="762000"/>
            <a:ext cx="3010904" cy="1066800"/>
          </a:xfrm>
        </p:spPr>
        <p:txBody>
          <a:bodyPr>
            <a:noAutofit/>
          </a:bodyPr>
          <a:lstStyle/>
          <a:p>
            <a:r>
              <a:rPr lang="sv-SE" sz="2400" dirty="0"/>
              <a:t>Stegvis implementering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00" y="2000250"/>
            <a:ext cx="3651600" cy="2305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Kan utvecklas stegvis och i utvalda delar:</a:t>
            </a:r>
          </a:p>
          <a:p>
            <a:pPr>
              <a:buFont typeface="+mj-lt"/>
              <a:buAutoNum type="arabicPeriod"/>
            </a:pPr>
            <a:r>
              <a:rPr lang="sv-SE" dirty="0" err="1">
                <a:solidFill>
                  <a:schemeClr val="accent4">
                    <a:lumMod val="10000"/>
                  </a:schemeClr>
                </a:solidFill>
              </a:rPr>
              <a:t>STEG+EBICOS+Järnvägssimulatorn</a:t>
            </a:r>
            <a:endParaRPr lang="sv-SE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sv-SE" dirty="0"/>
              <a:t>1+VTI </a:t>
            </a:r>
            <a:r>
              <a:rPr lang="sv-SE" dirty="0" err="1"/>
              <a:t>tågsimulator+C-DAS</a:t>
            </a:r>
            <a:endParaRPr lang="sv-SE" dirty="0"/>
          </a:p>
          <a:p>
            <a:pPr>
              <a:buFont typeface="+mj-lt"/>
              <a:buAutoNum type="arabicPeriod"/>
            </a:pPr>
            <a:r>
              <a:rPr lang="sv-SE" dirty="0">
                <a:solidFill>
                  <a:srgbClr val="00B050"/>
                </a:solidFill>
              </a:rPr>
              <a:t>1+Störningshantering</a:t>
            </a:r>
          </a:p>
          <a:p>
            <a:pPr>
              <a:buFont typeface="+mj-lt"/>
              <a:buAutoNum type="arabicPeriod"/>
            </a:pPr>
            <a:r>
              <a:rPr lang="sv-SE" dirty="0">
                <a:solidFill>
                  <a:srgbClr val="7030A0"/>
                </a:solidFill>
              </a:rPr>
              <a:t>1+YCS</a:t>
            </a:r>
          </a:p>
          <a:p>
            <a:pPr>
              <a:buFont typeface="+mj-lt"/>
              <a:buAutoNum type="arabicPeriod"/>
            </a:pPr>
            <a:r>
              <a:rPr lang="sv-S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YCS+RANPLAN</a:t>
            </a:r>
          </a:p>
          <a:p>
            <a:endParaRPr lang="sv-SE" dirty="0"/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12</a:t>
            </a:fld>
            <a:endParaRPr lang="sv-SE" noProof="0"/>
          </a:p>
        </p:txBody>
      </p:sp>
      <p:sp>
        <p:nvSpPr>
          <p:cNvPr id="48" name="Flödesschema: Process 47">
            <a:extLst>
              <a:ext uri="{FF2B5EF4-FFF2-40B4-BE49-F238E27FC236}">
                <a16:creationId xmlns:a16="http://schemas.microsoft.com/office/drawing/2014/main" id="{D79742AE-2FB0-4341-8DF5-D68E0BA34F1A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AF2651A2-2FAD-422B-AB3D-696B8DEF5AA0}"/>
              </a:ext>
            </a:extLst>
          </p:cNvPr>
          <p:cNvSpPr/>
          <p:nvPr/>
        </p:nvSpPr>
        <p:spPr>
          <a:xfrm>
            <a:off x="4546066" y="1863502"/>
            <a:ext cx="2021819" cy="305409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5B599750-F02E-4737-ACB8-0C9676F1B5FE}"/>
              </a:ext>
            </a:extLst>
          </p:cNvPr>
          <p:cNvSpPr/>
          <p:nvPr/>
        </p:nvSpPr>
        <p:spPr>
          <a:xfrm>
            <a:off x="4507200" y="2095200"/>
            <a:ext cx="4384800" cy="2390400"/>
          </a:xfrm>
          <a:custGeom>
            <a:avLst/>
            <a:gdLst>
              <a:gd name="connsiteX0" fmla="*/ 0 w 4384800"/>
              <a:gd name="connsiteY0" fmla="*/ 0 h 2390400"/>
              <a:gd name="connsiteX1" fmla="*/ 28800 w 4384800"/>
              <a:gd name="connsiteY1" fmla="*/ 2390400 h 2390400"/>
              <a:gd name="connsiteX2" fmla="*/ 4384800 w 4384800"/>
              <a:gd name="connsiteY2" fmla="*/ 2383200 h 23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4800" h="2390400">
                <a:moveTo>
                  <a:pt x="0" y="0"/>
                </a:moveTo>
                <a:lnTo>
                  <a:pt x="28800" y="2390400"/>
                </a:lnTo>
                <a:lnTo>
                  <a:pt x="4384800" y="2383200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E6C7EE06-EB04-4EFD-8448-7338B8F8DA50}"/>
              </a:ext>
            </a:extLst>
          </p:cNvPr>
          <p:cNvSpPr/>
          <p:nvPr/>
        </p:nvSpPr>
        <p:spPr>
          <a:xfrm>
            <a:off x="4392000" y="1850400"/>
            <a:ext cx="3837600" cy="2664000"/>
          </a:xfrm>
          <a:custGeom>
            <a:avLst/>
            <a:gdLst>
              <a:gd name="connsiteX0" fmla="*/ 7200 w 3837600"/>
              <a:gd name="connsiteY0" fmla="*/ 86400 h 2664000"/>
              <a:gd name="connsiteX1" fmla="*/ 0 w 3837600"/>
              <a:gd name="connsiteY1" fmla="*/ 2664000 h 2664000"/>
              <a:gd name="connsiteX2" fmla="*/ 3837600 w 3837600"/>
              <a:gd name="connsiteY2" fmla="*/ 2642400 h 2664000"/>
              <a:gd name="connsiteX3" fmla="*/ 3808800 w 3837600"/>
              <a:gd name="connsiteY3" fmla="*/ 1152000 h 2664000"/>
              <a:gd name="connsiteX4" fmla="*/ 2203200 w 3837600"/>
              <a:gd name="connsiteY4" fmla="*/ 1015200 h 2664000"/>
              <a:gd name="connsiteX5" fmla="*/ 1699200 w 3837600"/>
              <a:gd name="connsiteY5" fmla="*/ 0 h 2664000"/>
              <a:gd name="connsiteX6" fmla="*/ 7200 w 3837600"/>
              <a:gd name="connsiteY6" fmla="*/ 86400 h 26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7600" h="2664000">
                <a:moveTo>
                  <a:pt x="7200" y="86400"/>
                </a:moveTo>
                <a:lnTo>
                  <a:pt x="0" y="2664000"/>
                </a:lnTo>
                <a:lnTo>
                  <a:pt x="3837600" y="2642400"/>
                </a:lnTo>
                <a:lnTo>
                  <a:pt x="3808800" y="1152000"/>
                </a:lnTo>
                <a:lnTo>
                  <a:pt x="2203200" y="1015200"/>
                </a:lnTo>
                <a:lnTo>
                  <a:pt x="1699200" y="0"/>
                </a:lnTo>
                <a:lnTo>
                  <a:pt x="7200" y="864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C8C279F-246A-4F13-91B5-E83C705BC823}"/>
              </a:ext>
            </a:extLst>
          </p:cNvPr>
          <p:cNvSpPr/>
          <p:nvPr/>
        </p:nvSpPr>
        <p:spPr>
          <a:xfrm>
            <a:off x="3213275" y="1828800"/>
            <a:ext cx="3422799" cy="3088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E77A6BC5-80E1-44A2-B54F-7B9EA70F3E04}"/>
              </a:ext>
            </a:extLst>
          </p:cNvPr>
          <p:cNvSpPr/>
          <p:nvPr/>
        </p:nvSpPr>
        <p:spPr>
          <a:xfrm>
            <a:off x="4334400" y="1749600"/>
            <a:ext cx="3463200" cy="2844000"/>
          </a:xfrm>
          <a:custGeom>
            <a:avLst/>
            <a:gdLst>
              <a:gd name="connsiteX0" fmla="*/ 0 w 3463200"/>
              <a:gd name="connsiteY0" fmla="*/ 108000 h 2844000"/>
              <a:gd name="connsiteX1" fmla="*/ 21600 w 3463200"/>
              <a:gd name="connsiteY1" fmla="*/ 2844000 h 2844000"/>
              <a:gd name="connsiteX2" fmla="*/ 1785600 w 3463200"/>
              <a:gd name="connsiteY2" fmla="*/ 2822400 h 2844000"/>
              <a:gd name="connsiteX3" fmla="*/ 2592000 w 3463200"/>
              <a:gd name="connsiteY3" fmla="*/ 1224000 h 2844000"/>
              <a:gd name="connsiteX4" fmla="*/ 3463200 w 3463200"/>
              <a:gd name="connsiteY4" fmla="*/ 1087200 h 2844000"/>
              <a:gd name="connsiteX5" fmla="*/ 3427200 w 3463200"/>
              <a:gd name="connsiteY5" fmla="*/ 0 h 2844000"/>
              <a:gd name="connsiteX6" fmla="*/ 0 w 3463200"/>
              <a:gd name="connsiteY6" fmla="*/ 108000 h 28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3200" h="2844000">
                <a:moveTo>
                  <a:pt x="0" y="108000"/>
                </a:moveTo>
                <a:lnTo>
                  <a:pt x="21600" y="2844000"/>
                </a:lnTo>
                <a:lnTo>
                  <a:pt x="1785600" y="2822400"/>
                </a:lnTo>
                <a:lnTo>
                  <a:pt x="2592000" y="1224000"/>
                </a:lnTo>
                <a:lnTo>
                  <a:pt x="3463200" y="1087200"/>
                </a:lnTo>
                <a:lnTo>
                  <a:pt x="3427200" y="0"/>
                </a:lnTo>
                <a:lnTo>
                  <a:pt x="0" y="10800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29C4709D-470C-4F1B-8B93-B50A8749FFA1}"/>
              </a:ext>
            </a:extLst>
          </p:cNvPr>
          <p:cNvSpPr/>
          <p:nvPr/>
        </p:nvSpPr>
        <p:spPr>
          <a:xfrm>
            <a:off x="6356219" y="1990905"/>
            <a:ext cx="2859264" cy="1024009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08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_Lines_Yellow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27"/>
          <a:stretch/>
        </p:blipFill>
        <p:spPr>
          <a:xfrm>
            <a:off x="0" y="0"/>
            <a:ext cx="9144000" cy="38407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07236" y="529744"/>
            <a:ext cx="3556000" cy="3543300"/>
          </a:xfrm>
        </p:spPr>
        <p:txBody>
          <a:bodyPr numCol="1" spcCol="762000"/>
          <a:lstStyle/>
          <a:p>
            <a:pPr algn="ctr"/>
            <a:r>
              <a:rPr lang="sv-SE" dirty="0"/>
              <a:t>Martin Joborn</a:t>
            </a:r>
          </a:p>
          <a:p>
            <a:pPr lvl="1" algn="ctr"/>
            <a:r>
              <a:rPr lang="sv-SE" dirty="0"/>
              <a:t>martin.joborn@ri.se</a:t>
            </a:r>
          </a:p>
          <a:p>
            <a:pPr lvl="1" algn="ctr"/>
            <a:r>
              <a:rPr lang="sv-SE" dirty="0"/>
              <a:t>070-570 99 92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0" y="762000"/>
            <a:ext cx="3556000" cy="3543300"/>
          </a:xfrm>
          <a:prstGeom prst="rect">
            <a:avLst/>
          </a:prstGeom>
        </p:spPr>
        <p:txBody>
          <a:bodyPr vert="horz" lIns="0" tIns="0" rIns="0" bIns="254000" numCol="1" spcCol="762000" rtlCol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/>
              <a:buNone/>
              <a:defRPr sz="1400" b="1" kern="1200">
                <a:solidFill>
                  <a:schemeClr val="tx1"/>
                </a:solidFill>
                <a:latin typeface="Roboto Mono"/>
                <a:ea typeface="+mn-ea"/>
                <a:cs typeface="Roboto Mono"/>
              </a:defRPr>
            </a:lvl1pPr>
            <a:lvl2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Roboto Mono"/>
                <a:ea typeface="+mn-ea"/>
                <a:cs typeface="Roboto Mono"/>
              </a:defRPr>
            </a:lvl2pPr>
            <a:lvl3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Roboto Mono"/>
                <a:ea typeface="+mn-ea"/>
                <a:cs typeface="Roboto Mono"/>
              </a:defRPr>
            </a:lvl3pPr>
            <a:lvl4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Roboto Mono"/>
                <a:ea typeface="+mn-ea"/>
                <a:cs typeface="Roboto Mono"/>
              </a:defRPr>
            </a:lvl4pPr>
            <a:lvl5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600" kern="1200">
                <a:solidFill>
                  <a:schemeClr val="tx1"/>
                </a:solidFill>
                <a:latin typeface="Roboto Mono"/>
                <a:ea typeface="+mn-ea"/>
                <a:cs typeface="Roboto Mon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9747F4F-7895-4627-99C3-664CC6D31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r>
              <a:rPr lang="en-US" sz="2400" dirty="0"/>
              <a:t>Demonstrator för ”advanced real time network </a:t>
            </a:r>
            <a:r>
              <a:rPr lang="en-US" sz="2400" dirty="0" err="1"/>
              <a:t>managment</a:t>
            </a:r>
            <a:r>
              <a:rPr lang="en-US" sz="2400" dirty="0"/>
              <a:t>” – </a:t>
            </a:r>
            <a:r>
              <a:rPr lang="en-US" sz="2400" dirty="0" err="1"/>
              <a:t>en</a:t>
            </a:r>
            <a:r>
              <a:rPr lang="en-US" sz="2400" dirty="0"/>
              <a:t> vision</a:t>
            </a:r>
          </a:p>
          <a:p>
            <a:endParaRPr lang="en-US" sz="2400" dirty="0"/>
          </a:p>
          <a:p>
            <a:r>
              <a:rPr lang="en-US" sz="1600" dirty="0">
                <a:latin typeface="+mn-lt"/>
              </a:rPr>
              <a:t>Martin Joborn, RISE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Johanna Törnquist-Krasemann, BTH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Birgitta Thorslund, Tomas Lidén, VTI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Fr8Rail II, Deliverable D3.2</a:t>
            </a:r>
            <a:endParaRPr lang="sv-SE" sz="1600" dirty="0">
              <a:latin typeface="+mn-lt"/>
            </a:endParaRPr>
          </a:p>
        </p:txBody>
      </p:sp>
      <p:pic>
        <p:nvPicPr>
          <p:cNvPr id="12" name="Platshållare för bild 11" descr="En bild som visar gräs, himmel, tåg, utomhus&#10;&#10;Automatiskt genererad beskrivning">
            <a:extLst>
              <a:ext uri="{FF2B5EF4-FFF2-40B4-BE49-F238E27FC236}">
                <a16:creationId xmlns:a16="http://schemas.microsoft.com/office/drawing/2014/main" id="{073ACF4F-1401-4A9E-B1EE-CC331B2178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04" r="24204"/>
          <a:stretch>
            <a:fillRect/>
          </a:stretch>
        </p:blipFill>
        <p:spPr/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9056DC1-1E85-435D-8992-9543D9E5D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985D70-7FEB-4291-8F47-B9D42E093A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417513" cy="274637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2</a:t>
            </a:fld>
            <a:endParaRPr lang="sv-SE" noProof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07E1FA5-0514-456D-96B8-CB5B63C3F92F}"/>
              </a:ext>
            </a:extLst>
          </p:cNvPr>
          <p:cNvSpPr txBox="1"/>
          <p:nvPr/>
        </p:nvSpPr>
        <p:spPr>
          <a:xfrm>
            <a:off x="5422815" y="4659086"/>
            <a:ext cx="287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Foton: Magnus Backman</a:t>
            </a:r>
          </a:p>
        </p:txBody>
      </p:sp>
    </p:spTree>
    <p:extLst>
      <p:ext uri="{BB962C8B-B14F-4D97-AF65-F5344CB8AC3E}">
        <p14:creationId xmlns:p14="http://schemas.microsoft.com/office/powerpoint/2010/main" val="1290885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tåg, spår, utomhus, träd&#10;&#10;Automatiskt genererad beskrivning">
            <a:extLst>
              <a:ext uri="{FF2B5EF4-FFF2-40B4-BE49-F238E27FC236}">
                <a16:creationId xmlns:a16="http://schemas.microsoft.com/office/drawing/2014/main" id="{8C3F68CA-C017-4D8A-98A2-CD27685751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31" r="26431"/>
          <a:stretch>
            <a:fillRect/>
          </a:stretch>
        </p:blipFill>
        <p:spPr/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A135CFBE-A9DC-4D15-8836-8BCCB1B4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C4D83F4-EF2D-4759-9245-9A892815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50236"/>
            <a:ext cx="3322890" cy="2955064"/>
          </a:xfrm>
        </p:spPr>
        <p:txBody>
          <a:bodyPr>
            <a:normAutofit fontScale="92500"/>
          </a:bodyPr>
          <a:lstStyle/>
          <a:p>
            <a:r>
              <a:rPr lang="sv-SE" dirty="0"/>
              <a:t>Fr8Rail II WP3: ”Real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management” (RTNM)</a:t>
            </a:r>
          </a:p>
          <a:p>
            <a:r>
              <a:rPr lang="sv-SE" dirty="0"/>
              <a:t>Godsperspektiv, fokus samordning </a:t>
            </a:r>
            <a:r>
              <a:rPr lang="sv-SE" dirty="0" err="1"/>
              <a:t>linje+bangård</a:t>
            </a:r>
            <a:endParaRPr lang="sv-SE" dirty="0"/>
          </a:p>
          <a:p>
            <a:r>
              <a:rPr lang="sv-SE" dirty="0"/>
              <a:t>Uppgift: Specificera demonstrator</a:t>
            </a:r>
          </a:p>
          <a:p>
            <a:r>
              <a:rPr lang="sv-SE" dirty="0"/>
              <a:t>I test, simulering, demonstratorer, utbildning: </a:t>
            </a:r>
            <a:br>
              <a:rPr lang="sv-SE" dirty="0"/>
            </a:br>
            <a:r>
              <a:rPr lang="sv-SE" dirty="0"/>
              <a:t>Realtid är svårare än planering, eftersom systemets respons måste inkluderas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651C759-D2B6-46C3-B37C-2321CAA3C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9318648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8C3F68CA-C017-4D8A-98A2-CD27685751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93" r="23493"/>
          <a:stretch/>
        </p:blipFill>
        <p:spPr>
          <a:xfrm>
            <a:off x="4572000" y="0"/>
            <a:ext cx="4572000" cy="5143500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A135CFBE-A9DC-4D15-8836-8BCCB1B4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34" y="304800"/>
            <a:ext cx="3048000" cy="1066800"/>
          </a:xfrm>
        </p:spPr>
        <p:txBody>
          <a:bodyPr/>
          <a:lstStyle/>
          <a:p>
            <a:r>
              <a:rPr lang="sv-SE" dirty="0"/>
              <a:t>Real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Management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C4D83F4-EF2D-4759-9245-9A892815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50235"/>
            <a:ext cx="3322890" cy="3606613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Framtidsinriktade komponenter finns:</a:t>
            </a:r>
          </a:p>
          <a:p>
            <a:pPr lvl="1">
              <a:spcBef>
                <a:spcPts val="0"/>
              </a:spcBef>
            </a:pPr>
            <a:r>
              <a:rPr lang="sv-SE" dirty="0"/>
              <a:t>VTI: Tågsimulator </a:t>
            </a:r>
          </a:p>
          <a:p>
            <a:pPr lvl="1">
              <a:spcBef>
                <a:spcPts val="0"/>
              </a:spcBef>
            </a:pPr>
            <a:r>
              <a:rPr lang="sv-SE" dirty="0"/>
              <a:t>BTH: Störningshantering</a:t>
            </a:r>
          </a:p>
          <a:p>
            <a:pPr lvl="1">
              <a:spcBef>
                <a:spcPts val="0"/>
              </a:spcBef>
            </a:pPr>
            <a:r>
              <a:rPr lang="sv-SE" dirty="0"/>
              <a:t>RISE: Rangeringsplanering</a:t>
            </a:r>
          </a:p>
          <a:p>
            <a:pPr lvl="1">
              <a:spcBef>
                <a:spcPts val="0"/>
              </a:spcBef>
            </a:pPr>
            <a:r>
              <a:rPr lang="sv-SE" dirty="0"/>
              <a:t>Trafikverket: STEG/Digital graf</a:t>
            </a:r>
          </a:p>
          <a:p>
            <a:pPr lvl="1">
              <a:spcBef>
                <a:spcPts val="0"/>
              </a:spcBef>
            </a:pPr>
            <a:r>
              <a:rPr lang="sv-SE" dirty="0" err="1"/>
              <a:t>Transrail</a:t>
            </a:r>
            <a:r>
              <a:rPr lang="sv-SE" dirty="0"/>
              <a:t>, </a:t>
            </a:r>
            <a:r>
              <a:rPr lang="sv-SE" dirty="0" err="1"/>
              <a:t>RailIT</a:t>
            </a:r>
            <a:r>
              <a:rPr lang="sv-SE" dirty="0"/>
              <a:t>, </a:t>
            </a:r>
            <a:r>
              <a:rPr lang="sv-SE" dirty="0" err="1"/>
              <a:t>m.fl</a:t>
            </a:r>
            <a:r>
              <a:rPr lang="sv-SE" dirty="0"/>
              <a:t>: C-DAS</a:t>
            </a:r>
          </a:p>
          <a:p>
            <a:r>
              <a:rPr lang="sv-SE" dirty="0"/>
              <a:t>För ordentlig utvärdering krävs att ”verkligheten” simuleras. Svårt!</a:t>
            </a:r>
          </a:p>
          <a:p>
            <a:r>
              <a:rPr lang="sv-SE" b="1" dirty="0"/>
              <a:t>Men nu finns ”Järnvägssimulatorn”!!</a:t>
            </a:r>
            <a:br>
              <a:rPr lang="sv-SE" b="1" dirty="0"/>
            </a:br>
            <a:r>
              <a:rPr lang="sv-SE" dirty="0"/>
              <a:t> (Se föregående presentation, Oscar Jansson, Trafikverket)</a:t>
            </a:r>
          </a:p>
          <a:p>
            <a:r>
              <a:rPr lang="sv-SE" dirty="0"/>
              <a:t>Hur kan vi skapa en avancerad demonstrator för Real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Management nu när Järnvägssimulatorn finns?</a:t>
            </a:r>
          </a:p>
          <a:p>
            <a:pPr marL="0" indent="0">
              <a:buNone/>
            </a:pPr>
            <a:endParaRPr lang="sv-SE" b="1" dirty="0"/>
          </a:p>
          <a:p>
            <a:endParaRPr lang="sv-SE" b="1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651C759-D2B6-46C3-B37C-2321CAA3CE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406382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tåg, station, byggnad, plattform&#10;&#10;Automatiskt genererad beskrivning">
            <a:extLst>
              <a:ext uri="{FF2B5EF4-FFF2-40B4-BE49-F238E27FC236}">
                <a16:creationId xmlns:a16="http://schemas.microsoft.com/office/drawing/2014/main" id="{575968D6-68D2-4197-B75B-A5288E066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4" r="21484"/>
          <a:stretch>
            <a:fillRect/>
          </a:stretch>
        </p:blipFill>
        <p:spPr/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2556E783-CC6B-4E3F-B9F1-DBD564FD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048000" cy="373626"/>
          </a:xfrm>
        </p:spPr>
        <p:txBody>
          <a:bodyPr/>
          <a:lstStyle/>
          <a:p>
            <a:r>
              <a:rPr lang="sv-SE" dirty="0"/>
              <a:t>Mål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69A9158-80B4-42B0-A580-5B4A5F2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57" y="1224115"/>
            <a:ext cx="3048000" cy="35744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Skapa demonstrator för Real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Network</a:t>
            </a:r>
            <a:r>
              <a:rPr lang="sv-SE" dirty="0"/>
              <a:t> Management som kan:</a:t>
            </a:r>
          </a:p>
          <a:p>
            <a:r>
              <a:rPr lang="sv-SE" dirty="0"/>
              <a:t>Fånga samspel linje-bangård, dvs samspel </a:t>
            </a:r>
            <a:r>
              <a:rPr lang="sv-SE" dirty="0" err="1"/>
              <a:t>fjtkl+förare+rangering</a:t>
            </a:r>
            <a:endParaRPr lang="sv-SE" dirty="0"/>
          </a:p>
          <a:p>
            <a:r>
              <a:rPr lang="sv-SE" dirty="0"/>
              <a:t>Skapa helhet och nytta av datadelning</a:t>
            </a:r>
          </a:p>
          <a:p>
            <a:r>
              <a:rPr lang="sv-SE" dirty="0"/>
              <a:t>Användas för test, utvärdering, utbildning, processutveckling</a:t>
            </a:r>
          </a:p>
          <a:p>
            <a:r>
              <a:rPr lang="sv-SE" dirty="0"/>
              <a:t>Nyttjas för utvärdering av nya koncept både i järnvägssystemet och beslutsstöd</a:t>
            </a:r>
          </a:p>
          <a:p>
            <a:r>
              <a:rPr lang="sv-SE" dirty="0"/>
              <a:t>Nyttja byggstenar och koncept som redan finns</a:t>
            </a:r>
          </a:p>
          <a:p>
            <a:r>
              <a:rPr lang="sv-SE" dirty="0"/>
              <a:t>Knyta forskning närmare tillämpning, tydliggöra forskningsresultat, återkoppling till forskare</a:t>
            </a:r>
          </a:p>
          <a:p>
            <a:pPr marL="0" indent="0">
              <a:buNone/>
            </a:pPr>
            <a:r>
              <a:rPr lang="sv-SE" dirty="0"/>
              <a:t>Utmaning (innan nu):</a:t>
            </a:r>
          </a:p>
          <a:p>
            <a:r>
              <a:rPr lang="sv-SE" dirty="0"/>
              <a:t>Realtid är svårt eftersom verkliga systemets respons (</a:t>
            </a:r>
            <a:r>
              <a:rPr lang="sv-SE" dirty="0" err="1"/>
              <a:t>inkl</a:t>
            </a:r>
            <a:r>
              <a:rPr lang="sv-SE" dirty="0"/>
              <a:t> människor) måste efterliknas</a:t>
            </a:r>
          </a:p>
          <a:p>
            <a:pPr lvl="1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7EA6554-F27C-45D2-A3D6-4D48ED7BA2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9801075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048000" cy="1066800"/>
          </a:xfrm>
        </p:spPr>
        <p:txBody>
          <a:bodyPr>
            <a:noAutofit/>
          </a:bodyPr>
          <a:lstStyle/>
          <a:p>
            <a:r>
              <a:rPr lang="sv-SE" sz="1800" dirty="0"/>
              <a:t>Grunden:</a:t>
            </a:r>
            <a:br>
              <a:rPr lang="sv-SE" sz="1800" dirty="0"/>
            </a:br>
            <a:r>
              <a:rPr lang="sv-SE" sz="1800" dirty="0"/>
              <a:t>Järnvägssimulatorn 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00250"/>
            <a:ext cx="3048000" cy="2305050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Simulerar järnvägssystemets respons på att tåg kör i det: ställverk, signaler, etc. </a:t>
            </a:r>
          </a:p>
          <a:p>
            <a:r>
              <a:rPr lang="sv-SE" dirty="0"/>
              <a:t>Byggt för verifiering av NTL</a:t>
            </a:r>
          </a:p>
          <a:p>
            <a:r>
              <a:rPr lang="sv-SE" dirty="0"/>
              <a:t>I drift hos Trafikverket</a:t>
            </a:r>
          </a:p>
          <a:p>
            <a:r>
              <a:rPr lang="sv-SE" dirty="0"/>
              <a:t>Se föregående presentation (Oscar Jansson, Trafikverket)</a:t>
            </a:r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6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3178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AF57A748-7675-42B9-A46A-6E866C05739C}"/>
              </a:ext>
            </a:extLst>
          </p:cNvPr>
          <p:cNvGrpSpPr/>
          <p:nvPr/>
        </p:nvGrpSpPr>
        <p:grpSpPr>
          <a:xfrm>
            <a:off x="5136827" y="1344137"/>
            <a:ext cx="276798" cy="567568"/>
            <a:chOff x="6237758" y="543010"/>
            <a:chExt cx="384397" cy="783514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A5A9C49D-3206-43CE-8900-0408DB7470C5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5FB45779-93F9-4322-A58C-4CAB8A8900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EAB2FEF2-1CAD-42B8-BBEB-D1A6EA3FDA1B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BC9A6C91-2D73-492C-A068-E29878D385AF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E38310F9-B281-4D2B-A159-2879B7AE6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4646A0F7-3F8F-49A6-B1E9-B87EC293C650}"/>
              </a:ext>
            </a:extLst>
          </p:cNvPr>
          <p:cNvSpPr txBox="1"/>
          <p:nvPr/>
        </p:nvSpPr>
        <p:spPr>
          <a:xfrm>
            <a:off x="4407448" y="1042387"/>
            <a:ext cx="183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Traffic</a:t>
            </a:r>
            <a:r>
              <a:rPr lang="sv-SE" sz="1400" dirty="0"/>
              <a:t> controller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5053651" y="3712368"/>
            <a:ext cx="1290204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BEST</a:t>
            </a:r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CAF927DE-148F-46DA-A6ED-78C5F10EFAC2}"/>
              </a:ext>
            </a:extLst>
          </p:cNvPr>
          <p:cNvSpPr/>
          <p:nvPr/>
        </p:nvSpPr>
        <p:spPr>
          <a:xfrm>
            <a:off x="4684042" y="2211409"/>
            <a:ext cx="1182370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STEG</a:t>
            </a: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307622C9-33BE-456F-9C86-80DF4AFDB128}"/>
              </a:ext>
            </a:extLst>
          </p:cNvPr>
          <p:cNvSpPr/>
          <p:nvPr/>
        </p:nvSpPr>
        <p:spPr>
          <a:xfrm rot="5400000">
            <a:off x="5204477" y="2730064"/>
            <a:ext cx="501391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FA63A652-13AE-447E-A9BB-F2EDC875973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275227" y="1901613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lödesschema: Process 64">
            <a:extLst>
              <a:ext uri="{FF2B5EF4-FFF2-40B4-BE49-F238E27FC236}">
                <a16:creationId xmlns:a16="http://schemas.microsoft.com/office/drawing/2014/main" id="{38BCADEF-DC2B-4B1A-AE61-2E3D84FA7464}"/>
              </a:ext>
            </a:extLst>
          </p:cNvPr>
          <p:cNvSpPr/>
          <p:nvPr/>
        </p:nvSpPr>
        <p:spPr>
          <a:xfrm>
            <a:off x="5180128" y="3146484"/>
            <a:ext cx="1238279" cy="26909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EBICOS</a:t>
            </a:r>
          </a:p>
        </p:txBody>
      </p:sp>
      <p:sp>
        <p:nvSpPr>
          <p:cNvPr id="69" name="Pil: vänster-höger 68">
            <a:extLst>
              <a:ext uri="{FF2B5EF4-FFF2-40B4-BE49-F238E27FC236}">
                <a16:creationId xmlns:a16="http://schemas.microsoft.com/office/drawing/2014/main" id="{F7FADED2-6305-4E3F-9C93-681A3EE11E46}"/>
              </a:ext>
            </a:extLst>
          </p:cNvPr>
          <p:cNvSpPr/>
          <p:nvPr/>
        </p:nvSpPr>
        <p:spPr>
          <a:xfrm rot="5400000">
            <a:off x="5376722" y="3460639"/>
            <a:ext cx="283364" cy="20955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6" y="762000"/>
            <a:ext cx="3010904" cy="1066800"/>
          </a:xfrm>
        </p:spPr>
        <p:txBody>
          <a:bodyPr>
            <a:noAutofit/>
          </a:bodyPr>
          <a:lstStyle/>
          <a:p>
            <a:r>
              <a:rPr lang="sv-SE" sz="2400" dirty="0"/>
              <a:t>Trafikledning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00250"/>
            <a:ext cx="3048000" cy="230505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Inkludera STEG och emulator av signalsystemet</a:t>
            </a:r>
          </a:p>
          <a:p>
            <a:r>
              <a:rPr lang="sv-SE" dirty="0"/>
              <a:t>Digital graf för att möjliggöra ”styrning genom planering”</a:t>
            </a:r>
          </a:p>
          <a:p>
            <a:r>
              <a:rPr lang="sv-SE" dirty="0"/>
              <a:t>Koncept för utbildning av Trafikledare/</a:t>
            </a:r>
            <a:r>
              <a:rPr lang="sv-SE" dirty="0" err="1"/>
              <a:t>fjtkl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7</a:t>
            </a:fld>
            <a:endParaRPr lang="sv-SE" noProof="0"/>
          </a:p>
        </p:txBody>
      </p:sp>
      <p:sp>
        <p:nvSpPr>
          <p:cNvPr id="48" name="Flödesschema: Process 47">
            <a:extLst>
              <a:ext uri="{FF2B5EF4-FFF2-40B4-BE49-F238E27FC236}">
                <a16:creationId xmlns:a16="http://schemas.microsoft.com/office/drawing/2014/main" id="{D79742AE-2FB0-4341-8DF5-D68E0BA34F1A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</p:spTree>
    <p:extLst>
      <p:ext uri="{BB962C8B-B14F-4D97-AF65-F5344CB8AC3E}">
        <p14:creationId xmlns:p14="http://schemas.microsoft.com/office/powerpoint/2010/main" val="39965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AF57A748-7675-42B9-A46A-6E866C05739C}"/>
              </a:ext>
            </a:extLst>
          </p:cNvPr>
          <p:cNvGrpSpPr/>
          <p:nvPr/>
        </p:nvGrpSpPr>
        <p:grpSpPr>
          <a:xfrm>
            <a:off x="5136827" y="1344137"/>
            <a:ext cx="276798" cy="567568"/>
            <a:chOff x="6237758" y="543010"/>
            <a:chExt cx="384397" cy="783514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A5A9C49D-3206-43CE-8900-0408DB7470C5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5FB45779-93F9-4322-A58C-4CAB8A8900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EAB2FEF2-1CAD-42B8-BBEB-D1A6EA3FDA1B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BC9A6C91-2D73-492C-A068-E29878D385AF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E38310F9-B281-4D2B-A159-2879B7AE6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4646A0F7-3F8F-49A6-B1E9-B87EC293C650}"/>
              </a:ext>
            </a:extLst>
          </p:cNvPr>
          <p:cNvSpPr txBox="1"/>
          <p:nvPr/>
        </p:nvSpPr>
        <p:spPr>
          <a:xfrm>
            <a:off x="4407448" y="1042387"/>
            <a:ext cx="183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Traffic</a:t>
            </a:r>
            <a:r>
              <a:rPr lang="sv-SE" sz="1400" dirty="0"/>
              <a:t> controller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8CE72374-76BF-4572-B41E-053A821A5E53}"/>
              </a:ext>
            </a:extLst>
          </p:cNvPr>
          <p:cNvGrpSpPr/>
          <p:nvPr/>
        </p:nvGrpSpPr>
        <p:grpSpPr>
          <a:xfrm>
            <a:off x="8436192" y="3393921"/>
            <a:ext cx="276798" cy="567568"/>
            <a:chOff x="6237758" y="543010"/>
            <a:chExt cx="384397" cy="783514"/>
          </a:xfrm>
        </p:grpSpPr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B34FBFEC-0EFB-4DE1-A744-F60AB510EC9F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9D2429D4-DCB4-44F3-93D8-7BCCA0FA5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70C8C035-EAED-4CE0-AC7A-38818578D876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1969B1DE-3A97-4C0D-A5A4-D4F3157917D7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99E93371-3933-451A-9D70-478FA91271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E3A8FAFA-3365-4564-9B42-178CF60EB874}"/>
              </a:ext>
            </a:extLst>
          </p:cNvPr>
          <p:cNvSpPr txBox="1"/>
          <p:nvPr/>
        </p:nvSpPr>
        <p:spPr>
          <a:xfrm>
            <a:off x="8025080" y="3068167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Train</a:t>
            </a:r>
            <a:r>
              <a:rPr lang="sv-SE" sz="1400" dirty="0"/>
              <a:t> driver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5053651" y="3712368"/>
            <a:ext cx="1290204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BEST</a:t>
            </a:r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CAF927DE-148F-46DA-A6ED-78C5F10EFAC2}"/>
              </a:ext>
            </a:extLst>
          </p:cNvPr>
          <p:cNvSpPr/>
          <p:nvPr/>
        </p:nvSpPr>
        <p:spPr>
          <a:xfrm>
            <a:off x="4684042" y="2211409"/>
            <a:ext cx="1182370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STEG</a:t>
            </a:r>
          </a:p>
        </p:txBody>
      </p:sp>
      <p:sp>
        <p:nvSpPr>
          <p:cNvPr id="11" name="Flödesschema: Process 10">
            <a:extLst>
              <a:ext uri="{FF2B5EF4-FFF2-40B4-BE49-F238E27FC236}">
                <a16:creationId xmlns:a16="http://schemas.microsoft.com/office/drawing/2014/main" id="{C9D9C42D-89C3-4015-B8DB-1296F26FD5F9}"/>
              </a:ext>
            </a:extLst>
          </p:cNvPr>
          <p:cNvSpPr/>
          <p:nvPr/>
        </p:nvSpPr>
        <p:spPr>
          <a:xfrm>
            <a:off x="6836701" y="3540088"/>
            <a:ext cx="1110721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VTI </a:t>
            </a:r>
            <a:r>
              <a:rPr lang="sv-SE" sz="1400" dirty="0" err="1">
                <a:solidFill>
                  <a:schemeClr val="tx1"/>
                </a:solidFill>
              </a:rPr>
              <a:t>Train</a:t>
            </a:r>
            <a:r>
              <a:rPr lang="sv-SE" sz="1400" dirty="0">
                <a:solidFill>
                  <a:schemeClr val="tx1"/>
                </a:solidFill>
              </a:rPr>
              <a:t>  Simulator</a:t>
            </a: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307622C9-33BE-456F-9C86-80DF4AFDB128}"/>
              </a:ext>
            </a:extLst>
          </p:cNvPr>
          <p:cNvSpPr/>
          <p:nvPr/>
        </p:nvSpPr>
        <p:spPr>
          <a:xfrm rot="5400000">
            <a:off x="5204477" y="2730064"/>
            <a:ext cx="501391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Pil: vänster-höger 17">
            <a:extLst>
              <a:ext uri="{FF2B5EF4-FFF2-40B4-BE49-F238E27FC236}">
                <a16:creationId xmlns:a16="http://schemas.microsoft.com/office/drawing/2014/main" id="{7DEE4F95-D40E-4CB1-B3AF-696AB142CA6D}"/>
              </a:ext>
            </a:extLst>
          </p:cNvPr>
          <p:cNvSpPr/>
          <p:nvPr/>
        </p:nvSpPr>
        <p:spPr>
          <a:xfrm>
            <a:off x="6361406" y="3682753"/>
            <a:ext cx="457744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FA63A652-13AE-447E-A9BB-F2EDC875973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275227" y="1901613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D640EDA3-41E2-4B29-9639-113288F2B560}"/>
              </a:ext>
            </a:extLst>
          </p:cNvPr>
          <p:cNvCxnSpPr>
            <a:cxnSpLocks/>
          </p:cNvCxnSpPr>
          <p:nvPr/>
        </p:nvCxnSpPr>
        <p:spPr>
          <a:xfrm flipH="1">
            <a:off x="8031961" y="3712367"/>
            <a:ext cx="37051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lödesschema: Process 65">
            <a:extLst>
              <a:ext uri="{FF2B5EF4-FFF2-40B4-BE49-F238E27FC236}">
                <a16:creationId xmlns:a16="http://schemas.microsoft.com/office/drawing/2014/main" id="{9C81235F-CCF0-4750-A6AC-CD534DF6FA6F}"/>
              </a:ext>
            </a:extLst>
          </p:cNvPr>
          <p:cNvSpPr/>
          <p:nvPr/>
        </p:nvSpPr>
        <p:spPr>
          <a:xfrm>
            <a:off x="6836701" y="3094559"/>
            <a:ext cx="1133620" cy="343727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C-DAS</a:t>
            </a:r>
          </a:p>
        </p:txBody>
      </p:sp>
      <p:sp>
        <p:nvSpPr>
          <p:cNvPr id="67" name="Pil: vänster-höger 66">
            <a:extLst>
              <a:ext uri="{FF2B5EF4-FFF2-40B4-BE49-F238E27FC236}">
                <a16:creationId xmlns:a16="http://schemas.microsoft.com/office/drawing/2014/main" id="{86713C55-E8E5-40D5-8773-5D47E3933949}"/>
              </a:ext>
            </a:extLst>
          </p:cNvPr>
          <p:cNvSpPr/>
          <p:nvPr/>
        </p:nvSpPr>
        <p:spPr>
          <a:xfrm rot="1238643">
            <a:off x="5775988" y="2754213"/>
            <a:ext cx="1116026" cy="25471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BE58C3BB-FEE1-4180-9160-6EBE88A7375F}"/>
              </a:ext>
            </a:extLst>
          </p:cNvPr>
          <p:cNvCxnSpPr>
            <a:cxnSpLocks/>
          </p:cNvCxnSpPr>
          <p:nvPr/>
        </p:nvCxnSpPr>
        <p:spPr>
          <a:xfrm flipH="1" flipV="1">
            <a:off x="8007748" y="3338105"/>
            <a:ext cx="370514" cy="2063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lödesschema: Process 64">
            <a:extLst>
              <a:ext uri="{FF2B5EF4-FFF2-40B4-BE49-F238E27FC236}">
                <a16:creationId xmlns:a16="http://schemas.microsoft.com/office/drawing/2014/main" id="{38BCADEF-DC2B-4B1A-AE61-2E3D84FA7464}"/>
              </a:ext>
            </a:extLst>
          </p:cNvPr>
          <p:cNvSpPr/>
          <p:nvPr/>
        </p:nvSpPr>
        <p:spPr>
          <a:xfrm>
            <a:off x="5180128" y="3146484"/>
            <a:ext cx="1238279" cy="26909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EBICOS</a:t>
            </a:r>
          </a:p>
        </p:txBody>
      </p:sp>
      <p:sp>
        <p:nvSpPr>
          <p:cNvPr id="69" name="Pil: vänster-höger 68">
            <a:extLst>
              <a:ext uri="{FF2B5EF4-FFF2-40B4-BE49-F238E27FC236}">
                <a16:creationId xmlns:a16="http://schemas.microsoft.com/office/drawing/2014/main" id="{F7FADED2-6305-4E3F-9C93-681A3EE11E46}"/>
              </a:ext>
            </a:extLst>
          </p:cNvPr>
          <p:cNvSpPr/>
          <p:nvPr/>
        </p:nvSpPr>
        <p:spPr>
          <a:xfrm rot="5400000">
            <a:off x="5376722" y="3460639"/>
            <a:ext cx="283364" cy="20955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6" y="762000"/>
            <a:ext cx="3010904" cy="1066800"/>
          </a:xfrm>
        </p:spPr>
        <p:txBody>
          <a:bodyPr>
            <a:noAutofit/>
          </a:bodyPr>
          <a:lstStyle/>
          <a:p>
            <a:r>
              <a:rPr lang="sv-SE" sz="2400" dirty="0"/>
              <a:t>Lokförare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56" y="1587939"/>
            <a:ext cx="3048000" cy="3183406"/>
          </a:xfrm>
        </p:spPr>
        <p:txBody>
          <a:bodyPr>
            <a:noAutofit/>
          </a:bodyPr>
          <a:lstStyle/>
          <a:p>
            <a:r>
              <a:rPr lang="sv-SE" sz="1400" dirty="0"/>
              <a:t>Koppla in VTI tågsimulator och </a:t>
            </a:r>
            <a:br>
              <a:rPr lang="sv-SE" sz="1400" dirty="0"/>
            </a:br>
            <a:r>
              <a:rPr lang="sv-SE" sz="1400" dirty="0"/>
              <a:t>C-DAS (förarstöd till lokförare)</a:t>
            </a:r>
          </a:p>
          <a:p>
            <a:r>
              <a:rPr lang="sv-SE" sz="1400" dirty="0"/>
              <a:t>Interaktion mellan förare och trafikledning</a:t>
            </a:r>
          </a:p>
          <a:p>
            <a:r>
              <a:rPr lang="sv-SE" sz="1400" dirty="0"/>
              <a:t>Verklighetsnära miljö för förarutbildning</a:t>
            </a:r>
          </a:p>
          <a:p>
            <a:r>
              <a:rPr lang="sv-SE" sz="1400" dirty="0"/>
              <a:t>Utvärderingsmiljö för C-DAS</a:t>
            </a:r>
          </a:p>
          <a:p>
            <a:r>
              <a:rPr lang="sv-SE" sz="1400" dirty="0"/>
              <a:t>C-DAS kan vara CATO (</a:t>
            </a:r>
            <a:r>
              <a:rPr lang="sv-SE" sz="1400" dirty="0" err="1"/>
              <a:t>Transrail</a:t>
            </a:r>
            <a:r>
              <a:rPr lang="sv-SE" sz="1400" dirty="0"/>
              <a:t>), Trappen (</a:t>
            </a:r>
            <a:r>
              <a:rPr lang="sv-SE" sz="1400" dirty="0" err="1"/>
              <a:t>RailIT</a:t>
            </a:r>
            <a:r>
              <a:rPr lang="sv-SE" sz="1400" dirty="0"/>
              <a:t>) eller annan</a:t>
            </a:r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8</a:t>
            </a:fld>
            <a:endParaRPr lang="sv-SE" noProof="0"/>
          </a:p>
        </p:txBody>
      </p:sp>
      <p:sp>
        <p:nvSpPr>
          <p:cNvPr id="48" name="Flödesschema: Process 47">
            <a:extLst>
              <a:ext uri="{FF2B5EF4-FFF2-40B4-BE49-F238E27FC236}">
                <a16:creationId xmlns:a16="http://schemas.microsoft.com/office/drawing/2014/main" id="{D79742AE-2FB0-4341-8DF5-D68E0BA34F1A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</p:spTree>
    <p:extLst>
      <p:ext uri="{BB962C8B-B14F-4D97-AF65-F5344CB8AC3E}">
        <p14:creationId xmlns:p14="http://schemas.microsoft.com/office/powerpoint/2010/main" val="12520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>
            <a:extLst>
              <a:ext uri="{FF2B5EF4-FFF2-40B4-BE49-F238E27FC236}">
                <a16:creationId xmlns:a16="http://schemas.microsoft.com/office/drawing/2014/main" id="{AF57A748-7675-42B9-A46A-6E866C05739C}"/>
              </a:ext>
            </a:extLst>
          </p:cNvPr>
          <p:cNvGrpSpPr/>
          <p:nvPr/>
        </p:nvGrpSpPr>
        <p:grpSpPr>
          <a:xfrm>
            <a:off x="5136827" y="1344137"/>
            <a:ext cx="276798" cy="567568"/>
            <a:chOff x="6237758" y="543010"/>
            <a:chExt cx="384397" cy="783514"/>
          </a:xfrm>
        </p:grpSpPr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A5A9C49D-3206-43CE-8900-0408DB7470C5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5FB45779-93F9-4322-A58C-4CAB8A8900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EAB2FEF2-1CAD-42B8-BBEB-D1A6EA3FDA1B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BC9A6C91-2D73-492C-A068-E29878D385AF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E38310F9-B281-4D2B-A159-2879B7AE6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4646A0F7-3F8F-49A6-B1E9-B87EC293C650}"/>
              </a:ext>
            </a:extLst>
          </p:cNvPr>
          <p:cNvSpPr txBox="1"/>
          <p:nvPr/>
        </p:nvSpPr>
        <p:spPr>
          <a:xfrm>
            <a:off x="4407448" y="1042387"/>
            <a:ext cx="183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Traffic</a:t>
            </a:r>
            <a:r>
              <a:rPr lang="sv-SE" sz="1400" dirty="0"/>
              <a:t> controller</a:t>
            </a:r>
          </a:p>
        </p:txBody>
      </p:sp>
      <p:grpSp>
        <p:nvGrpSpPr>
          <p:cNvPr id="57" name="Grupp 56">
            <a:extLst>
              <a:ext uri="{FF2B5EF4-FFF2-40B4-BE49-F238E27FC236}">
                <a16:creationId xmlns:a16="http://schemas.microsoft.com/office/drawing/2014/main" id="{8CE72374-76BF-4572-B41E-053A821A5E53}"/>
              </a:ext>
            </a:extLst>
          </p:cNvPr>
          <p:cNvGrpSpPr/>
          <p:nvPr/>
        </p:nvGrpSpPr>
        <p:grpSpPr>
          <a:xfrm>
            <a:off x="8436192" y="3393921"/>
            <a:ext cx="276798" cy="567568"/>
            <a:chOff x="6237758" y="543010"/>
            <a:chExt cx="384397" cy="783514"/>
          </a:xfrm>
        </p:grpSpPr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B34FBFEC-0EFB-4DE1-A744-F60AB510EC9F}"/>
                </a:ext>
              </a:extLst>
            </p:cNvPr>
            <p:cNvCxnSpPr/>
            <p:nvPr/>
          </p:nvCxnSpPr>
          <p:spPr>
            <a:xfrm flipV="1">
              <a:off x="6318697" y="1056068"/>
              <a:ext cx="133618" cy="27045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9D2429D4-DCB4-44F3-93D8-7BCCA0FA5F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9436" y="1083930"/>
              <a:ext cx="124138" cy="21683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70C8C035-EAED-4CE0-AC7A-38818578D876}"/>
                </a:ext>
              </a:extLst>
            </p:cNvPr>
            <p:cNvCxnSpPr/>
            <p:nvPr/>
          </p:nvCxnSpPr>
          <p:spPr>
            <a:xfrm flipV="1">
              <a:off x="6439436" y="771179"/>
              <a:ext cx="12879" cy="2848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1969B1DE-3A97-4C0D-A5A4-D4F3157917D7}"/>
                </a:ext>
              </a:extLst>
            </p:cNvPr>
            <p:cNvSpPr/>
            <p:nvPr/>
          </p:nvSpPr>
          <p:spPr>
            <a:xfrm>
              <a:off x="6341055" y="543010"/>
              <a:ext cx="209639" cy="2302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400"/>
            </a:p>
          </p:txBody>
        </p: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99E93371-3933-451A-9D70-478FA91271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758" y="870205"/>
              <a:ext cx="384397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ruta 63">
            <a:extLst>
              <a:ext uri="{FF2B5EF4-FFF2-40B4-BE49-F238E27FC236}">
                <a16:creationId xmlns:a16="http://schemas.microsoft.com/office/drawing/2014/main" id="{E3A8FAFA-3365-4564-9B42-178CF60EB874}"/>
              </a:ext>
            </a:extLst>
          </p:cNvPr>
          <p:cNvSpPr txBox="1"/>
          <p:nvPr/>
        </p:nvSpPr>
        <p:spPr>
          <a:xfrm>
            <a:off x="8025080" y="3068167"/>
            <a:ext cx="1291454" cy="22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/>
              <a:t>Train</a:t>
            </a:r>
            <a:r>
              <a:rPr lang="sv-SE" sz="1400" dirty="0"/>
              <a:t> driver</a:t>
            </a: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184197" y="1645586"/>
            <a:ext cx="4444508" cy="23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/>
          </a:p>
        </p:txBody>
      </p:sp>
      <p:sp>
        <p:nvSpPr>
          <p:cNvPr id="8" name="Flödesschema: Process 7">
            <a:extLst>
              <a:ext uri="{FF2B5EF4-FFF2-40B4-BE49-F238E27FC236}">
                <a16:creationId xmlns:a16="http://schemas.microsoft.com/office/drawing/2014/main" id="{A7616688-EEA7-4BCC-A112-0791E91235D3}"/>
              </a:ext>
            </a:extLst>
          </p:cNvPr>
          <p:cNvSpPr/>
          <p:nvPr/>
        </p:nvSpPr>
        <p:spPr>
          <a:xfrm>
            <a:off x="5053651" y="3712368"/>
            <a:ext cx="1290204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BEST</a:t>
            </a:r>
          </a:p>
        </p:txBody>
      </p:sp>
      <p:sp>
        <p:nvSpPr>
          <p:cNvPr id="9" name="Flödesschema: Process 8">
            <a:extLst>
              <a:ext uri="{FF2B5EF4-FFF2-40B4-BE49-F238E27FC236}">
                <a16:creationId xmlns:a16="http://schemas.microsoft.com/office/drawing/2014/main" id="{CAF927DE-148F-46DA-A6ED-78C5F10EFAC2}"/>
              </a:ext>
            </a:extLst>
          </p:cNvPr>
          <p:cNvSpPr/>
          <p:nvPr/>
        </p:nvSpPr>
        <p:spPr>
          <a:xfrm>
            <a:off x="4684042" y="2211409"/>
            <a:ext cx="1182370" cy="388745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STEG</a:t>
            </a:r>
          </a:p>
        </p:txBody>
      </p:sp>
      <p:sp>
        <p:nvSpPr>
          <p:cNvPr id="10" name="Flödesschema: Process 9">
            <a:extLst>
              <a:ext uri="{FF2B5EF4-FFF2-40B4-BE49-F238E27FC236}">
                <a16:creationId xmlns:a16="http://schemas.microsoft.com/office/drawing/2014/main" id="{062BFF57-82F8-4DE4-8961-E420B9490A29}"/>
              </a:ext>
            </a:extLst>
          </p:cNvPr>
          <p:cNvSpPr/>
          <p:nvPr/>
        </p:nvSpPr>
        <p:spPr>
          <a:xfrm>
            <a:off x="3904912" y="3082041"/>
            <a:ext cx="1182370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solidFill>
                  <a:schemeClr val="tx1"/>
                </a:solidFill>
              </a:rPr>
              <a:t>Disturbance</a:t>
            </a:r>
            <a:r>
              <a:rPr lang="sv-SE" sz="1200" dirty="0">
                <a:solidFill>
                  <a:schemeClr val="tx1"/>
                </a:solidFill>
              </a:rPr>
              <a:t> management </a:t>
            </a:r>
            <a:r>
              <a:rPr lang="sv-SE" sz="1200" dirty="0" err="1">
                <a:solidFill>
                  <a:schemeClr val="tx1"/>
                </a:solidFill>
              </a:rPr>
              <a:t>module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1" name="Flödesschema: Process 10">
            <a:extLst>
              <a:ext uri="{FF2B5EF4-FFF2-40B4-BE49-F238E27FC236}">
                <a16:creationId xmlns:a16="http://schemas.microsoft.com/office/drawing/2014/main" id="{C9D9C42D-89C3-4015-B8DB-1296F26FD5F9}"/>
              </a:ext>
            </a:extLst>
          </p:cNvPr>
          <p:cNvSpPr/>
          <p:nvPr/>
        </p:nvSpPr>
        <p:spPr>
          <a:xfrm>
            <a:off x="6836701" y="3540088"/>
            <a:ext cx="1110721" cy="540799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VTI </a:t>
            </a:r>
            <a:r>
              <a:rPr lang="sv-SE" sz="1400" dirty="0" err="1">
                <a:solidFill>
                  <a:schemeClr val="tx1"/>
                </a:solidFill>
              </a:rPr>
              <a:t>Train</a:t>
            </a:r>
            <a:r>
              <a:rPr lang="sv-SE" sz="1400" dirty="0">
                <a:solidFill>
                  <a:schemeClr val="tx1"/>
                </a:solidFill>
              </a:rPr>
              <a:t>  Simulator</a:t>
            </a:r>
          </a:p>
        </p:txBody>
      </p:sp>
      <p:sp>
        <p:nvSpPr>
          <p:cNvPr id="14" name="Pil: vänster-höger 13">
            <a:extLst>
              <a:ext uri="{FF2B5EF4-FFF2-40B4-BE49-F238E27FC236}">
                <a16:creationId xmlns:a16="http://schemas.microsoft.com/office/drawing/2014/main" id="{307622C9-33BE-456F-9C86-80DF4AFDB128}"/>
              </a:ext>
            </a:extLst>
          </p:cNvPr>
          <p:cNvSpPr/>
          <p:nvPr/>
        </p:nvSpPr>
        <p:spPr>
          <a:xfrm rot="5400000">
            <a:off x="5204477" y="2730064"/>
            <a:ext cx="501391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5" name="Pil: vänster-höger 14">
            <a:extLst>
              <a:ext uri="{FF2B5EF4-FFF2-40B4-BE49-F238E27FC236}">
                <a16:creationId xmlns:a16="http://schemas.microsoft.com/office/drawing/2014/main" id="{4C31AA75-FE4A-4A19-966E-9BF1EE9DCE25}"/>
              </a:ext>
            </a:extLst>
          </p:cNvPr>
          <p:cNvSpPr/>
          <p:nvPr/>
        </p:nvSpPr>
        <p:spPr>
          <a:xfrm rot="7738622">
            <a:off x="4549295" y="2713352"/>
            <a:ext cx="572845" cy="28168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18" name="Pil: vänster-höger 17">
            <a:extLst>
              <a:ext uri="{FF2B5EF4-FFF2-40B4-BE49-F238E27FC236}">
                <a16:creationId xmlns:a16="http://schemas.microsoft.com/office/drawing/2014/main" id="{7DEE4F95-D40E-4CB1-B3AF-696AB142CA6D}"/>
              </a:ext>
            </a:extLst>
          </p:cNvPr>
          <p:cNvSpPr/>
          <p:nvPr/>
        </p:nvSpPr>
        <p:spPr>
          <a:xfrm>
            <a:off x="6361406" y="3682753"/>
            <a:ext cx="457744" cy="28336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FA63A652-13AE-447E-A9BB-F2EDC875973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275227" y="1901613"/>
            <a:ext cx="1" cy="3097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ak pilkoppling 62">
            <a:extLst>
              <a:ext uri="{FF2B5EF4-FFF2-40B4-BE49-F238E27FC236}">
                <a16:creationId xmlns:a16="http://schemas.microsoft.com/office/drawing/2014/main" id="{D640EDA3-41E2-4B29-9639-113288F2B560}"/>
              </a:ext>
            </a:extLst>
          </p:cNvPr>
          <p:cNvCxnSpPr>
            <a:cxnSpLocks/>
          </p:cNvCxnSpPr>
          <p:nvPr/>
        </p:nvCxnSpPr>
        <p:spPr>
          <a:xfrm flipH="1">
            <a:off x="8031961" y="3712367"/>
            <a:ext cx="37051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Flödesschema: Process 65">
            <a:extLst>
              <a:ext uri="{FF2B5EF4-FFF2-40B4-BE49-F238E27FC236}">
                <a16:creationId xmlns:a16="http://schemas.microsoft.com/office/drawing/2014/main" id="{9C81235F-CCF0-4750-A6AC-CD534DF6FA6F}"/>
              </a:ext>
            </a:extLst>
          </p:cNvPr>
          <p:cNvSpPr/>
          <p:nvPr/>
        </p:nvSpPr>
        <p:spPr>
          <a:xfrm>
            <a:off x="6836701" y="3094559"/>
            <a:ext cx="1133620" cy="343727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C-DAS</a:t>
            </a:r>
          </a:p>
        </p:txBody>
      </p:sp>
      <p:sp>
        <p:nvSpPr>
          <p:cNvPr id="67" name="Pil: vänster-höger 66">
            <a:extLst>
              <a:ext uri="{FF2B5EF4-FFF2-40B4-BE49-F238E27FC236}">
                <a16:creationId xmlns:a16="http://schemas.microsoft.com/office/drawing/2014/main" id="{86713C55-E8E5-40D5-8773-5D47E3933949}"/>
              </a:ext>
            </a:extLst>
          </p:cNvPr>
          <p:cNvSpPr/>
          <p:nvPr/>
        </p:nvSpPr>
        <p:spPr>
          <a:xfrm rot="1238643">
            <a:off x="5775988" y="2754213"/>
            <a:ext cx="1116026" cy="254716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cxnSp>
        <p:nvCxnSpPr>
          <p:cNvPr id="68" name="Rak pilkoppling 67">
            <a:extLst>
              <a:ext uri="{FF2B5EF4-FFF2-40B4-BE49-F238E27FC236}">
                <a16:creationId xmlns:a16="http://schemas.microsoft.com/office/drawing/2014/main" id="{BE58C3BB-FEE1-4180-9160-6EBE88A7375F}"/>
              </a:ext>
            </a:extLst>
          </p:cNvPr>
          <p:cNvCxnSpPr>
            <a:cxnSpLocks/>
          </p:cNvCxnSpPr>
          <p:nvPr/>
        </p:nvCxnSpPr>
        <p:spPr>
          <a:xfrm flipH="1" flipV="1">
            <a:off x="8007748" y="3338105"/>
            <a:ext cx="370514" cy="2063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Flödesschema: Process 64">
            <a:extLst>
              <a:ext uri="{FF2B5EF4-FFF2-40B4-BE49-F238E27FC236}">
                <a16:creationId xmlns:a16="http://schemas.microsoft.com/office/drawing/2014/main" id="{38BCADEF-DC2B-4B1A-AE61-2E3D84FA7464}"/>
              </a:ext>
            </a:extLst>
          </p:cNvPr>
          <p:cNvSpPr/>
          <p:nvPr/>
        </p:nvSpPr>
        <p:spPr>
          <a:xfrm>
            <a:off x="5180128" y="3146484"/>
            <a:ext cx="1238279" cy="269091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EBICOS</a:t>
            </a:r>
          </a:p>
        </p:txBody>
      </p:sp>
      <p:sp>
        <p:nvSpPr>
          <p:cNvPr id="69" name="Pil: vänster-höger 68">
            <a:extLst>
              <a:ext uri="{FF2B5EF4-FFF2-40B4-BE49-F238E27FC236}">
                <a16:creationId xmlns:a16="http://schemas.microsoft.com/office/drawing/2014/main" id="{F7FADED2-6305-4E3F-9C93-681A3EE11E46}"/>
              </a:ext>
            </a:extLst>
          </p:cNvPr>
          <p:cNvSpPr/>
          <p:nvPr/>
        </p:nvSpPr>
        <p:spPr>
          <a:xfrm rot="5400000">
            <a:off x="5376722" y="3460639"/>
            <a:ext cx="283364" cy="20955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72" name="Rubrik 58">
            <a:extLst>
              <a:ext uri="{FF2B5EF4-FFF2-40B4-BE49-F238E27FC236}">
                <a16:creationId xmlns:a16="http://schemas.microsoft.com/office/drawing/2014/main" id="{B0EDECA4-CD6E-4534-AB19-D7698FF1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96" y="762000"/>
            <a:ext cx="3010904" cy="1066800"/>
          </a:xfrm>
        </p:spPr>
        <p:txBody>
          <a:bodyPr>
            <a:noAutofit/>
          </a:bodyPr>
          <a:lstStyle/>
          <a:p>
            <a:r>
              <a:rPr lang="sv-SE" sz="2400" dirty="0"/>
              <a:t>Störningshantering</a:t>
            </a:r>
          </a:p>
        </p:txBody>
      </p:sp>
      <p:sp>
        <p:nvSpPr>
          <p:cNvPr id="73" name="Platshållare för innehåll 59">
            <a:extLst>
              <a:ext uri="{FF2B5EF4-FFF2-40B4-BE49-F238E27FC236}">
                <a16:creationId xmlns:a16="http://schemas.microsoft.com/office/drawing/2014/main" id="{BC79CBA4-6477-40AC-BE8E-84E8EE67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45586"/>
            <a:ext cx="3048000" cy="3121678"/>
          </a:xfrm>
        </p:spPr>
        <p:txBody>
          <a:bodyPr>
            <a:normAutofit fontScale="92500"/>
          </a:bodyPr>
          <a:lstStyle/>
          <a:p>
            <a:r>
              <a:rPr lang="sv-SE" sz="1400" dirty="0"/>
              <a:t>Beslutsstöd för hantering (optimering) av störningar</a:t>
            </a:r>
          </a:p>
          <a:p>
            <a:r>
              <a:rPr lang="sv-SE" sz="1400" dirty="0"/>
              <a:t>T.ex. forskningsmodul från Blekinge Tekniska Högskola (Törnquist et al.)</a:t>
            </a:r>
          </a:p>
          <a:p>
            <a:r>
              <a:rPr lang="sv-SE" sz="1400" dirty="0"/>
              <a:t>Utvärdering av utformning och nytta av beslutsstöd</a:t>
            </a:r>
          </a:p>
          <a:p>
            <a:r>
              <a:rPr lang="sv-SE" sz="1400" dirty="0"/>
              <a:t>Knyta forskning närmare verksamhet</a:t>
            </a:r>
          </a:p>
          <a:p>
            <a:r>
              <a:rPr lang="sv-SE" sz="1400" dirty="0"/>
              <a:t>Förbereda trafikledning för framtida hjälpmedel</a:t>
            </a:r>
          </a:p>
        </p:txBody>
      </p:sp>
      <p:sp>
        <p:nvSpPr>
          <p:cNvPr id="74" name="Platshållare för bildnummer 5">
            <a:extLst>
              <a:ext uri="{FF2B5EF4-FFF2-40B4-BE49-F238E27FC236}">
                <a16:creationId xmlns:a16="http://schemas.microsoft.com/office/drawing/2014/main" id="{ECD7122C-9CBA-4079-8BF4-8672DB97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570" y="4767264"/>
            <a:ext cx="417176" cy="273844"/>
          </a:xfrm>
        </p:spPr>
        <p:txBody>
          <a:bodyPr/>
          <a:lstStyle/>
          <a:p>
            <a:fld id="{2066355A-084C-D24E-9AD2-7E4FC41EA627}" type="slidenum">
              <a:rPr lang="sv-SE" noProof="0" smtClean="0"/>
              <a:t>9</a:t>
            </a:fld>
            <a:endParaRPr lang="sv-SE" noProof="0"/>
          </a:p>
        </p:txBody>
      </p:sp>
      <p:sp>
        <p:nvSpPr>
          <p:cNvPr id="48" name="Flödesschema: Process 47">
            <a:extLst>
              <a:ext uri="{FF2B5EF4-FFF2-40B4-BE49-F238E27FC236}">
                <a16:creationId xmlns:a16="http://schemas.microsoft.com/office/drawing/2014/main" id="{D79742AE-2FB0-4341-8DF5-D68E0BA34F1A}"/>
              </a:ext>
            </a:extLst>
          </p:cNvPr>
          <p:cNvSpPr/>
          <p:nvPr/>
        </p:nvSpPr>
        <p:spPr>
          <a:xfrm>
            <a:off x="4572000" y="3712368"/>
            <a:ext cx="1771855" cy="664323"/>
          </a:xfrm>
          <a:prstGeom prst="flowChartProcess">
            <a:avLst/>
          </a:prstGeom>
          <a:solidFill>
            <a:schemeClr val="accent6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Järnvägssimulatorn</a:t>
            </a:r>
          </a:p>
        </p:txBody>
      </p:sp>
    </p:spTree>
    <p:extLst>
      <p:ext uri="{BB962C8B-B14F-4D97-AF65-F5344CB8AC3E}">
        <p14:creationId xmlns:p14="http://schemas.microsoft.com/office/powerpoint/2010/main" val="74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ISE">
  <a:themeElements>
    <a:clrScheme name="RIS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8B94"/>
      </a:accent1>
      <a:accent2>
        <a:srgbClr val="DF2351"/>
      </a:accent2>
      <a:accent3>
        <a:srgbClr val="FFE200"/>
      </a:accent3>
      <a:accent4>
        <a:srgbClr val="E6F2EC"/>
      </a:accent4>
      <a:accent5>
        <a:srgbClr val="FBE2D8"/>
      </a:accent5>
      <a:accent6>
        <a:srgbClr val="FFF5D4"/>
      </a:accent6>
      <a:hlink>
        <a:srgbClr val="000000"/>
      </a:hlink>
      <a:folHlink>
        <a:srgbClr val="000000"/>
      </a:folHlink>
    </a:clrScheme>
    <a:fontScheme name="RISE">
      <a:majorFont>
        <a:latin typeface="Code Pro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SE_PPT_16-9_Tom_SE_200214_mall" id="{3A0BFE73-FBC9-45B7-9C25-020AE7FF7B8B}" vid="{172DE8A6-9965-4285-8C01-FD052FF3A0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9DB4DC9A7FCC4CAEBCCED299DDCF7B" ma:contentTypeVersion="11" ma:contentTypeDescription="Skapa ett nytt dokument." ma:contentTypeScope="" ma:versionID="0f3aa04620d3876838cb964e5121741b">
  <xsd:schema xmlns:xsd="http://www.w3.org/2001/XMLSchema" xmlns:xs="http://www.w3.org/2001/XMLSchema" xmlns:p="http://schemas.microsoft.com/office/2006/metadata/properties" xmlns:ns2="bb14e881-de28-43ad-92fd-d31f0a7cf1fb" xmlns:ns3="8efc9d75-7c6e-43f9-ab73-9eedff3ae73a" targetNamespace="http://schemas.microsoft.com/office/2006/metadata/properties" ma:root="true" ma:fieldsID="285b6079c06366021e4ce2c33aeee8bf" ns2:_="" ns3:_="">
    <xsd:import namespace="bb14e881-de28-43ad-92fd-d31f0a7cf1fb"/>
    <xsd:import namespace="8efc9d75-7c6e-43f9-ab73-9eedff3ae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4e881-de28-43ad-92fd-d31f0a7cf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c9d75-7c6e-43f9-ab73-9eedff3ae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D2081-6AA8-4856-BB3C-509A3A2C5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4e881-de28-43ad-92fd-d31f0a7cf1fb"/>
    <ds:schemaRef ds:uri="8efc9d75-7c6e-43f9-ab73-9eedff3ae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677</Words>
  <Application>Microsoft Office PowerPoint</Application>
  <PresentationFormat>Bildspel på skärmen (16:9)</PresentationFormat>
  <Paragraphs>145</Paragraphs>
  <Slides>13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Code Pro Bold</vt:lpstr>
      <vt:lpstr>Lato</vt:lpstr>
      <vt:lpstr>Roboto Mono</vt:lpstr>
      <vt:lpstr>RISE</vt:lpstr>
      <vt:lpstr>PowerPoint-presentation</vt:lpstr>
      <vt:lpstr>PowerPoint-presentation</vt:lpstr>
      <vt:lpstr>Bakgrund</vt:lpstr>
      <vt:lpstr>Real Time Network Management</vt:lpstr>
      <vt:lpstr>Mål</vt:lpstr>
      <vt:lpstr>Grunden: Järnvägssimulatorn </vt:lpstr>
      <vt:lpstr>Trafikledning</vt:lpstr>
      <vt:lpstr>Lokförare</vt:lpstr>
      <vt:lpstr>Störningshantering</vt:lpstr>
      <vt:lpstr>Rangering</vt:lpstr>
      <vt:lpstr>Demonstrator - slutsats</vt:lpstr>
      <vt:lpstr>Stegvis implementering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Zohreh Ranjbar</dc:creator>
  <cp:lastModifiedBy>Martin Joborn</cp:lastModifiedBy>
  <cp:revision>9</cp:revision>
  <dcterms:created xsi:type="dcterms:W3CDTF">2020-04-24T08:11:30Z</dcterms:created>
  <dcterms:modified xsi:type="dcterms:W3CDTF">2020-11-25T14:55:38Z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0x010100D09DB4DC9A7FCC4CAEBCCED299DDCF7B</vt:lpwstr>
  </property>
</Properties>
</file>