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3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9" r:id="rId3"/>
    <p:sldMasterId id="2147483706" r:id="rId4"/>
    <p:sldMasterId id="2147483723" r:id="rId5"/>
  </p:sldMasterIdLst>
  <p:notesMasterIdLst>
    <p:notesMasterId r:id="rId25"/>
  </p:notesMasterIdLst>
  <p:handoutMasterIdLst>
    <p:handoutMasterId r:id="rId26"/>
  </p:handoutMasterIdLst>
  <p:sldIdLst>
    <p:sldId id="256" r:id="rId6"/>
    <p:sldId id="353" r:id="rId7"/>
    <p:sldId id="354" r:id="rId8"/>
    <p:sldId id="285" r:id="rId9"/>
    <p:sldId id="329" r:id="rId10"/>
    <p:sldId id="346" r:id="rId11"/>
    <p:sldId id="347" r:id="rId12"/>
    <p:sldId id="348" r:id="rId13"/>
    <p:sldId id="352" r:id="rId14"/>
    <p:sldId id="351" r:id="rId15"/>
    <p:sldId id="350" r:id="rId16"/>
    <p:sldId id="355" r:id="rId17"/>
    <p:sldId id="357" r:id="rId18"/>
    <p:sldId id="358" r:id="rId19"/>
    <p:sldId id="356" r:id="rId20"/>
    <p:sldId id="359" r:id="rId21"/>
    <p:sldId id="360" r:id="rId22"/>
    <p:sldId id="361" r:id="rId23"/>
    <p:sldId id="362" r:id="rId24"/>
  </p:sldIdLst>
  <p:sldSz cx="9144000" cy="6858000" type="screen4x3"/>
  <p:notesSz cx="6799263" cy="9929813"/>
  <p:custDataLst>
    <p:tags r:id="rId2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B7F"/>
    <a:srgbClr val="F2F2F2"/>
    <a:srgbClr val="0E345D"/>
    <a:srgbClr val="11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75" autoAdjust="0"/>
  </p:normalViewPr>
  <p:slideViewPr>
    <p:cSldViewPr snapToGrid="0" showGuides="1">
      <p:cViewPr>
        <p:scale>
          <a:sx n="110" d="100"/>
          <a:sy n="110" d="100"/>
        </p:scale>
        <p:origin x="-954" y="-12"/>
      </p:cViewPr>
      <p:guideLst>
        <p:guide orient="horz" pos="345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-488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on10\Dropbox\RuttoptMalmtrafik\Optimering\TrainPlanning_130619_kiruna17c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sv-SE" sz="1800" b="0" dirty="0" smtClean="0"/>
              <a:t>Årskvantiteter</a:t>
            </a:r>
            <a:r>
              <a:rPr lang="sv-SE" sz="1800" b="0" baseline="0" dirty="0" smtClean="0"/>
              <a:t> (</a:t>
            </a:r>
            <a:r>
              <a:rPr lang="sv-SE" sz="1800" b="0" baseline="0" dirty="0" err="1" smtClean="0"/>
              <a:t>Mton</a:t>
            </a:r>
            <a:r>
              <a:rPr lang="sv-SE" sz="1800" b="0" baseline="0" dirty="0" smtClean="0"/>
              <a:t>)</a:t>
            </a:r>
            <a:endParaRPr lang="sv-SE" sz="1800" b="0" dirty="0"/>
          </a:p>
        </c:rich>
      </c:tx>
      <c:layout>
        <c:manualLayout>
          <c:xMode val="edge"/>
          <c:yMode val="edge"/>
          <c:x val="0.17328116797900261"/>
          <c:y val="9.374999999999999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513943569553804E-2"/>
          <c:y val="9.079699803149606E-2"/>
          <c:w val="0.69761302493438315"/>
          <c:h val="0.67401981399454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Pellets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Blad1!$B$2:$B$10</c:f>
              <c:numCache>
                <c:formatCode>General</c:formatCode>
                <c:ptCount val="9"/>
                <c:pt idx="0">
                  <c:v>22.933999999999997</c:v>
                </c:pt>
                <c:pt idx="1">
                  <c:v>23</c:v>
                </c:pt>
                <c:pt idx="2">
                  <c:v>25</c:v>
                </c:pt>
                <c:pt idx="3">
                  <c:v>25.200000000000003</c:v>
                </c:pt>
                <c:pt idx="4">
                  <c:v>26</c:v>
                </c:pt>
                <c:pt idx="5">
                  <c:v>26.6</c:v>
                </c:pt>
                <c:pt idx="6">
                  <c:v>26.8</c:v>
                </c:pt>
                <c:pt idx="7">
                  <c:v>27.5</c:v>
                </c:pt>
                <c:pt idx="8">
                  <c:v>28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Fines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Blad1!$C$2:$C$10</c:f>
              <c:numCache>
                <c:formatCode>General</c:formatCode>
                <c:ptCount val="9"/>
                <c:pt idx="0">
                  <c:v>3.1810000000000005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Rågods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Blad1!$D$2:$D$10</c:f>
              <c:numCache>
                <c:formatCode>General</c:formatCode>
                <c:ptCount val="9"/>
                <c:pt idx="0">
                  <c:v>2.1179999999999999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3</c:v>
                </c:pt>
                <c:pt idx="5">
                  <c:v>8</c:v>
                </c:pt>
                <c:pt idx="6">
                  <c:v>10.199999999999999</c:v>
                </c:pt>
                <c:pt idx="7">
                  <c:v>10.7</c:v>
                </c:pt>
                <c:pt idx="8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43625472"/>
        <c:axId val="39400192"/>
      </c:barChart>
      <c:catAx>
        <c:axId val="4362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400192"/>
        <c:crosses val="autoZero"/>
        <c:auto val="1"/>
        <c:lblAlgn val="ctr"/>
        <c:lblOffset val="100"/>
        <c:noMultiLvlLbl val="0"/>
      </c:catAx>
      <c:valAx>
        <c:axId val="3940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625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sv-SE" sz="1800" b="0" dirty="0" smtClean="0"/>
              <a:t>Årskvantiteter</a:t>
            </a:r>
            <a:r>
              <a:rPr lang="sv-SE" sz="1800" b="0" baseline="0" dirty="0" smtClean="0"/>
              <a:t> (</a:t>
            </a:r>
            <a:r>
              <a:rPr lang="sv-SE" sz="1800" b="0" baseline="0" dirty="0" err="1" smtClean="0"/>
              <a:t>Mton</a:t>
            </a:r>
            <a:r>
              <a:rPr lang="sv-SE" sz="1800" b="0" baseline="0" dirty="0" smtClean="0"/>
              <a:t>)</a:t>
            </a:r>
            <a:endParaRPr lang="sv-SE" sz="1800" b="0" dirty="0"/>
          </a:p>
        </c:rich>
      </c:tx>
      <c:layout>
        <c:manualLayout>
          <c:xMode val="edge"/>
          <c:yMode val="edge"/>
          <c:x val="0.17328116797900261"/>
          <c:y val="9.374999999999999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513943569553804E-2"/>
          <c:y val="9.079699803149606E-2"/>
          <c:w val="0.69761302493438315"/>
          <c:h val="0.67401981399454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Pellets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Blad1!$B$2:$B$10</c:f>
              <c:numCache>
                <c:formatCode>General</c:formatCode>
                <c:ptCount val="9"/>
                <c:pt idx="0">
                  <c:v>16.233999999999998</c:v>
                </c:pt>
                <c:pt idx="1">
                  <c:v>16</c:v>
                </c:pt>
                <c:pt idx="2">
                  <c:v>18</c:v>
                </c:pt>
                <c:pt idx="3">
                  <c:v>17.200000000000003</c:v>
                </c:pt>
                <c:pt idx="4">
                  <c:v>18</c:v>
                </c:pt>
                <c:pt idx="5">
                  <c:v>18.600000000000001</c:v>
                </c:pt>
                <c:pt idx="6">
                  <c:v>18.8</c:v>
                </c:pt>
                <c:pt idx="7">
                  <c:v>19.5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Fines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Blad1!$C$2:$C$10</c:f>
              <c:numCache>
                <c:formatCode>General</c:formatCode>
                <c:ptCount val="9"/>
                <c:pt idx="0">
                  <c:v>2.8810000000000007</c:v>
                </c:pt>
                <c:pt idx="1">
                  <c:v>2.8000000000000003</c:v>
                </c:pt>
                <c:pt idx="2">
                  <c:v>2.7</c:v>
                </c:pt>
                <c:pt idx="3">
                  <c:v>2.7</c:v>
                </c:pt>
                <c:pt idx="4">
                  <c:v>9.6999999999999993</c:v>
                </c:pt>
                <c:pt idx="5">
                  <c:v>12.7</c:v>
                </c:pt>
                <c:pt idx="6">
                  <c:v>13.7</c:v>
                </c:pt>
                <c:pt idx="7">
                  <c:v>14.7</c:v>
                </c:pt>
                <c:pt idx="8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34377088"/>
        <c:axId val="34661504"/>
      </c:barChart>
      <c:catAx>
        <c:axId val="343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61504"/>
        <c:crosses val="autoZero"/>
        <c:auto val="1"/>
        <c:lblAlgn val="ctr"/>
        <c:lblOffset val="100"/>
        <c:noMultiLvlLbl val="0"/>
      </c:catAx>
      <c:valAx>
        <c:axId val="3466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7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resData2!$B$1</c:f>
              <c:strCache>
                <c:ptCount val="1"/>
                <c:pt idx="0">
                  <c:v>lastn</c:v>
                </c:pt>
              </c:strCache>
            </c:strRef>
          </c:tx>
          <c:invertIfNegative val="0"/>
          <c:cat>
            <c:strRef>
              <c:f>resData2!$A$2:$A$18</c:f>
              <c:strCache>
                <c:ptCount val="17"/>
                <c:pt idx="0">
                  <c:v>engine1</c:v>
                </c:pt>
                <c:pt idx="1">
                  <c:v>engine2</c:v>
                </c:pt>
                <c:pt idx="2">
                  <c:v>engine3</c:v>
                </c:pt>
                <c:pt idx="3">
                  <c:v>engine4</c:v>
                </c:pt>
                <c:pt idx="4">
                  <c:v>engine5</c:v>
                </c:pt>
                <c:pt idx="5">
                  <c:v>engine6</c:v>
                </c:pt>
                <c:pt idx="6">
                  <c:v>engine7</c:v>
                </c:pt>
                <c:pt idx="7">
                  <c:v>engine8</c:v>
                </c:pt>
                <c:pt idx="8">
                  <c:v>engine9</c:v>
                </c:pt>
                <c:pt idx="9">
                  <c:v>engine10</c:v>
                </c:pt>
                <c:pt idx="10">
                  <c:v>engine11</c:v>
                </c:pt>
                <c:pt idx="11">
                  <c:v>engine12</c:v>
                </c:pt>
                <c:pt idx="12">
                  <c:v>engine13</c:v>
                </c:pt>
                <c:pt idx="13">
                  <c:v>engine14</c:v>
                </c:pt>
                <c:pt idx="14">
                  <c:v>engine15</c:v>
                </c:pt>
                <c:pt idx="15">
                  <c:v>engine16</c:v>
                </c:pt>
                <c:pt idx="16">
                  <c:v>engine17</c:v>
                </c:pt>
              </c:strCache>
            </c:strRef>
          </c:cat>
          <c:val>
            <c:numRef>
              <c:f>resData2!$B$2:$B$18</c:f>
              <c:numCache>
                <c:formatCode>General</c:formatCode>
                <c:ptCount val="17"/>
                <c:pt idx="0">
                  <c:v>1.32375</c:v>
                </c:pt>
                <c:pt idx="1">
                  <c:v>1.9110419999999999</c:v>
                </c:pt>
                <c:pt idx="2">
                  <c:v>2.1585420000000002</c:v>
                </c:pt>
                <c:pt idx="3">
                  <c:v>1.495833</c:v>
                </c:pt>
                <c:pt idx="4">
                  <c:v>1.8462499999999999</c:v>
                </c:pt>
                <c:pt idx="5">
                  <c:v>1.895</c:v>
                </c:pt>
                <c:pt idx="6">
                  <c:v>1.9091670000000001</c:v>
                </c:pt>
                <c:pt idx="7">
                  <c:v>2.3612500000000001</c:v>
                </c:pt>
                <c:pt idx="8">
                  <c:v>2.1233330000000001</c:v>
                </c:pt>
                <c:pt idx="9">
                  <c:v>1.9779169999999999</c:v>
                </c:pt>
                <c:pt idx="10">
                  <c:v>1.819167</c:v>
                </c:pt>
                <c:pt idx="11">
                  <c:v>1.4537500000000001</c:v>
                </c:pt>
                <c:pt idx="12">
                  <c:v>1.805417</c:v>
                </c:pt>
                <c:pt idx="13">
                  <c:v>2.2135419999999999</c:v>
                </c:pt>
                <c:pt idx="14">
                  <c:v>2.2033330000000002</c:v>
                </c:pt>
                <c:pt idx="15">
                  <c:v>2.548333</c:v>
                </c:pt>
                <c:pt idx="16">
                  <c:v>1.017083</c:v>
                </c:pt>
              </c:numCache>
            </c:numRef>
          </c:val>
        </c:ser>
        <c:ser>
          <c:idx val="1"/>
          <c:order val="1"/>
          <c:tx>
            <c:strRef>
              <c:f>resData2!$C$1</c:f>
              <c:strCache>
                <c:ptCount val="1"/>
                <c:pt idx="0">
                  <c:v>lossn</c:v>
                </c:pt>
              </c:strCache>
            </c:strRef>
          </c:tx>
          <c:invertIfNegative val="0"/>
          <c:cat>
            <c:strRef>
              <c:f>resData2!$A$2:$A$18</c:f>
              <c:strCache>
                <c:ptCount val="17"/>
                <c:pt idx="0">
                  <c:v>engine1</c:v>
                </c:pt>
                <c:pt idx="1">
                  <c:v>engine2</c:v>
                </c:pt>
                <c:pt idx="2">
                  <c:v>engine3</c:v>
                </c:pt>
                <c:pt idx="3">
                  <c:v>engine4</c:v>
                </c:pt>
                <c:pt idx="4">
                  <c:v>engine5</c:v>
                </c:pt>
                <c:pt idx="5">
                  <c:v>engine6</c:v>
                </c:pt>
                <c:pt idx="6">
                  <c:v>engine7</c:v>
                </c:pt>
                <c:pt idx="7">
                  <c:v>engine8</c:v>
                </c:pt>
                <c:pt idx="8">
                  <c:v>engine9</c:v>
                </c:pt>
                <c:pt idx="9">
                  <c:v>engine10</c:v>
                </c:pt>
                <c:pt idx="10">
                  <c:v>engine11</c:v>
                </c:pt>
                <c:pt idx="11">
                  <c:v>engine12</c:v>
                </c:pt>
                <c:pt idx="12">
                  <c:v>engine13</c:v>
                </c:pt>
                <c:pt idx="13">
                  <c:v>engine14</c:v>
                </c:pt>
                <c:pt idx="14">
                  <c:v>engine15</c:v>
                </c:pt>
                <c:pt idx="15">
                  <c:v>engine16</c:v>
                </c:pt>
                <c:pt idx="16">
                  <c:v>engine17</c:v>
                </c:pt>
              </c:strCache>
            </c:strRef>
          </c:cat>
          <c:val>
            <c:numRef>
              <c:f>resData2!$C$2:$C$18</c:f>
              <c:numCache>
                <c:formatCode>General</c:formatCode>
                <c:ptCount val="17"/>
                <c:pt idx="0">
                  <c:v>1.234621</c:v>
                </c:pt>
                <c:pt idx="1">
                  <c:v>1.5484869999999999</c:v>
                </c:pt>
                <c:pt idx="2">
                  <c:v>2.0378120000000002</c:v>
                </c:pt>
                <c:pt idx="3">
                  <c:v>1.308629</c:v>
                </c:pt>
                <c:pt idx="4">
                  <c:v>1.6433580000000001</c:v>
                </c:pt>
                <c:pt idx="5">
                  <c:v>1.748354</c:v>
                </c:pt>
                <c:pt idx="6">
                  <c:v>1.666404</c:v>
                </c:pt>
                <c:pt idx="7">
                  <c:v>1.8205709999999999</c:v>
                </c:pt>
                <c:pt idx="8">
                  <c:v>1.596271</c:v>
                </c:pt>
                <c:pt idx="9">
                  <c:v>1.890587</c:v>
                </c:pt>
                <c:pt idx="10">
                  <c:v>1.803771</c:v>
                </c:pt>
                <c:pt idx="11">
                  <c:v>1.4046080000000001</c:v>
                </c:pt>
                <c:pt idx="12">
                  <c:v>1.661821</c:v>
                </c:pt>
                <c:pt idx="13">
                  <c:v>1.826125</c:v>
                </c:pt>
                <c:pt idx="14">
                  <c:v>1.8770960000000001</c:v>
                </c:pt>
                <c:pt idx="15">
                  <c:v>1.976267</c:v>
                </c:pt>
                <c:pt idx="16">
                  <c:v>0.95139600000000002</c:v>
                </c:pt>
              </c:numCache>
            </c:numRef>
          </c:val>
        </c:ser>
        <c:ser>
          <c:idx val="2"/>
          <c:order val="2"/>
          <c:tx>
            <c:strRef>
              <c:f>resData2!$D$1</c:f>
              <c:strCache>
                <c:ptCount val="1"/>
                <c:pt idx="0">
                  <c:v>kornProd</c:v>
                </c:pt>
              </c:strCache>
            </c:strRef>
          </c:tx>
          <c:invertIfNegative val="0"/>
          <c:cat>
            <c:strRef>
              <c:f>resData2!$A$2:$A$18</c:f>
              <c:strCache>
                <c:ptCount val="17"/>
                <c:pt idx="0">
                  <c:v>engine1</c:v>
                </c:pt>
                <c:pt idx="1">
                  <c:v>engine2</c:v>
                </c:pt>
                <c:pt idx="2">
                  <c:v>engine3</c:v>
                </c:pt>
                <c:pt idx="3">
                  <c:v>engine4</c:v>
                </c:pt>
                <c:pt idx="4">
                  <c:v>engine5</c:v>
                </c:pt>
                <c:pt idx="5">
                  <c:v>engine6</c:v>
                </c:pt>
                <c:pt idx="6">
                  <c:v>engine7</c:v>
                </c:pt>
                <c:pt idx="7">
                  <c:v>engine8</c:v>
                </c:pt>
                <c:pt idx="8">
                  <c:v>engine9</c:v>
                </c:pt>
                <c:pt idx="9">
                  <c:v>engine10</c:v>
                </c:pt>
                <c:pt idx="10">
                  <c:v>engine11</c:v>
                </c:pt>
                <c:pt idx="11">
                  <c:v>engine12</c:v>
                </c:pt>
                <c:pt idx="12">
                  <c:v>engine13</c:v>
                </c:pt>
                <c:pt idx="13">
                  <c:v>engine14</c:v>
                </c:pt>
                <c:pt idx="14">
                  <c:v>engine15</c:v>
                </c:pt>
                <c:pt idx="15">
                  <c:v>engine16</c:v>
                </c:pt>
                <c:pt idx="16">
                  <c:v>engine17</c:v>
                </c:pt>
              </c:strCache>
            </c:strRef>
          </c:cat>
          <c:val>
            <c:numRef>
              <c:f>resData2!$D$2:$D$18</c:f>
              <c:numCache>
                <c:formatCode>General</c:formatCode>
                <c:ptCount val="17"/>
                <c:pt idx="0">
                  <c:v>1.6579170000000001</c:v>
                </c:pt>
                <c:pt idx="1">
                  <c:v>2.4624999999999999</c:v>
                </c:pt>
                <c:pt idx="2">
                  <c:v>2.7956249999999998</c:v>
                </c:pt>
                <c:pt idx="3">
                  <c:v>2.882917</c:v>
                </c:pt>
                <c:pt idx="4">
                  <c:v>2.9289580000000002</c:v>
                </c:pt>
                <c:pt idx="5">
                  <c:v>2.5125000000000002</c:v>
                </c:pt>
                <c:pt idx="6">
                  <c:v>2.983333</c:v>
                </c:pt>
                <c:pt idx="7">
                  <c:v>2.5125000000000002</c:v>
                </c:pt>
                <c:pt idx="8">
                  <c:v>3.0372919999999999</c:v>
                </c:pt>
                <c:pt idx="9">
                  <c:v>2.824792</c:v>
                </c:pt>
                <c:pt idx="10">
                  <c:v>2.1666669999999999</c:v>
                </c:pt>
                <c:pt idx="11">
                  <c:v>2.6581250000000001</c:v>
                </c:pt>
                <c:pt idx="12">
                  <c:v>2.608333</c:v>
                </c:pt>
                <c:pt idx="13">
                  <c:v>2.6666669999999999</c:v>
                </c:pt>
                <c:pt idx="14">
                  <c:v>3.2581250000000002</c:v>
                </c:pt>
                <c:pt idx="15">
                  <c:v>3.058125</c:v>
                </c:pt>
                <c:pt idx="16">
                  <c:v>2.4874999999999998</c:v>
                </c:pt>
              </c:numCache>
            </c:numRef>
          </c:val>
        </c:ser>
        <c:ser>
          <c:idx val="3"/>
          <c:order val="3"/>
          <c:tx>
            <c:strRef>
              <c:f>resData2!$E$1</c:f>
              <c:strCache>
                <c:ptCount val="1"/>
                <c:pt idx="0">
                  <c:v>kornTomV</c:v>
                </c:pt>
              </c:strCache>
            </c:strRef>
          </c:tx>
          <c:invertIfNegative val="0"/>
          <c:cat>
            <c:strRef>
              <c:f>resData2!$A$2:$A$18</c:f>
              <c:strCache>
                <c:ptCount val="17"/>
                <c:pt idx="0">
                  <c:v>engine1</c:v>
                </c:pt>
                <c:pt idx="1">
                  <c:v>engine2</c:v>
                </c:pt>
                <c:pt idx="2">
                  <c:v>engine3</c:v>
                </c:pt>
                <c:pt idx="3">
                  <c:v>engine4</c:v>
                </c:pt>
                <c:pt idx="4">
                  <c:v>engine5</c:v>
                </c:pt>
                <c:pt idx="5">
                  <c:v>engine6</c:v>
                </c:pt>
                <c:pt idx="6">
                  <c:v>engine7</c:v>
                </c:pt>
                <c:pt idx="7">
                  <c:v>engine8</c:v>
                </c:pt>
                <c:pt idx="8">
                  <c:v>engine9</c:v>
                </c:pt>
                <c:pt idx="9">
                  <c:v>engine10</c:v>
                </c:pt>
                <c:pt idx="10">
                  <c:v>engine11</c:v>
                </c:pt>
                <c:pt idx="11">
                  <c:v>engine12</c:v>
                </c:pt>
                <c:pt idx="12">
                  <c:v>engine13</c:v>
                </c:pt>
                <c:pt idx="13">
                  <c:v>engine14</c:v>
                </c:pt>
                <c:pt idx="14">
                  <c:v>engine15</c:v>
                </c:pt>
                <c:pt idx="15">
                  <c:v>engine16</c:v>
                </c:pt>
                <c:pt idx="16">
                  <c:v>engine17</c:v>
                </c:pt>
              </c:strCache>
            </c:strRef>
          </c:cat>
          <c:val>
            <c:numRef>
              <c:f>resData2!$E$2:$E$18</c:f>
              <c:numCache>
                <c:formatCode>General</c:formatCode>
                <c:ptCount val="17"/>
                <c:pt idx="0">
                  <c:v>1.0652079999999999</c:v>
                </c:pt>
                <c:pt idx="1">
                  <c:v>2.235417</c:v>
                </c:pt>
                <c:pt idx="2">
                  <c:v>2.1510419999999999</c:v>
                </c:pt>
                <c:pt idx="3">
                  <c:v>1.882708</c:v>
                </c:pt>
                <c:pt idx="4">
                  <c:v>2.09</c:v>
                </c:pt>
                <c:pt idx="5">
                  <c:v>2.3468749999999998</c:v>
                </c:pt>
                <c:pt idx="6">
                  <c:v>2.3810419999999999</c:v>
                </c:pt>
                <c:pt idx="7">
                  <c:v>1.9895830000000001</c:v>
                </c:pt>
                <c:pt idx="8">
                  <c:v>1.6822919999999999</c:v>
                </c:pt>
                <c:pt idx="9">
                  <c:v>2.4304169999999998</c:v>
                </c:pt>
                <c:pt idx="10">
                  <c:v>2.2429169999999998</c:v>
                </c:pt>
                <c:pt idx="11">
                  <c:v>1.802708</c:v>
                </c:pt>
                <c:pt idx="12">
                  <c:v>2.0645829999999998</c:v>
                </c:pt>
                <c:pt idx="13">
                  <c:v>2.264583</c:v>
                </c:pt>
                <c:pt idx="14">
                  <c:v>2.2229169999999998</c:v>
                </c:pt>
                <c:pt idx="15">
                  <c:v>2.1891669999999999</c:v>
                </c:pt>
                <c:pt idx="16">
                  <c:v>1.386458</c:v>
                </c:pt>
              </c:numCache>
            </c:numRef>
          </c:val>
        </c:ser>
        <c:ser>
          <c:idx val="4"/>
          <c:order val="4"/>
          <c:tx>
            <c:strRef>
              <c:f>resData2!$F$1</c:f>
              <c:strCache>
                <c:ptCount val="1"/>
                <c:pt idx="0">
                  <c:v>kornDead</c:v>
                </c:pt>
              </c:strCache>
            </c:strRef>
          </c:tx>
          <c:invertIfNegative val="0"/>
          <c:cat>
            <c:strRef>
              <c:f>resData2!$A$2:$A$18</c:f>
              <c:strCache>
                <c:ptCount val="17"/>
                <c:pt idx="0">
                  <c:v>engine1</c:v>
                </c:pt>
                <c:pt idx="1">
                  <c:v>engine2</c:v>
                </c:pt>
                <c:pt idx="2">
                  <c:v>engine3</c:v>
                </c:pt>
                <c:pt idx="3">
                  <c:v>engine4</c:v>
                </c:pt>
                <c:pt idx="4">
                  <c:v>engine5</c:v>
                </c:pt>
                <c:pt idx="5">
                  <c:v>engine6</c:v>
                </c:pt>
                <c:pt idx="6">
                  <c:v>engine7</c:v>
                </c:pt>
                <c:pt idx="7">
                  <c:v>engine8</c:v>
                </c:pt>
                <c:pt idx="8">
                  <c:v>engine9</c:v>
                </c:pt>
                <c:pt idx="9">
                  <c:v>engine10</c:v>
                </c:pt>
                <c:pt idx="10">
                  <c:v>engine11</c:v>
                </c:pt>
                <c:pt idx="11">
                  <c:v>engine12</c:v>
                </c:pt>
                <c:pt idx="12">
                  <c:v>engine13</c:v>
                </c:pt>
                <c:pt idx="13">
                  <c:v>engine14</c:v>
                </c:pt>
                <c:pt idx="14">
                  <c:v>engine15</c:v>
                </c:pt>
                <c:pt idx="15">
                  <c:v>engine16</c:v>
                </c:pt>
                <c:pt idx="16">
                  <c:v>engine17</c:v>
                </c:pt>
              </c:strCache>
            </c:strRef>
          </c:cat>
          <c:val>
            <c:numRef>
              <c:f>resData2!$F$2:$F$18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0.16666700000000001</c:v>
                </c:pt>
                <c:pt idx="3">
                  <c:v>0.104167</c:v>
                </c:pt>
                <c:pt idx="4">
                  <c:v>0.2525</c:v>
                </c:pt>
                <c:pt idx="5">
                  <c:v>0</c:v>
                </c:pt>
                <c:pt idx="6">
                  <c:v>0.05</c:v>
                </c:pt>
                <c:pt idx="7">
                  <c:v>0</c:v>
                </c:pt>
                <c:pt idx="8">
                  <c:v>0.18312500000000001</c:v>
                </c:pt>
                <c:pt idx="9">
                  <c:v>0</c:v>
                </c:pt>
                <c:pt idx="10">
                  <c:v>0</c:v>
                </c:pt>
                <c:pt idx="11">
                  <c:v>0.18312500000000001</c:v>
                </c:pt>
                <c:pt idx="12">
                  <c:v>0</c:v>
                </c:pt>
                <c:pt idx="13">
                  <c:v>0</c:v>
                </c:pt>
                <c:pt idx="14">
                  <c:v>0.16666700000000001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5"/>
          <c:order val="5"/>
          <c:tx>
            <c:strRef>
              <c:f>resData2!$G$1</c:f>
              <c:strCache>
                <c:ptCount val="1"/>
                <c:pt idx="0">
                  <c:v>service</c:v>
                </c:pt>
              </c:strCache>
            </c:strRef>
          </c:tx>
          <c:invertIfNegative val="0"/>
          <c:cat>
            <c:strRef>
              <c:f>resData2!$A$2:$A$18</c:f>
              <c:strCache>
                <c:ptCount val="17"/>
                <c:pt idx="0">
                  <c:v>engine1</c:v>
                </c:pt>
                <c:pt idx="1">
                  <c:v>engine2</c:v>
                </c:pt>
                <c:pt idx="2">
                  <c:v>engine3</c:v>
                </c:pt>
                <c:pt idx="3">
                  <c:v>engine4</c:v>
                </c:pt>
                <c:pt idx="4">
                  <c:v>engine5</c:v>
                </c:pt>
                <c:pt idx="5">
                  <c:v>engine6</c:v>
                </c:pt>
                <c:pt idx="6">
                  <c:v>engine7</c:v>
                </c:pt>
                <c:pt idx="7">
                  <c:v>engine8</c:v>
                </c:pt>
                <c:pt idx="8">
                  <c:v>engine9</c:v>
                </c:pt>
                <c:pt idx="9">
                  <c:v>engine10</c:v>
                </c:pt>
                <c:pt idx="10">
                  <c:v>engine11</c:v>
                </c:pt>
                <c:pt idx="11">
                  <c:v>engine12</c:v>
                </c:pt>
                <c:pt idx="12">
                  <c:v>engine13</c:v>
                </c:pt>
                <c:pt idx="13">
                  <c:v>engine14</c:v>
                </c:pt>
                <c:pt idx="14">
                  <c:v>engine15</c:v>
                </c:pt>
                <c:pt idx="15">
                  <c:v>engine16</c:v>
                </c:pt>
                <c:pt idx="16">
                  <c:v>engine17</c:v>
                </c:pt>
              </c:strCache>
            </c:strRef>
          </c:cat>
          <c:val>
            <c:numRef>
              <c:f>resData2!$G$2:$G$18</c:f>
              <c:numCache>
                <c:formatCode>General</c:formatCode>
                <c:ptCount val="17"/>
                <c:pt idx="0">
                  <c:v>5.1666670000000003</c:v>
                </c:pt>
                <c:pt idx="1">
                  <c:v>0</c:v>
                </c:pt>
                <c:pt idx="2">
                  <c:v>0.33333299999999999</c:v>
                </c:pt>
                <c:pt idx="3">
                  <c:v>1.1666669999999999</c:v>
                </c:pt>
                <c:pt idx="4">
                  <c:v>0</c:v>
                </c:pt>
                <c:pt idx="5">
                  <c:v>0.33333299999999999</c:v>
                </c:pt>
                <c:pt idx="6">
                  <c:v>0</c:v>
                </c:pt>
                <c:pt idx="7">
                  <c:v>0</c:v>
                </c:pt>
                <c:pt idx="8">
                  <c:v>0.33333299999999999</c:v>
                </c:pt>
                <c:pt idx="9">
                  <c:v>0</c:v>
                </c:pt>
                <c:pt idx="10">
                  <c:v>0.83333299999999999</c:v>
                </c:pt>
                <c:pt idx="11">
                  <c:v>2.1666669999999999</c:v>
                </c:pt>
                <c:pt idx="12">
                  <c:v>1.1666669999999999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984896"/>
        <c:axId val="422519168"/>
      </c:barChart>
      <c:catAx>
        <c:axId val="42198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2519168"/>
        <c:crosses val="autoZero"/>
        <c:auto val="1"/>
        <c:lblAlgn val="ctr"/>
        <c:lblOffset val="100"/>
        <c:noMultiLvlLbl val="0"/>
      </c:catAx>
      <c:valAx>
        <c:axId val="42251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98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5B4D1-B500-495A-BDAD-D0DDBDAF514A}" type="datetimeFigureOut">
              <a:rPr lang="sv-SE" smtClean="0"/>
              <a:t>2014-05-06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4AF7-2D11-42E1-9EC0-EAF6E16F9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0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8036B-4AA3-4770-9CB9-5A5A9606AFA9}" type="datetimeFigureOut">
              <a:rPr lang="sv-SE" smtClean="0"/>
              <a:t>2014-05-06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0581-671F-4D5D-BD48-9E49F11C00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0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6C0E-01E6-5941-883C-F86C756AFC66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1000">
              <a:schemeClr val="tx2">
                <a:lumMod val="75000"/>
              </a:schemeClr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813" y="1442971"/>
            <a:ext cx="8027986" cy="110814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58812" y="2750480"/>
            <a:ext cx="8040687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Logotyp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66400"/>
            <a:ext cx="1531830" cy="370800"/>
          </a:xfrm>
          <a:prstGeom prst="rect">
            <a:avLst/>
          </a:prstGeom>
        </p:spPr>
      </p:pic>
      <p:pic>
        <p:nvPicPr>
          <p:cNvPr id="5" name="xxP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02" y="6465602"/>
            <a:ext cx="2691389" cy="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5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8813" y="1862138"/>
            <a:ext cx="8040687" cy="42052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18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32300" y="1862138"/>
            <a:ext cx="3967200" cy="42052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8813" y="1862137"/>
            <a:ext cx="3965605" cy="42052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43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35076" y="1862139"/>
            <a:ext cx="3967200" cy="203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8813" y="1862137"/>
            <a:ext cx="3965605" cy="42052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5076" y="4033171"/>
            <a:ext cx="3967200" cy="203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33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1000">
              <a:schemeClr val="tx2">
                <a:lumMod val="75000"/>
              </a:schemeClr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813" y="1442971"/>
            <a:ext cx="8027986" cy="110814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58812" y="2750480"/>
            <a:ext cx="8040687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>
                <a:solidFill>
                  <a:prstClr val="white"/>
                </a:solidFill>
              </a:rPr>
              <a:t>Dick Carlsson 2014-05-06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  <p:pic>
        <p:nvPicPr>
          <p:cNvPr id="13" name="Performance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02" y="6465602"/>
            <a:ext cx="2692801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2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  <a:lvl2pPr>
              <a:defRPr>
                <a:solidFill>
                  <a:srgbClr val="454545"/>
                </a:solidFill>
              </a:defRPr>
            </a:lvl2pPr>
            <a:lvl3pPr>
              <a:defRPr>
                <a:solidFill>
                  <a:srgbClr val="454545"/>
                </a:solidFill>
              </a:defRPr>
            </a:lvl3pPr>
            <a:lvl4pPr>
              <a:defRPr>
                <a:solidFill>
                  <a:srgbClr val="454545"/>
                </a:solidFill>
              </a:defRPr>
            </a:lvl4pPr>
            <a:lvl5pPr>
              <a:defRPr>
                <a:solidFill>
                  <a:srgbClr val="45454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8"/>
            <a:ext cx="3967200" cy="4205287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  <a:lvl2pPr>
              <a:defRPr>
                <a:solidFill>
                  <a:srgbClr val="454545"/>
                </a:solidFill>
              </a:defRPr>
            </a:lvl2pPr>
            <a:lvl3pPr>
              <a:defRPr>
                <a:solidFill>
                  <a:srgbClr val="454545"/>
                </a:solidFill>
              </a:defRPr>
            </a:lvl3pPr>
            <a:lvl4pPr>
              <a:defRPr>
                <a:solidFill>
                  <a:srgbClr val="454545"/>
                </a:solidFill>
              </a:defRPr>
            </a:lvl4pPr>
            <a:lvl5pPr>
              <a:defRPr>
                <a:solidFill>
                  <a:srgbClr val="45454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0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9"/>
            <a:ext cx="3967200" cy="2034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5"/>
          </p:nvPr>
        </p:nvSpPr>
        <p:spPr>
          <a:xfrm>
            <a:off x="4732300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4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58813" y="1862139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/>
          </p:nvPr>
        </p:nvSpPr>
        <p:spPr>
          <a:xfrm>
            <a:off x="658813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6"/>
          </p:nvPr>
        </p:nvSpPr>
        <p:spPr>
          <a:xfrm>
            <a:off x="4732300" y="1862139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/>
          </p:nvPr>
        </p:nvSpPr>
        <p:spPr>
          <a:xfrm>
            <a:off x="4732300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0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58813" y="1862139"/>
            <a:ext cx="8040687" cy="2034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/>
          </p:nvPr>
        </p:nvSpPr>
        <p:spPr>
          <a:xfrm>
            <a:off x="658813" y="4033171"/>
            <a:ext cx="8040687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4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1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1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64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KAB_Svappavaara_MG_3218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6593" y="756885"/>
            <a:ext cx="8027986" cy="808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6659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8812" y="6440542"/>
            <a:ext cx="587159" cy="161343"/>
          </a:xfrm>
        </p:spPr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>
          <a:xfrm>
            <a:off x="5955888" y="587648"/>
            <a:ext cx="2880000" cy="108000"/>
          </a:xfrm>
        </p:spPr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9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KAB_Narvik_MG_5046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8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KAB_Malmberget_MG_3419_RGB_LOW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anorama_Malmberget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14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0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bg>
      <p:bgPr>
        <a:gradFill>
          <a:gsLst>
            <a:gs pos="0">
              <a:srgbClr val="116A9E"/>
            </a:gs>
            <a:gs pos="100000">
              <a:srgbClr val="0E345D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812" y="5346396"/>
            <a:ext cx="8040687" cy="808389"/>
          </a:xfrm>
          <a:effectLst/>
        </p:spPr>
        <p:txBody>
          <a:bodyPr vert="horz" lIns="0" tIns="0" rIns="0" bIns="0" rtlCol="0" anchor="b">
            <a:normAutofit/>
          </a:bodyPr>
          <a:lstStyle>
            <a:lvl1pPr>
              <a:defRPr lang="en-GB" sz="3200" b="0" i="0" u="none" spc="1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pPr lvl="0" defTabSz="457200">
              <a:lnSpc>
                <a:spcPct val="90000"/>
              </a:lnSpc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1" name="Rak 14"/>
          <p:cNvCxnSpPr/>
          <p:nvPr userDrawn="1"/>
        </p:nvCxnSpPr>
        <p:spPr>
          <a:xfrm>
            <a:off x="658813" y="6356350"/>
            <a:ext cx="804068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B4D9B7-EC2A-4928-9AE8-1F52083B77C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>
                <a:solidFill>
                  <a:prstClr val="white"/>
                </a:solidFill>
              </a:rPr>
              <a:t>Dick Carlsson 2014-05-06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Logotype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  <p:pic>
        <p:nvPicPr>
          <p:cNvPr id="13" name="Performanc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02" y="6465602"/>
            <a:ext cx="2692801" cy="115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KAB_Narvik_MG_5046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0"/>
            <a:ext cx="7747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" y="238125"/>
            <a:ext cx="3086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>
            <a:spLocks noGrp="1"/>
          </p:cNvSpPr>
          <p:nvPr>
            <p:ph idx="10"/>
          </p:nvPr>
        </p:nvSpPr>
        <p:spPr>
          <a:xfrm>
            <a:off x="1448362" y="1714488"/>
            <a:ext cx="7344537" cy="48577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6962" y="760855"/>
            <a:ext cx="7304942" cy="6429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347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8"/>
            <a:ext cx="3967200" cy="4205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967" y="4642475"/>
            <a:ext cx="2954032" cy="22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7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1000">
              <a:schemeClr val="tx2">
                <a:lumMod val="75000"/>
              </a:schemeClr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813" y="1442971"/>
            <a:ext cx="8027986" cy="110814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58812" y="2750480"/>
            <a:ext cx="8040687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>
                <a:solidFill>
                  <a:prstClr val="white"/>
                </a:solidFill>
              </a:rPr>
              <a:t>Dick Carlsson 2014-05-06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  <p:pic>
        <p:nvPicPr>
          <p:cNvPr id="13" name="Performance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02" y="6465602"/>
            <a:ext cx="2692801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7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8"/>
            <a:ext cx="3967200" cy="4205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23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8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  <a:lvl2pPr>
              <a:defRPr>
                <a:solidFill>
                  <a:srgbClr val="454545"/>
                </a:solidFill>
              </a:defRPr>
            </a:lvl2pPr>
            <a:lvl3pPr>
              <a:defRPr>
                <a:solidFill>
                  <a:srgbClr val="454545"/>
                </a:solidFill>
              </a:defRPr>
            </a:lvl3pPr>
            <a:lvl4pPr>
              <a:defRPr>
                <a:solidFill>
                  <a:srgbClr val="454545"/>
                </a:solidFill>
              </a:defRPr>
            </a:lvl4pPr>
            <a:lvl5pPr>
              <a:defRPr>
                <a:solidFill>
                  <a:srgbClr val="45454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8"/>
            <a:ext cx="3967200" cy="4205287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  <a:lvl2pPr>
              <a:defRPr>
                <a:solidFill>
                  <a:srgbClr val="454545"/>
                </a:solidFill>
              </a:defRPr>
            </a:lvl2pPr>
            <a:lvl3pPr>
              <a:defRPr>
                <a:solidFill>
                  <a:srgbClr val="454545"/>
                </a:solidFill>
              </a:defRPr>
            </a:lvl3pPr>
            <a:lvl4pPr>
              <a:defRPr>
                <a:solidFill>
                  <a:srgbClr val="454545"/>
                </a:solidFill>
              </a:defRPr>
            </a:lvl4pPr>
            <a:lvl5pPr>
              <a:defRPr>
                <a:solidFill>
                  <a:srgbClr val="45454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70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9"/>
            <a:ext cx="3967200" cy="2034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5"/>
          </p:nvPr>
        </p:nvSpPr>
        <p:spPr>
          <a:xfrm>
            <a:off x="4732300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22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58813" y="1862139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/>
          </p:nvPr>
        </p:nvSpPr>
        <p:spPr>
          <a:xfrm>
            <a:off x="658813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6"/>
          </p:nvPr>
        </p:nvSpPr>
        <p:spPr>
          <a:xfrm>
            <a:off x="4732300" y="1862139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/>
          </p:nvPr>
        </p:nvSpPr>
        <p:spPr>
          <a:xfrm>
            <a:off x="4732300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5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58813" y="1862139"/>
            <a:ext cx="8040687" cy="2034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/>
          </p:nvPr>
        </p:nvSpPr>
        <p:spPr>
          <a:xfrm>
            <a:off x="658813" y="4033171"/>
            <a:ext cx="8040687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00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85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95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KAB_Svappavaara_MG_3218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6593" y="756885"/>
            <a:ext cx="8027986" cy="808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6659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8812" y="6440542"/>
            <a:ext cx="587159" cy="161343"/>
          </a:xfrm>
        </p:spPr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>
          <a:xfrm>
            <a:off x="5955888" y="587648"/>
            <a:ext cx="2880000" cy="108000"/>
          </a:xfrm>
        </p:spPr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75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KAB_Narvik_MG_5046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73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KAB_Malmberget_MG_3419_RGB_LOW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9"/>
            <a:ext cx="3967200" cy="2034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5"/>
          </p:nvPr>
        </p:nvSpPr>
        <p:spPr>
          <a:xfrm>
            <a:off x="4732300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30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Panorama_Malmberget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24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Logotyp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9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bg>
      <p:bgPr>
        <a:gradFill>
          <a:gsLst>
            <a:gs pos="0">
              <a:srgbClr val="116A9E"/>
            </a:gs>
            <a:gs pos="100000">
              <a:srgbClr val="0E345D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812" y="5346396"/>
            <a:ext cx="8040687" cy="808389"/>
          </a:xfrm>
          <a:effectLst/>
        </p:spPr>
        <p:txBody>
          <a:bodyPr vert="horz" lIns="0" tIns="0" rIns="0" bIns="0" rtlCol="0" anchor="b">
            <a:normAutofit/>
          </a:bodyPr>
          <a:lstStyle>
            <a:lvl1pPr>
              <a:defRPr lang="en-GB" sz="3200" b="0" i="0" u="none" spc="1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pPr lvl="0" defTabSz="457200">
              <a:lnSpc>
                <a:spcPct val="90000"/>
              </a:lnSpc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1" name="Rak 14"/>
          <p:cNvCxnSpPr/>
          <p:nvPr userDrawn="1"/>
        </p:nvCxnSpPr>
        <p:spPr>
          <a:xfrm>
            <a:off x="658813" y="6356350"/>
            <a:ext cx="804068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B4D9B7-EC2A-4928-9AE8-1F52083B77C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>
                <a:solidFill>
                  <a:prstClr val="white"/>
                </a:solidFill>
              </a:rPr>
              <a:t>Dick Carlsson 2014-05-06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Logotype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  <p:pic>
        <p:nvPicPr>
          <p:cNvPr id="13" name="Performance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02" y="6465602"/>
            <a:ext cx="2692801" cy="115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1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KAB_Narvik_MG_5046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0"/>
            <a:ext cx="7747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" y="238125"/>
            <a:ext cx="3086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>
            <a:spLocks noGrp="1"/>
          </p:cNvSpPr>
          <p:nvPr>
            <p:ph idx="10"/>
          </p:nvPr>
        </p:nvSpPr>
        <p:spPr>
          <a:xfrm>
            <a:off x="1448362" y="1714488"/>
            <a:ext cx="7344537" cy="48577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6962" y="760855"/>
            <a:ext cx="7304942" cy="6429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6581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8"/>
            <a:ext cx="3967200" cy="4205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967" y="4642475"/>
            <a:ext cx="2954032" cy="22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35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5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26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28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48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9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58813" y="1862139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/>
          </p:nvPr>
        </p:nvSpPr>
        <p:spPr>
          <a:xfrm>
            <a:off x="658813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6"/>
          </p:nvPr>
        </p:nvSpPr>
        <p:spPr>
          <a:xfrm>
            <a:off x="4732300" y="1862139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/>
          </p:nvPr>
        </p:nvSpPr>
        <p:spPr>
          <a:xfrm>
            <a:off x="4732300" y="4033171"/>
            <a:ext cx="3967200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984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7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14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19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9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1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98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8040687" cy="4205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7299329-7B10-4C70-BB3D-6042AEFFBB3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2014-05-06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6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/>
          </p:nvPr>
        </p:nvSpPr>
        <p:spPr>
          <a:xfrm>
            <a:off x="658813" y="1862138"/>
            <a:ext cx="3967200" cy="4205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32300" y="1862138"/>
            <a:ext cx="3967200" cy="4205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B4D9B7-EC2A-4928-9AE8-1F52083B77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299329-7B10-4C70-BB3D-6042AEFFBB3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2014-05-06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58813" y="1862139"/>
            <a:ext cx="8040687" cy="2034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/>
          </p:nvPr>
        </p:nvSpPr>
        <p:spPr>
          <a:xfrm>
            <a:off x="658813" y="4033171"/>
            <a:ext cx="8040687" cy="2034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3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6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4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bg>
      <p:bgPr>
        <a:gradFill>
          <a:gsLst>
            <a:gs pos="0">
              <a:srgbClr val="116A9E"/>
            </a:gs>
            <a:gs pos="100000">
              <a:srgbClr val="0E345D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812" y="5346396"/>
            <a:ext cx="8040687" cy="808389"/>
          </a:xfrm>
          <a:effectLst/>
        </p:spPr>
        <p:txBody>
          <a:bodyPr vert="horz" lIns="0" tIns="0" rIns="0" bIns="0" rtlCol="0" anchor="b">
            <a:normAutofit/>
          </a:bodyPr>
          <a:lstStyle>
            <a:lvl1pPr>
              <a:defRPr lang="en-GB" sz="3200" b="0" i="0" u="none" spc="1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pPr lvl="0" defTabSz="457200">
              <a:lnSpc>
                <a:spcPct val="90000"/>
              </a:lnSpc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1" name="Rak 14"/>
          <p:cNvCxnSpPr/>
          <p:nvPr userDrawn="1"/>
        </p:nvCxnSpPr>
        <p:spPr>
          <a:xfrm>
            <a:off x="658813" y="6356350"/>
            <a:ext cx="804068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Logotyp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66400"/>
            <a:ext cx="1531830" cy="370800"/>
          </a:xfrm>
          <a:prstGeom prst="rect">
            <a:avLst/>
          </a:prstGeom>
        </p:spPr>
      </p:pic>
      <p:pic>
        <p:nvPicPr>
          <p:cNvPr id="5" name="xxP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02" y="6465602"/>
            <a:ext cx="2691389" cy="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3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884967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xxLanguage"/>
          <p:cNvSpPr txBox="1"/>
          <p:nvPr userDrawn="1"/>
        </p:nvSpPr>
        <p:spPr>
          <a:xfrm>
            <a:off x="25400" y="-324000"/>
            <a:ext cx="199093" cy="10772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v-SE" sz="100" smtClean="0">
                <a:solidFill>
                  <a:srgbClr val="CACED3"/>
                </a:solidFill>
              </a:rPr>
              <a:t>Sv</a:t>
            </a:r>
            <a:endParaRPr lang="sv-SE" sz="100">
              <a:solidFill>
                <a:srgbClr val="CACED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2" y="6440542"/>
            <a:ext cx="587159" cy="161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Rak 14"/>
          <p:cNvCxnSpPr/>
          <p:nvPr/>
        </p:nvCxnSpPr>
        <p:spPr>
          <a:xfrm>
            <a:off x="658813" y="6356350"/>
            <a:ext cx="804068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58813" y="756885"/>
            <a:ext cx="8027986" cy="80838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58812" y="1862138"/>
            <a:ext cx="8027987" cy="4205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823372" y="587648"/>
            <a:ext cx="28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23372" y="457200"/>
            <a:ext cx="28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-360000"/>
            <a:ext cx="338435" cy="235166"/>
          </a:xfrm>
          <a:prstGeom prst="rect">
            <a:avLst/>
          </a:prstGeom>
          <a:solidFill>
            <a:srgbClr val="CA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Logotyp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66400"/>
            <a:ext cx="1531830" cy="370800"/>
          </a:xfrm>
          <a:prstGeom prst="rect">
            <a:avLst/>
          </a:prstGeom>
        </p:spPr>
      </p:pic>
      <p:pic>
        <p:nvPicPr>
          <p:cNvPr id="9" name="xxPI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02" y="6465602"/>
            <a:ext cx="2691389" cy="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54" r:id="rId7"/>
    <p:sldLayoutId id="2147483655" r:id="rId8"/>
    <p:sldLayoutId id="2147483661" r:id="rId9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2" y="6440542"/>
            <a:ext cx="587159" cy="161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AB4D9B7-EC2A-4928-9AE8-1F52083B77C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Rak 14"/>
          <p:cNvCxnSpPr/>
          <p:nvPr/>
        </p:nvCxnSpPr>
        <p:spPr>
          <a:xfrm>
            <a:off x="658813" y="6356350"/>
            <a:ext cx="804068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58813" y="756885"/>
            <a:ext cx="8027986" cy="80838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58812" y="1862138"/>
            <a:ext cx="8027987" cy="4205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5823372" y="587648"/>
            <a:ext cx="28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23372" y="457200"/>
            <a:ext cx="28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pic>
        <p:nvPicPr>
          <p:cNvPr id="14" name="Logotyp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66400"/>
            <a:ext cx="1531830" cy="370800"/>
          </a:xfrm>
          <a:prstGeom prst="rect">
            <a:avLst/>
          </a:prstGeom>
        </p:spPr>
      </p:pic>
      <p:pic>
        <p:nvPicPr>
          <p:cNvPr id="2" name="xxP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02" y="6465602"/>
            <a:ext cx="2691389" cy="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2" y="6440542"/>
            <a:ext cx="587159" cy="161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5" name="Rak 14"/>
          <p:cNvCxnSpPr/>
          <p:nvPr userDrawn="1"/>
        </p:nvCxnSpPr>
        <p:spPr>
          <a:xfrm>
            <a:off x="658813" y="6356350"/>
            <a:ext cx="804068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58813" y="756885"/>
            <a:ext cx="8027986" cy="8083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58812" y="1862138"/>
            <a:ext cx="8027987" cy="4205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823372" y="587648"/>
            <a:ext cx="28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23372" y="457200"/>
            <a:ext cx="28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Logotype"/>
          <p:cNvPicPr>
            <a:picLocks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  <p:pic>
        <p:nvPicPr>
          <p:cNvPr id="11" name="Performance"/>
          <p:cNvPicPr>
            <a:picLocks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02" y="6465602"/>
            <a:ext cx="2692801" cy="115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360000"/>
            <a:ext cx="338435" cy="235166"/>
          </a:xfrm>
          <a:prstGeom prst="rect">
            <a:avLst/>
          </a:prstGeom>
          <a:solidFill>
            <a:srgbClr val="CA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2" y="6440542"/>
            <a:ext cx="587159" cy="161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AB4D9B7-EC2A-4928-9AE8-1F52083B77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5" name="Rak 14"/>
          <p:cNvCxnSpPr/>
          <p:nvPr userDrawn="1"/>
        </p:nvCxnSpPr>
        <p:spPr>
          <a:xfrm>
            <a:off x="658813" y="6356350"/>
            <a:ext cx="804068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58813" y="756885"/>
            <a:ext cx="8027986" cy="8083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58812" y="1862138"/>
            <a:ext cx="8027987" cy="4205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823372" y="587648"/>
            <a:ext cx="28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23372" y="457200"/>
            <a:ext cx="28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Logotype"/>
          <p:cNvPicPr>
            <a:picLocks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  <p:pic>
        <p:nvPicPr>
          <p:cNvPr id="11" name="Performance"/>
          <p:cNvPicPr>
            <a:picLocks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02" y="6465602"/>
            <a:ext cx="2692801" cy="115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360000"/>
            <a:ext cx="338435" cy="235166"/>
          </a:xfrm>
          <a:prstGeom prst="rect">
            <a:avLst/>
          </a:prstGeom>
          <a:solidFill>
            <a:srgbClr val="CA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0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9284-7E0A-42E1-84EA-AFD36A59966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8089-A355-4937-AE60-3B04116B851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7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LKAB</a:t>
            </a:r>
            <a:br>
              <a:rPr lang="sv-SE" dirty="0" smtClean="0"/>
            </a:br>
            <a:r>
              <a:rPr lang="sv-SE" dirty="0" smtClean="0"/>
              <a:t>Kapacitet </a:t>
            </a:r>
            <a:r>
              <a:rPr lang="sv-SE" dirty="0" smtClean="0"/>
              <a:t>Malmbanan 2016-19</a:t>
            </a:r>
            <a:endParaRPr lang="sv-S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58812" y="2750480"/>
            <a:ext cx="8040687" cy="2726684"/>
          </a:xfrm>
        </p:spPr>
        <p:txBody>
          <a:bodyPr>
            <a:normAutofit/>
          </a:bodyPr>
          <a:lstStyle/>
          <a:p>
            <a:r>
              <a:rPr lang="sv-SE" dirty="0" smtClean="0"/>
              <a:t>Beskrivning av en för LKAB avgörande frågeställning inför den förestående tillväxten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KAJT-dagarna 6-7 maj</a:t>
            </a:r>
            <a:endParaRPr lang="sv-SE" dirty="0"/>
          </a:p>
          <a:p>
            <a:r>
              <a:rPr lang="sv-SE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Dick Carlsson, Strategisk planering, LKAB Mining</a:t>
            </a:r>
            <a:endParaRPr lang="sv-SE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9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7492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7" name="textruta 6"/>
          <p:cNvSpPr txBox="1"/>
          <p:nvPr/>
        </p:nvSpPr>
        <p:spPr>
          <a:xfrm>
            <a:off x="546925" y="384081"/>
            <a:ext cx="3437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Lossning - Luleå</a:t>
            </a:r>
            <a:endParaRPr lang="sv-S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68544" y="919382"/>
            <a:ext cx="25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Tidsåtgång: 60 minuter</a:t>
            </a:r>
          </a:p>
        </p:txBody>
      </p:sp>
      <p:pic>
        <p:nvPicPr>
          <p:cNvPr id="10" name="Picture 2" descr="W:\Process\C_Flygbilder\2010\Luleå\LKAB_Luleå_Hamn_MG_79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4" y="1352488"/>
            <a:ext cx="7847012" cy="52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W:\Process\C_Flygbilder\2010\Luleå\LKAB_Luleå_Hamn_MG_79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t="37349" r="50336" b="50960"/>
          <a:stretch/>
        </p:blipFill>
        <p:spPr bwMode="auto">
          <a:xfrm>
            <a:off x="5639145" y="4972686"/>
            <a:ext cx="3210255" cy="1744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erformance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43" y="6668481"/>
            <a:ext cx="2692801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Aktuella frågeställningar…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sv-SE" sz="2800" dirty="0" smtClean="0"/>
          </a:p>
          <a:p>
            <a:endParaRPr lang="sv-SE" sz="2800" dirty="0"/>
          </a:p>
          <a:p>
            <a:r>
              <a:rPr lang="sv-SE" sz="2800" dirty="0" smtClean="0"/>
              <a:t>Finns det plats på Malmbanan?</a:t>
            </a:r>
          </a:p>
          <a:p>
            <a:endParaRPr lang="sv-SE" sz="2800" dirty="0"/>
          </a:p>
          <a:p>
            <a:r>
              <a:rPr lang="sv-SE" sz="2800" dirty="0" smtClean="0"/>
              <a:t>Hur kommer tidtabellen se ut?</a:t>
            </a:r>
          </a:p>
          <a:p>
            <a:endParaRPr lang="sv-SE" sz="2800" dirty="0"/>
          </a:p>
          <a:p>
            <a:r>
              <a:rPr lang="sv-SE" sz="2800" dirty="0" smtClean="0"/>
              <a:t>Räcker den befintliga rullande materielen?</a:t>
            </a:r>
            <a:endParaRPr lang="sv-SE" sz="2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3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3070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kbent triangel 14"/>
          <p:cNvSpPr/>
          <p:nvPr/>
        </p:nvSpPr>
        <p:spPr>
          <a:xfrm rot="16200000">
            <a:off x="888525" y="3532515"/>
            <a:ext cx="310552" cy="24154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Likbent triangel 20"/>
          <p:cNvSpPr/>
          <p:nvPr/>
        </p:nvSpPr>
        <p:spPr>
          <a:xfrm rot="5400000">
            <a:off x="8026879" y="3532463"/>
            <a:ext cx="310550" cy="21565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v-SE" dirty="0" smtClean="0"/>
              <a:t>Dilemmat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8" name="Likbent triangel 7"/>
          <p:cNvSpPr/>
          <p:nvPr/>
        </p:nvSpPr>
        <p:spPr>
          <a:xfrm>
            <a:off x="3657626" y="3657547"/>
            <a:ext cx="983411" cy="1117118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/>
          <p:cNvCxnSpPr/>
          <p:nvPr/>
        </p:nvCxnSpPr>
        <p:spPr>
          <a:xfrm>
            <a:off x="2191114" y="3640295"/>
            <a:ext cx="4520242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ulär 12"/>
          <p:cNvSpPr/>
          <p:nvPr/>
        </p:nvSpPr>
        <p:spPr>
          <a:xfrm>
            <a:off x="1164570" y="2941606"/>
            <a:ext cx="2484404" cy="1492369"/>
          </a:xfrm>
          <a:prstGeom prst="wedgeRectCallout">
            <a:avLst>
              <a:gd name="adj1" fmla="val 24189"/>
              <a:gd name="adj2" fmla="val -275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Antal tåglägen</a:t>
            </a:r>
          </a:p>
          <a:p>
            <a:pPr algn="ctr"/>
            <a:r>
              <a:rPr lang="sv-SE" sz="1600" i="1" dirty="0" smtClean="0"/>
              <a:t>Kapacitet på banan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Täta intervall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Anpassade efter möten</a:t>
            </a:r>
            <a:endParaRPr lang="sv-SE" sz="1400" dirty="0"/>
          </a:p>
        </p:txBody>
      </p:sp>
      <p:sp>
        <p:nvSpPr>
          <p:cNvPr id="18" name="Rektangulär 17"/>
          <p:cNvSpPr/>
          <p:nvPr/>
        </p:nvSpPr>
        <p:spPr>
          <a:xfrm>
            <a:off x="5633050" y="2928614"/>
            <a:ext cx="2441280" cy="1492369"/>
          </a:xfrm>
          <a:prstGeom prst="wedgeRectCallout">
            <a:avLst>
              <a:gd name="adj1" fmla="val 24189"/>
              <a:gd name="adj2" fmla="val -275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Antal fordon</a:t>
            </a:r>
          </a:p>
          <a:p>
            <a:pPr algn="ctr"/>
            <a:r>
              <a:rPr lang="sv-SE" sz="1600" i="1" dirty="0" smtClean="0"/>
              <a:t>Fordonsutnyttjande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Intervall anpassade efter terminal-/ gångtider</a:t>
            </a:r>
          </a:p>
        </p:txBody>
      </p:sp>
      <p:sp>
        <p:nvSpPr>
          <p:cNvPr id="19" name="Likbent triangel 18"/>
          <p:cNvSpPr/>
          <p:nvPr/>
        </p:nvSpPr>
        <p:spPr>
          <a:xfrm rot="10800000">
            <a:off x="155279" y="2639696"/>
            <a:ext cx="767751" cy="2169489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Likbent triangel 19"/>
          <p:cNvSpPr/>
          <p:nvPr/>
        </p:nvSpPr>
        <p:spPr>
          <a:xfrm>
            <a:off x="8289979" y="2549121"/>
            <a:ext cx="767751" cy="2169489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23"/>
          <p:cNvCxnSpPr/>
          <p:nvPr/>
        </p:nvCxnSpPr>
        <p:spPr>
          <a:xfrm>
            <a:off x="4589281" y="3515498"/>
            <a:ext cx="0" cy="26041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9666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kbent triangel 14"/>
          <p:cNvSpPr/>
          <p:nvPr/>
        </p:nvSpPr>
        <p:spPr>
          <a:xfrm rot="16200000">
            <a:off x="888525" y="3532515"/>
            <a:ext cx="310552" cy="24154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Likbent triangel 20"/>
          <p:cNvSpPr/>
          <p:nvPr/>
        </p:nvSpPr>
        <p:spPr>
          <a:xfrm rot="5400000">
            <a:off x="8026879" y="3532463"/>
            <a:ext cx="310550" cy="21565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v-SE" dirty="0" smtClean="0"/>
              <a:t>Dilemmat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8" name="Likbent triangel 7"/>
          <p:cNvSpPr/>
          <p:nvPr/>
        </p:nvSpPr>
        <p:spPr>
          <a:xfrm>
            <a:off x="3657626" y="3657547"/>
            <a:ext cx="983411" cy="1117118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/>
          <p:cNvCxnSpPr/>
          <p:nvPr/>
        </p:nvCxnSpPr>
        <p:spPr>
          <a:xfrm>
            <a:off x="2191114" y="3640295"/>
            <a:ext cx="4520242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ulär 12"/>
          <p:cNvSpPr/>
          <p:nvPr/>
        </p:nvSpPr>
        <p:spPr>
          <a:xfrm>
            <a:off x="1164570" y="2941606"/>
            <a:ext cx="2484404" cy="1492369"/>
          </a:xfrm>
          <a:prstGeom prst="wedgeRectCallout">
            <a:avLst>
              <a:gd name="adj1" fmla="val 24189"/>
              <a:gd name="adj2" fmla="val -275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Antal tåglägen</a:t>
            </a:r>
          </a:p>
          <a:p>
            <a:pPr algn="ctr"/>
            <a:r>
              <a:rPr lang="sv-SE" sz="1600" i="1" dirty="0" smtClean="0"/>
              <a:t>Kapacitet på banan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Täta intervall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Anpassade efter möten</a:t>
            </a:r>
            <a:endParaRPr lang="sv-SE" sz="1400" dirty="0"/>
          </a:p>
        </p:txBody>
      </p:sp>
      <p:sp>
        <p:nvSpPr>
          <p:cNvPr id="18" name="Rektangulär 17"/>
          <p:cNvSpPr/>
          <p:nvPr/>
        </p:nvSpPr>
        <p:spPr>
          <a:xfrm>
            <a:off x="5633050" y="2928614"/>
            <a:ext cx="2441280" cy="1492369"/>
          </a:xfrm>
          <a:prstGeom prst="wedgeRectCallout">
            <a:avLst>
              <a:gd name="adj1" fmla="val 24189"/>
              <a:gd name="adj2" fmla="val -275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Antal fordon</a:t>
            </a:r>
          </a:p>
          <a:p>
            <a:pPr algn="ctr"/>
            <a:r>
              <a:rPr lang="sv-SE" sz="1600" i="1" dirty="0" smtClean="0"/>
              <a:t>Fordonsutnyttjande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Intervall anpassade efter terminal-/ gångtider</a:t>
            </a:r>
          </a:p>
        </p:txBody>
      </p:sp>
      <p:sp>
        <p:nvSpPr>
          <p:cNvPr id="19" name="Likbent triangel 18"/>
          <p:cNvSpPr/>
          <p:nvPr/>
        </p:nvSpPr>
        <p:spPr>
          <a:xfrm rot="10800000">
            <a:off x="155279" y="2639696"/>
            <a:ext cx="767751" cy="2169489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Likbent triangel 19"/>
          <p:cNvSpPr/>
          <p:nvPr/>
        </p:nvSpPr>
        <p:spPr>
          <a:xfrm>
            <a:off x="8289979" y="2549121"/>
            <a:ext cx="767751" cy="2169489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23"/>
          <p:cNvCxnSpPr/>
          <p:nvPr/>
        </p:nvCxnSpPr>
        <p:spPr>
          <a:xfrm>
            <a:off x="4589281" y="3515498"/>
            <a:ext cx="0" cy="26041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3467819" y="1984473"/>
            <a:ext cx="5206035" cy="38034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3648974" y="2111867"/>
            <a:ext cx="437812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RMOPT – optimering rullande materiel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8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Case 2017 service Kiruna</a:t>
            </a:r>
            <a:endParaRPr lang="en-CA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36220" y="281940"/>
          <a:ext cx="867156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9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65989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kbent triangel 14"/>
          <p:cNvSpPr/>
          <p:nvPr/>
        </p:nvSpPr>
        <p:spPr>
          <a:xfrm rot="16200000">
            <a:off x="888525" y="3532515"/>
            <a:ext cx="310552" cy="24154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Likbent triangel 20"/>
          <p:cNvSpPr/>
          <p:nvPr/>
        </p:nvSpPr>
        <p:spPr>
          <a:xfrm rot="5400000">
            <a:off x="8026879" y="3532463"/>
            <a:ext cx="310550" cy="21565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v-SE" dirty="0" smtClean="0"/>
              <a:t>Dilemmat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8" name="Likbent triangel 7"/>
          <p:cNvSpPr/>
          <p:nvPr/>
        </p:nvSpPr>
        <p:spPr>
          <a:xfrm>
            <a:off x="3657626" y="3657547"/>
            <a:ext cx="983411" cy="1117118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/>
          <p:cNvCxnSpPr/>
          <p:nvPr/>
        </p:nvCxnSpPr>
        <p:spPr>
          <a:xfrm>
            <a:off x="2191114" y="3640295"/>
            <a:ext cx="4520242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ulär 12"/>
          <p:cNvSpPr/>
          <p:nvPr/>
        </p:nvSpPr>
        <p:spPr>
          <a:xfrm>
            <a:off x="1164570" y="2941606"/>
            <a:ext cx="2484404" cy="1492369"/>
          </a:xfrm>
          <a:prstGeom prst="wedgeRectCallout">
            <a:avLst>
              <a:gd name="adj1" fmla="val 24189"/>
              <a:gd name="adj2" fmla="val -275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Antal tåglägen</a:t>
            </a:r>
          </a:p>
          <a:p>
            <a:pPr algn="ctr"/>
            <a:r>
              <a:rPr lang="sv-SE" sz="1600" i="1" dirty="0" smtClean="0"/>
              <a:t>Kapacitet på banan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Täta intervall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Anpassade efter möten</a:t>
            </a:r>
            <a:endParaRPr lang="sv-SE" sz="1400" dirty="0"/>
          </a:p>
        </p:txBody>
      </p:sp>
      <p:sp>
        <p:nvSpPr>
          <p:cNvPr id="18" name="Rektangulär 17"/>
          <p:cNvSpPr/>
          <p:nvPr/>
        </p:nvSpPr>
        <p:spPr>
          <a:xfrm>
            <a:off x="5633050" y="2928614"/>
            <a:ext cx="2441280" cy="1492369"/>
          </a:xfrm>
          <a:prstGeom prst="wedgeRectCallout">
            <a:avLst>
              <a:gd name="adj1" fmla="val 24189"/>
              <a:gd name="adj2" fmla="val -275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Antal fordon</a:t>
            </a:r>
          </a:p>
          <a:p>
            <a:pPr algn="ctr"/>
            <a:r>
              <a:rPr lang="sv-SE" sz="1600" i="1" dirty="0" smtClean="0"/>
              <a:t>Fordonsutnyttjande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Intervall anpassade efter terminal-/ gångtider</a:t>
            </a:r>
          </a:p>
        </p:txBody>
      </p:sp>
      <p:sp>
        <p:nvSpPr>
          <p:cNvPr id="19" name="Likbent triangel 18"/>
          <p:cNvSpPr/>
          <p:nvPr/>
        </p:nvSpPr>
        <p:spPr>
          <a:xfrm rot="10800000">
            <a:off x="155279" y="2639696"/>
            <a:ext cx="767751" cy="2169489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Likbent triangel 19"/>
          <p:cNvSpPr/>
          <p:nvPr/>
        </p:nvSpPr>
        <p:spPr>
          <a:xfrm>
            <a:off x="8289979" y="2549121"/>
            <a:ext cx="767751" cy="2169489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23"/>
          <p:cNvCxnSpPr/>
          <p:nvPr/>
        </p:nvCxnSpPr>
        <p:spPr>
          <a:xfrm>
            <a:off x="4589281" y="3515498"/>
            <a:ext cx="0" cy="26041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776377" y="1984473"/>
            <a:ext cx="3114136" cy="38034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888519" y="2087592"/>
            <a:ext cx="98841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TOMTE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Tomte*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err="1" smtClean="0"/>
              <a:t>TidtabellsOptimering</a:t>
            </a:r>
            <a:r>
              <a:rPr lang="sv-SE" dirty="0" smtClean="0"/>
              <a:t> för </a:t>
            </a:r>
            <a:r>
              <a:rPr lang="sv-SE" dirty="0" err="1" smtClean="0"/>
              <a:t>MalmTrafikens</a:t>
            </a:r>
            <a:r>
              <a:rPr lang="sv-SE" dirty="0" smtClean="0"/>
              <a:t> Expansion</a:t>
            </a:r>
          </a:p>
          <a:p>
            <a:endParaRPr lang="sv-SE" dirty="0"/>
          </a:p>
          <a:p>
            <a:r>
              <a:rPr lang="sv-SE" dirty="0" smtClean="0"/>
              <a:t>Utröna om ett antal olika önskade/alternativa tidtabellsutformningar är realistiska</a:t>
            </a:r>
          </a:p>
          <a:p>
            <a:pPr lvl="1"/>
            <a:r>
              <a:rPr lang="sv-SE" dirty="0" smtClean="0"/>
              <a:t>Tidsperiod ca 2017-2018</a:t>
            </a:r>
          </a:p>
          <a:p>
            <a:pPr lvl="1"/>
            <a:r>
              <a:rPr lang="sv-SE" dirty="0" smtClean="0"/>
              <a:t>Förtätning / Kolonnkörning </a:t>
            </a:r>
            <a:r>
              <a:rPr lang="sv-SE" dirty="0" err="1" smtClean="0"/>
              <a:t>lasttåg</a:t>
            </a:r>
            <a:endParaRPr lang="sv-SE" dirty="0" smtClean="0"/>
          </a:p>
          <a:p>
            <a:pPr lvl="1"/>
            <a:r>
              <a:rPr lang="sv-SE" dirty="0" smtClean="0"/>
              <a:t>Banunderhållsperioder</a:t>
            </a:r>
          </a:p>
          <a:p>
            <a:endParaRPr lang="sv-SE" dirty="0" smtClean="0"/>
          </a:p>
          <a:p>
            <a:r>
              <a:rPr lang="sv-SE" dirty="0" smtClean="0"/>
              <a:t>Marackasen - optimeringsmodul</a:t>
            </a:r>
          </a:p>
          <a:p>
            <a:pPr lvl="1"/>
            <a:r>
              <a:rPr lang="sv-SE" dirty="0" smtClean="0"/>
              <a:t>Komponent i framtida </a:t>
            </a:r>
            <a:r>
              <a:rPr lang="sv-SE" i="1" dirty="0" smtClean="0"/>
              <a:t>Succesiv Tilldelning</a:t>
            </a:r>
            <a:endParaRPr lang="sv-SE" i="1" dirty="0"/>
          </a:p>
          <a:p>
            <a:endParaRPr lang="sv-SE" dirty="0" smtClean="0"/>
          </a:p>
          <a:p>
            <a:r>
              <a:rPr lang="sv-SE" b="1" dirty="0" smtClean="0"/>
              <a:t>Resultat:</a:t>
            </a:r>
            <a:r>
              <a:rPr lang="sv-SE" dirty="0" smtClean="0"/>
              <a:t> Bedömning av Malmbanans kapacitet givet önskad utformning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73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4838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kbent triangel 14"/>
          <p:cNvSpPr/>
          <p:nvPr/>
        </p:nvSpPr>
        <p:spPr>
          <a:xfrm rot="16200000">
            <a:off x="888525" y="3532515"/>
            <a:ext cx="310552" cy="24154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Likbent triangel 20"/>
          <p:cNvSpPr/>
          <p:nvPr/>
        </p:nvSpPr>
        <p:spPr>
          <a:xfrm rot="5400000">
            <a:off x="8026879" y="3532463"/>
            <a:ext cx="310550" cy="21565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v-SE" dirty="0" smtClean="0"/>
              <a:t>Dilemmat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8" name="Likbent triangel 7"/>
          <p:cNvSpPr/>
          <p:nvPr/>
        </p:nvSpPr>
        <p:spPr>
          <a:xfrm>
            <a:off x="3657626" y="3657547"/>
            <a:ext cx="983411" cy="1117118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/>
          <p:cNvCxnSpPr/>
          <p:nvPr/>
        </p:nvCxnSpPr>
        <p:spPr>
          <a:xfrm>
            <a:off x="2191114" y="3640295"/>
            <a:ext cx="4520242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ulär 12"/>
          <p:cNvSpPr/>
          <p:nvPr/>
        </p:nvSpPr>
        <p:spPr>
          <a:xfrm>
            <a:off x="1164570" y="2941606"/>
            <a:ext cx="2484404" cy="1492369"/>
          </a:xfrm>
          <a:prstGeom prst="wedgeRectCallout">
            <a:avLst>
              <a:gd name="adj1" fmla="val 24189"/>
              <a:gd name="adj2" fmla="val -275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Antal tåglägen</a:t>
            </a:r>
          </a:p>
          <a:p>
            <a:pPr algn="ctr"/>
            <a:r>
              <a:rPr lang="sv-SE" sz="1600" i="1" dirty="0" smtClean="0"/>
              <a:t>Kapacitet på banan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Täta intervall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Anpassade efter möten</a:t>
            </a:r>
            <a:endParaRPr lang="sv-SE" sz="1400" dirty="0"/>
          </a:p>
        </p:txBody>
      </p:sp>
      <p:sp>
        <p:nvSpPr>
          <p:cNvPr id="18" name="Rektangulär 17"/>
          <p:cNvSpPr/>
          <p:nvPr/>
        </p:nvSpPr>
        <p:spPr>
          <a:xfrm>
            <a:off x="5633050" y="2928614"/>
            <a:ext cx="2441280" cy="1492369"/>
          </a:xfrm>
          <a:prstGeom prst="wedgeRectCallout">
            <a:avLst>
              <a:gd name="adj1" fmla="val 24189"/>
              <a:gd name="adj2" fmla="val -275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Antal fordon</a:t>
            </a:r>
          </a:p>
          <a:p>
            <a:pPr algn="ctr"/>
            <a:r>
              <a:rPr lang="sv-SE" sz="1600" i="1" dirty="0" smtClean="0"/>
              <a:t>Fordonsutnyttjande</a:t>
            </a:r>
          </a:p>
          <a:p>
            <a:pPr marL="266700" indent="-85725">
              <a:buFont typeface="Arial" panose="020B0604020202020204" pitchFamily="34" charset="0"/>
              <a:buChar char="•"/>
            </a:pPr>
            <a:r>
              <a:rPr lang="sv-SE" sz="1400" dirty="0" smtClean="0"/>
              <a:t>Intervall anpassade efter terminal-/ gångtider</a:t>
            </a:r>
          </a:p>
        </p:txBody>
      </p:sp>
      <p:sp>
        <p:nvSpPr>
          <p:cNvPr id="19" name="Likbent triangel 18"/>
          <p:cNvSpPr/>
          <p:nvPr/>
        </p:nvSpPr>
        <p:spPr>
          <a:xfrm rot="10800000">
            <a:off x="155279" y="2639696"/>
            <a:ext cx="767751" cy="2169489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Likbent triangel 19"/>
          <p:cNvSpPr/>
          <p:nvPr/>
        </p:nvSpPr>
        <p:spPr>
          <a:xfrm>
            <a:off x="8289979" y="2549121"/>
            <a:ext cx="767751" cy="2169489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23"/>
          <p:cNvCxnSpPr/>
          <p:nvPr/>
        </p:nvCxnSpPr>
        <p:spPr>
          <a:xfrm>
            <a:off x="4589281" y="3515498"/>
            <a:ext cx="0" cy="26041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776376" y="1984473"/>
            <a:ext cx="7737895" cy="38034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888519" y="2087592"/>
            <a:ext cx="110382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TOJLOP</a:t>
            </a:r>
            <a:endParaRPr lang="sv-SE" b="1" dirty="0">
              <a:solidFill>
                <a:schemeClr val="bg1"/>
              </a:solidFill>
            </a:endParaRPr>
          </a:p>
        </p:txBody>
      </p:sp>
      <p:cxnSp>
        <p:nvCxnSpPr>
          <p:cNvPr id="6" name="Rak pil 5"/>
          <p:cNvCxnSpPr/>
          <p:nvPr/>
        </p:nvCxnSpPr>
        <p:spPr>
          <a:xfrm>
            <a:off x="4149331" y="4420866"/>
            <a:ext cx="603823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38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Tojlop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Taktisk Optimering av </a:t>
            </a:r>
            <a:r>
              <a:rPr lang="sv-SE" dirty="0" err="1" smtClean="0"/>
              <a:t>JärnvägsLOgistik</a:t>
            </a:r>
            <a:r>
              <a:rPr lang="sv-SE" dirty="0" smtClean="0"/>
              <a:t> för Processindustrin</a:t>
            </a:r>
          </a:p>
          <a:p>
            <a:r>
              <a:rPr lang="sv-SE" dirty="0" smtClean="0"/>
              <a:t>Ansökan till VINNOVA inom ramen för </a:t>
            </a:r>
            <a:r>
              <a:rPr lang="sv-SE" dirty="0" err="1" smtClean="0"/>
              <a:t>PiiA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Integrerad optimering av tidtabeller och fordonsflottans ruttplan</a:t>
            </a:r>
          </a:p>
          <a:p>
            <a:r>
              <a:rPr lang="sv-SE" dirty="0" smtClean="0"/>
              <a:t>Stöd för integrering mellan </a:t>
            </a:r>
          </a:p>
          <a:p>
            <a:pPr lvl="1"/>
            <a:r>
              <a:rPr lang="sv-SE" dirty="0" smtClean="0"/>
              <a:t>Trafikverkets tidtabellsläggning (succesiv)</a:t>
            </a:r>
          </a:p>
          <a:p>
            <a:pPr lvl="1"/>
            <a:r>
              <a:rPr lang="sv-SE" dirty="0" smtClean="0"/>
              <a:t>Företagens interna logistikplanering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Marackasen &lt;-&gt; </a:t>
            </a:r>
            <a:r>
              <a:rPr lang="sv-SE" b="1" dirty="0" smtClean="0"/>
              <a:t>TOJLOP</a:t>
            </a:r>
            <a:r>
              <a:rPr lang="sv-SE" dirty="0" smtClean="0"/>
              <a:t> &lt;-&gt; </a:t>
            </a:r>
            <a:r>
              <a:rPr lang="sv-SE" dirty="0" err="1" smtClean="0"/>
              <a:t>RMOpt</a:t>
            </a:r>
            <a:endParaRPr lang="sv-SE" dirty="0" smtClean="0"/>
          </a:p>
          <a:p>
            <a:r>
              <a:rPr lang="sv-SE" b="1" dirty="0" err="1" smtClean="0"/>
              <a:t>Leverabler</a:t>
            </a:r>
            <a:r>
              <a:rPr lang="sv-SE" b="1" dirty="0" smtClean="0"/>
              <a:t>: </a:t>
            </a:r>
            <a:r>
              <a:rPr lang="sv-SE" dirty="0" err="1" smtClean="0"/>
              <a:t>demonstrator</a:t>
            </a:r>
            <a:r>
              <a:rPr lang="sv-SE" dirty="0" smtClean="0"/>
              <a:t>, modeller, processer, besparingspotential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9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cxnSp>
        <p:nvCxnSpPr>
          <p:cNvPr id="7" name="Rak 6"/>
          <p:cNvCxnSpPr/>
          <p:nvPr/>
        </p:nvCxnSpPr>
        <p:spPr>
          <a:xfrm>
            <a:off x="1406092" y="5106838"/>
            <a:ext cx="7634391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1406092" y="4925683"/>
            <a:ext cx="0" cy="3709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3588582" y="4921370"/>
            <a:ext cx="0" cy="3709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7090846" y="4925683"/>
            <a:ext cx="0" cy="3709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166283" y="529661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Nu</a:t>
            </a: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169237" y="529661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accent1"/>
                </a:solidFill>
              </a:rPr>
              <a:t>1/9-14</a:t>
            </a: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671500" y="52923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accent1"/>
                </a:solidFill>
              </a:rPr>
              <a:t>1/9-15</a:t>
            </a: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7637109" y="52750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accent1"/>
                </a:solidFill>
              </a:rPr>
              <a:t>Sedan</a:t>
            </a: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1406092" y="3849290"/>
            <a:ext cx="218249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TOMTE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111468" y="4385729"/>
            <a:ext cx="112784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RMOpt</a:t>
            </a:r>
            <a:endParaRPr lang="sv-SE" b="1" dirty="0">
              <a:solidFill>
                <a:schemeClr val="bg1"/>
              </a:solidFill>
            </a:endParaRPr>
          </a:p>
        </p:txBody>
      </p:sp>
      <p:cxnSp>
        <p:nvCxnSpPr>
          <p:cNvPr id="20" name="Rak 19"/>
          <p:cNvCxnSpPr/>
          <p:nvPr/>
        </p:nvCxnSpPr>
        <p:spPr>
          <a:xfrm>
            <a:off x="1196184" y="4921370"/>
            <a:ext cx="0" cy="3709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-43130" y="5106838"/>
            <a:ext cx="1239314" cy="4313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3588582" y="3267507"/>
            <a:ext cx="350226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TOJLOP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7090845" y="1861434"/>
            <a:ext cx="150969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Fortsatt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utveckling</a:t>
            </a:r>
          </a:p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implemen-tering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41415" y="5292306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accent1"/>
                </a:solidFill>
              </a:rPr>
              <a:t>Tidigare</a:t>
            </a:r>
            <a:endParaRPr lang="sv-S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6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objekt 42" descr="PELLETS_MG_8538_Products.jpg"/>
          <p:cNvPicPr>
            <a:picLocks noChangeAspect="1"/>
          </p:cNvPicPr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1"/>
          <a:stretch/>
        </p:blipFill>
        <p:spPr>
          <a:xfrm>
            <a:off x="-1" y="-22476"/>
            <a:ext cx="9144001" cy="6880476"/>
          </a:xfrm>
          <a:prstGeom prst="rect">
            <a:avLst/>
          </a:prstGeom>
        </p:spPr>
      </p:pic>
      <p:pic>
        <p:nvPicPr>
          <p:cNvPr id="42" name="Picture 2" descr="Skandinavien tågsträckning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153" y="367088"/>
            <a:ext cx="6576240" cy="5933761"/>
          </a:xfrm>
          <a:prstGeom prst="rect">
            <a:avLst/>
          </a:prstGeom>
        </p:spPr>
      </p:pic>
      <p:grpSp>
        <p:nvGrpSpPr>
          <p:cNvPr id="16" name="Grupp 15"/>
          <p:cNvGrpSpPr/>
          <p:nvPr/>
        </p:nvGrpSpPr>
        <p:grpSpPr>
          <a:xfrm>
            <a:off x="5325398" y="639051"/>
            <a:ext cx="1367132" cy="1332392"/>
            <a:chOff x="6336000" y="580661"/>
            <a:chExt cx="1367132" cy="1332392"/>
          </a:xfrm>
        </p:grpSpPr>
        <p:sp>
          <p:nvSpPr>
            <p:cNvPr id="31" name="Ellips 30"/>
            <p:cNvSpPr/>
            <p:nvPr/>
          </p:nvSpPr>
          <p:spPr>
            <a:xfrm>
              <a:off x="6336000" y="580661"/>
              <a:ext cx="1367132" cy="1332392"/>
            </a:xfrm>
            <a:prstGeom prst="wedgeEllipseCallout">
              <a:avLst>
                <a:gd name="adj1" fmla="val -32233"/>
                <a:gd name="adj2" fmla="val 78775"/>
              </a:avLst>
            </a:prstGeom>
            <a:solidFill>
              <a:schemeClr val="bg1"/>
            </a:solidFill>
            <a:ln>
              <a:noFill/>
            </a:ln>
            <a:effectLst>
              <a:outerShdw blurRad="40000" dist="23000" dir="14100000" rotWithShape="0">
                <a:schemeClr val="accent4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400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000" b="1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r>
                <a:rPr lang="sv-SE" sz="1000" b="1" dirty="0" smtClean="0">
                  <a:solidFill>
                    <a:srgbClr val="000000"/>
                  </a:solidFill>
                </a:rPr>
                <a:t>Kiruna</a:t>
              </a:r>
            </a:p>
            <a:p>
              <a:pPr algn="ctr"/>
              <a:r>
                <a:rPr lang="sv-SE" sz="800" dirty="0" smtClean="0">
                  <a:solidFill>
                    <a:srgbClr val="000000"/>
                  </a:solidFill>
                </a:rPr>
                <a:t>Underjordsgruva och förädling</a:t>
              </a:r>
              <a:endParaRPr lang="sv-SE" sz="1000" dirty="0">
                <a:solidFill>
                  <a:srgbClr val="000000"/>
                </a:solidFill>
              </a:endParaRPr>
            </a:p>
            <a:p>
              <a:pPr algn="ctr"/>
              <a:endParaRPr lang="sv-SE" sz="1200" b="1" dirty="0">
                <a:solidFill>
                  <a:srgbClr val="5C5C5C">
                    <a:lumMod val="75000"/>
                  </a:srgbClr>
                </a:solidFill>
              </a:endParaRPr>
            </a:p>
          </p:txBody>
        </p:sp>
        <p:pic>
          <p:nvPicPr>
            <p:cNvPr id="19" name="Bildobjekt 18" descr="KK4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326" y="789055"/>
              <a:ext cx="938613" cy="472010"/>
            </a:xfrm>
            <a:prstGeom prst="rect">
              <a:avLst/>
            </a:prstGeom>
          </p:spPr>
        </p:pic>
      </p:grpSp>
      <p:sp>
        <p:nvSpPr>
          <p:cNvPr id="32" name="Ellips 31"/>
          <p:cNvSpPr/>
          <p:nvPr/>
        </p:nvSpPr>
        <p:spPr>
          <a:xfrm>
            <a:off x="4224711" y="3105766"/>
            <a:ext cx="1367132" cy="1332392"/>
          </a:xfrm>
          <a:prstGeom prst="wedgeEllipseCallout">
            <a:avLst>
              <a:gd name="adj1" fmla="val 65714"/>
              <a:gd name="adj2" fmla="val -58708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smtClean="0">
              <a:solidFill>
                <a:srgbClr val="5C5C5C">
                  <a:lumMod val="75000"/>
                </a:srgbClr>
              </a:solidFill>
            </a:endParaRPr>
          </a:p>
          <a:p>
            <a:pPr algn="ctr"/>
            <a:endParaRPr lang="sv-SE" sz="1100" dirty="0" smtClean="0">
              <a:solidFill>
                <a:srgbClr val="5C5C5C">
                  <a:lumMod val="75000"/>
                </a:srgbClr>
              </a:solidFill>
            </a:endParaRPr>
          </a:p>
          <a:p>
            <a:pPr algn="ctr"/>
            <a:r>
              <a:rPr lang="sv-SE" sz="1000" b="1" dirty="0" smtClean="0">
                <a:solidFill>
                  <a:srgbClr val="000000"/>
                </a:solidFill>
              </a:rPr>
              <a:t>Malmberget</a:t>
            </a:r>
          </a:p>
          <a:p>
            <a:pPr algn="ctr"/>
            <a:r>
              <a:rPr lang="sv-SE" sz="800" dirty="0" smtClean="0">
                <a:solidFill>
                  <a:srgbClr val="000000"/>
                </a:solidFill>
              </a:rPr>
              <a:t>Underjordsgruva och förädling</a:t>
            </a:r>
            <a:endParaRPr lang="sv-SE" sz="800" dirty="0">
              <a:solidFill>
                <a:srgbClr val="000000"/>
              </a:solidFill>
            </a:endParaRPr>
          </a:p>
        </p:txBody>
      </p:sp>
      <p:pic>
        <p:nvPicPr>
          <p:cNvPr id="29" name="Bildobjekt 28" descr="MK3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503" y="3321122"/>
            <a:ext cx="763374" cy="416372"/>
          </a:xfrm>
          <a:prstGeom prst="rect">
            <a:avLst/>
          </a:prstGeom>
        </p:spPr>
      </p:pic>
      <p:grpSp>
        <p:nvGrpSpPr>
          <p:cNvPr id="20" name="Grupp 19"/>
          <p:cNvGrpSpPr/>
          <p:nvPr/>
        </p:nvGrpSpPr>
        <p:grpSpPr>
          <a:xfrm>
            <a:off x="7052645" y="3637985"/>
            <a:ext cx="1367132" cy="1332392"/>
            <a:chOff x="6099777" y="1287817"/>
            <a:chExt cx="1367132" cy="1332392"/>
          </a:xfrm>
        </p:grpSpPr>
        <p:sp>
          <p:nvSpPr>
            <p:cNvPr id="35" name="Ellips 34"/>
            <p:cNvSpPr/>
            <p:nvPr/>
          </p:nvSpPr>
          <p:spPr>
            <a:xfrm>
              <a:off x="6099777" y="1287817"/>
              <a:ext cx="1367132" cy="1332392"/>
            </a:xfrm>
            <a:prstGeom prst="wedgeEllipseCallout">
              <a:avLst>
                <a:gd name="adj1" fmla="val -79508"/>
                <a:gd name="adj2" fmla="val -10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100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000" b="1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000" b="1" dirty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r>
                <a:rPr lang="sv-SE" sz="1000" b="1" dirty="0" smtClean="0">
                  <a:solidFill>
                    <a:srgbClr val="5C5C5C">
                      <a:lumMod val="75000"/>
                    </a:srgbClr>
                  </a:solidFill>
                </a:rPr>
                <a:t>Luleå</a:t>
              </a:r>
            </a:p>
            <a:p>
              <a:pPr algn="ctr"/>
              <a:r>
                <a:rPr lang="sv-SE" sz="800" dirty="0" smtClean="0">
                  <a:solidFill>
                    <a:srgbClr val="000000"/>
                  </a:solidFill>
                </a:rPr>
                <a:t>Hamn och huvudkontor</a:t>
              </a:r>
              <a:endParaRPr lang="sv-SE" sz="1200" dirty="0">
                <a:solidFill>
                  <a:srgbClr val="000000"/>
                </a:solidFill>
              </a:endParaRPr>
            </a:p>
            <a:p>
              <a:pPr algn="ctr"/>
              <a:endParaRPr lang="sv-SE" sz="1100" b="1" dirty="0">
                <a:solidFill>
                  <a:srgbClr val="5C5C5C">
                    <a:lumMod val="75000"/>
                  </a:srgbClr>
                </a:solidFill>
              </a:endParaRPr>
            </a:p>
          </p:txBody>
        </p:sp>
        <p:pic>
          <p:nvPicPr>
            <p:cNvPr id="36" name="Bildobjekt 35" descr="Skärmavbild 2012-02-08 kl. 17.26.57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2441" y="1619039"/>
              <a:ext cx="918885" cy="298401"/>
            </a:xfrm>
            <a:prstGeom prst="rect">
              <a:avLst/>
            </a:prstGeom>
          </p:spPr>
        </p:pic>
      </p:grpSp>
      <p:grpSp>
        <p:nvGrpSpPr>
          <p:cNvPr id="15" name="Grupp 14"/>
          <p:cNvGrpSpPr/>
          <p:nvPr/>
        </p:nvGrpSpPr>
        <p:grpSpPr>
          <a:xfrm>
            <a:off x="6704970" y="1851046"/>
            <a:ext cx="1367132" cy="1332392"/>
            <a:chOff x="6628000" y="1851046"/>
            <a:chExt cx="1367132" cy="1332392"/>
          </a:xfrm>
        </p:grpSpPr>
        <p:sp>
          <p:nvSpPr>
            <p:cNvPr id="37" name="Ellips 36"/>
            <p:cNvSpPr/>
            <p:nvPr/>
          </p:nvSpPr>
          <p:spPr>
            <a:xfrm>
              <a:off x="6628000" y="1851046"/>
              <a:ext cx="1367132" cy="1332392"/>
            </a:xfrm>
            <a:prstGeom prst="wedgeEllipseCallout">
              <a:avLst>
                <a:gd name="adj1" fmla="val -111878"/>
                <a:gd name="adj2" fmla="val -921"/>
              </a:avLst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4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sv-SE" sz="1000" b="1" dirty="0" smtClean="0">
                  <a:solidFill>
                    <a:srgbClr val="000000"/>
                  </a:solidFill>
                </a:rPr>
                <a:t>Svappavaara</a:t>
              </a:r>
            </a:p>
            <a:p>
              <a:pPr algn="ctr"/>
              <a:r>
                <a:rPr lang="sv-SE" sz="800" dirty="0" smtClean="0">
                  <a:solidFill>
                    <a:srgbClr val="000000"/>
                  </a:solidFill>
                </a:rPr>
                <a:t>Dagbrottsgruvor och förädling</a:t>
              </a:r>
              <a:endParaRPr lang="sv-SE" sz="1400" dirty="0">
                <a:solidFill>
                  <a:srgbClr val="000000"/>
                </a:solidFill>
              </a:endParaRPr>
            </a:p>
            <a:p>
              <a:pPr algn="ctr"/>
              <a:endParaRPr lang="sv-SE" sz="1200" b="1" dirty="0">
                <a:solidFill>
                  <a:srgbClr val="5C5C5C">
                    <a:lumMod val="75000"/>
                  </a:srgbClr>
                </a:solidFill>
              </a:endParaRPr>
            </a:p>
          </p:txBody>
        </p:sp>
        <p:pic>
          <p:nvPicPr>
            <p:cNvPr id="38" name="Bildobjekt 37" descr="Skärmavbild 2012-02-08 kl. 18.21.37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625" y="2126460"/>
              <a:ext cx="770313" cy="299009"/>
            </a:xfrm>
            <a:prstGeom prst="rect">
              <a:avLst/>
            </a:prstGeom>
          </p:spPr>
        </p:pic>
      </p:grpSp>
      <p:pic>
        <p:nvPicPr>
          <p:cNvPr id="27" name="Logotype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266400"/>
            <a:ext cx="1537200" cy="3708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3112244" y="494079"/>
            <a:ext cx="1367132" cy="1332392"/>
            <a:chOff x="2021743" y="878815"/>
            <a:chExt cx="1367132" cy="1332392"/>
          </a:xfrm>
        </p:grpSpPr>
        <p:sp>
          <p:nvSpPr>
            <p:cNvPr id="33" name="Ellips 32"/>
            <p:cNvSpPr/>
            <p:nvPr/>
          </p:nvSpPr>
          <p:spPr>
            <a:xfrm>
              <a:off x="2021743" y="878815"/>
              <a:ext cx="1367132" cy="1332392"/>
            </a:xfrm>
            <a:prstGeom prst="wedgeEllipseCallout">
              <a:avLst>
                <a:gd name="adj1" fmla="val 53945"/>
                <a:gd name="adj2" fmla="val 63328"/>
              </a:avLst>
            </a:prstGeom>
            <a:solidFill>
              <a:schemeClr val="bg1"/>
            </a:solidFill>
            <a:ln>
              <a:noFill/>
            </a:ln>
            <a:effectLst>
              <a:outerShdw blurRad="40000" dist="23000" dir="342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100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000" b="1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r>
                <a:rPr lang="sv-SE" sz="1000" b="1" dirty="0" smtClean="0">
                  <a:solidFill>
                    <a:srgbClr val="000000"/>
                  </a:solidFill>
                </a:rPr>
                <a:t>Narvik</a:t>
              </a:r>
            </a:p>
            <a:p>
              <a:pPr algn="ctr"/>
              <a:r>
                <a:rPr lang="sv-SE" sz="800" dirty="0" smtClean="0">
                  <a:solidFill>
                    <a:srgbClr val="000000"/>
                  </a:solidFill>
                </a:rPr>
                <a:t>Hamn </a:t>
              </a:r>
              <a:endParaRPr lang="sv-SE" sz="1000" dirty="0">
                <a:solidFill>
                  <a:srgbClr val="000000"/>
                </a:solidFill>
              </a:endParaRPr>
            </a:p>
            <a:p>
              <a:pPr algn="ctr"/>
              <a:endParaRPr lang="sv-SE" sz="1100" b="1" dirty="0">
                <a:solidFill>
                  <a:srgbClr val="5C5C5C">
                    <a:lumMod val="75000"/>
                  </a:srgbClr>
                </a:solidFill>
              </a:endParaRPr>
            </a:p>
          </p:txBody>
        </p:sp>
        <p:pic>
          <p:nvPicPr>
            <p:cNvPr id="6" name="Bildobjekt 5" descr="narvikboat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7311" y="1208549"/>
              <a:ext cx="938815" cy="317003"/>
            </a:xfrm>
            <a:prstGeom prst="rect">
              <a:avLst/>
            </a:prstGeom>
          </p:spPr>
        </p:pic>
      </p:grpSp>
      <p:grpSp>
        <p:nvGrpSpPr>
          <p:cNvPr id="17" name="Grupp 16"/>
          <p:cNvGrpSpPr/>
          <p:nvPr/>
        </p:nvGrpSpPr>
        <p:grpSpPr>
          <a:xfrm>
            <a:off x="2949813" y="1929154"/>
            <a:ext cx="1367132" cy="1332392"/>
            <a:chOff x="2792915" y="2248854"/>
            <a:chExt cx="1367132" cy="1332392"/>
          </a:xfrm>
        </p:grpSpPr>
        <p:sp>
          <p:nvSpPr>
            <p:cNvPr id="39" name="Ellips 38"/>
            <p:cNvSpPr/>
            <p:nvPr/>
          </p:nvSpPr>
          <p:spPr>
            <a:xfrm>
              <a:off x="2792915" y="2248854"/>
              <a:ext cx="1367132" cy="1332392"/>
            </a:xfrm>
            <a:prstGeom prst="wedgeEllipseCallout">
              <a:avLst>
                <a:gd name="adj1" fmla="val 129338"/>
                <a:gd name="adj2" fmla="val -30893"/>
              </a:avLst>
            </a:prstGeom>
            <a:solidFill>
              <a:schemeClr val="bg1"/>
            </a:solidFill>
            <a:ln>
              <a:noFill/>
            </a:ln>
            <a:effectLst>
              <a:outerShdw blurRad="40000" dist="23000" dir="104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endParaRPr lang="sv-SE" sz="1100" dirty="0" smtClean="0">
                <a:solidFill>
                  <a:srgbClr val="5C5C5C">
                    <a:lumMod val="75000"/>
                  </a:srgbClr>
                </a:solidFill>
              </a:endParaRPr>
            </a:p>
            <a:p>
              <a:pPr algn="ctr"/>
              <a:r>
                <a:rPr lang="sv-SE" sz="1000" b="1" dirty="0" smtClean="0">
                  <a:solidFill>
                    <a:srgbClr val="000000"/>
                  </a:solidFill>
                </a:rPr>
                <a:t>Malmbanan</a:t>
              </a:r>
            </a:p>
            <a:p>
              <a:pPr algn="ctr"/>
              <a:r>
                <a:rPr lang="sv-SE" sz="800" dirty="0">
                  <a:solidFill>
                    <a:srgbClr val="000000"/>
                  </a:solidFill>
                </a:rPr>
                <a:t>Narvik - Luleå</a:t>
              </a:r>
            </a:p>
            <a:p>
              <a:pPr algn="ctr"/>
              <a:endParaRPr lang="sv-SE" sz="800" dirty="0">
                <a:solidFill>
                  <a:srgbClr val="5C5C5C">
                    <a:lumMod val="75000"/>
                  </a:srgbClr>
                </a:solidFill>
              </a:endParaRPr>
            </a:p>
          </p:txBody>
        </p:sp>
        <p:pic>
          <p:nvPicPr>
            <p:cNvPr id="12" name="Bildobjekt 11" descr="malmbanan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7457" y="2699062"/>
              <a:ext cx="1127658" cy="198797"/>
            </a:xfrm>
            <a:prstGeom prst="rect">
              <a:avLst/>
            </a:prstGeom>
          </p:spPr>
        </p:pic>
      </p:grpSp>
      <p:sp>
        <p:nvSpPr>
          <p:cNvPr id="41" name="Rektangel 40"/>
          <p:cNvSpPr/>
          <p:nvPr/>
        </p:nvSpPr>
        <p:spPr>
          <a:xfrm>
            <a:off x="-1" y="5025103"/>
            <a:ext cx="6605724" cy="7527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8813" y="5036401"/>
            <a:ext cx="7623126" cy="728630"/>
          </a:xfrm>
        </p:spPr>
        <p:txBody>
          <a:bodyPr anchor="ctr">
            <a:no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Järnmalmsverksamheten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 3"/>
          <p:cNvSpPr/>
          <p:nvPr/>
        </p:nvSpPr>
        <p:spPr>
          <a:xfrm>
            <a:off x="3613115" y="1663986"/>
            <a:ext cx="4027401" cy="5154961"/>
          </a:xfrm>
          <a:custGeom>
            <a:avLst/>
            <a:gdLst>
              <a:gd name="connsiteX0" fmla="*/ 4027401 w 4027401"/>
              <a:gd name="connsiteY0" fmla="*/ 5154961 h 5154961"/>
              <a:gd name="connsiteX1" fmla="*/ 3932319 w 4027401"/>
              <a:gd name="connsiteY1" fmla="*/ 4754246 h 5154961"/>
              <a:gd name="connsiteX2" fmla="*/ 3932319 w 4027401"/>
              <a:gd name="connsiteY2" fmla="*/ 4373907 h 5154961"/>
              <a:gd name="connsiteX3" fmla="*/ 3891570 w 4027401"/>
              <a:gd name="connsiteY3" fmla="*/ 3959608 h 5154961"/>
              <a:gd name="connsiteX4" fmla="*/ 3789696 w 4027401"/>
              <a:gd name="connsiteY4" fmla="*/ 3653978 h 5154961"/>
              <a:gd name="connsiteX5" fmla="*/ 3579158 w 4027401"/>
              <a:gd name="connsiteY5" fmla="*/ 3361931 h 5154961"/>
              <a:gd name="connsiteX6" fmla="*/ 2458549 w 4027401"/>
              <a:gd name="connsiteY6" fmla="*/ 2492583 h 5154961"/>
              <a:gd name="connsiteX7" fmla="*/ 2383841 w 4027401"/>
              <a:gd name="connsiteY7" fmla="*/ 2377123 h 5154961"/>
              <a:gd name="connsiteX8" fmla="*/ 2315926 w 4027401"/>
              <a:gd name="connsiteY8" fmla="*/ 2193745 h 5154961"/>
              <a:gd name="connsiteX9" fmla="*/ 2329509 w 4027401"/>
              <a:gd name="connsiteY9" fmla="*/ 1956033 h 5154961"/>
              <a:gd name="connsiteX10" fmla="*/ 2383841 w 4027401"/>
              <a:gd name="connsiteY10" fmla="*/ 1786238 h 5154961"/>
              <a:gd name="connsiteX11" fmla="*/ 2370258 w 4027401"/>
              <a:gd name="connsiteY11" fmla="*/ 1677570 h 5154961"/>
              <a:gd name="connsiteX12" fmla="*/ 2322717 w 4027401"/>
              <a:gd name="connsiteY12" fmla="*/ 1596068 h 5154961"/>
              <a:gd name="connsiteX13" fmla="*/ 2275176 w 4027401"/>
              <a:gd name="connsiteY13" fmla="*/ 1555318 h 5154961"/>
              <a:gd name="connsiteX14" fmla="*/ 2220844 w 4027401"/>
              <a:gd name="connsiteY14" fmla="*/ 1514567 h 5154961"/>
              <a:gd name="connsiteX15" fmla="*/ 2200469 w 4027401"/>
              <a:gd name="connsiteY15" fmla="*/ 1385523 h 5154961"/>
              <a:gd name="connsiteX16" fmla="*/ 2207260 w 4027401"/>
              <a:gd name="connsiteY16" fmla="*/ 1317605 h 5154961"/>
              <a:gd name="connsiteX17" fmla="*/ 2186886 w 4027401"/>
              <a:gd name="connsiteY17" fmla="*/ 1249688 h 5154961"/>
              <a:gd name="connsiteX18" fmla="*/ 2105387 w 4027401"/>
              <a:gd name="connsiteY18" fmla="*/ 1202145 h 5154961"/>
              <a:gd name="connsiteX19" fmla="*/ 1786183 w 4027401"/>
              <a:gd name="connsiteY19" fmla="*/ 1100269 h 5154961"/>
              <a:gd name="connsiteX20" fmla="*/ 1684310 w 4027401"/>
              <a:gd name="connsiteY20" fmla="*/ 1052726 h 5154961"/>
              <a:gd name="connsiteX21" fmla="*/ 1494146 w 4027401"/>
              <a:gd name="connsiteY21" fmla="*/ 923682 h 5154961"/>
              <a:gd name="connsiteX22" fmla="*/ 1371897 w 4027401"/>
              <a:gd name="connsiteY22" fmla="*/ 828597 h 5154961"/>
              <a:gd name="connsiteX23" fmla="*/ 1249649 w 4027401"/>
              <a:gd name="connsiteY23" fmla="*/ 781055 h 5154961"/>
              <a:gd name="connsiteX24" fmla="*/ 1120609 w 4027401"/>
              <a:gd name="connsiteY24" fmla="*/ 733512 h 5154961"/>
              <a:gd name="connsiteX25" fmla="*/ 984778 w 4027401"/>
              <a:gd name="connsiteY25" fmla="*/ 713137 h 5154961"/>
              <a:gd name="connsiteX26" fmla="*/ 706323 w 4027401"/>
              <a:gd name="connsiteY26" fmla="*/ 631636 h 5154961"/>
              <a:gd name="connsiteX27" fmla="*/ 543326 w 4027401"/>
              <a:gd name="connsiteY27" fmla="*/ 489008 h 5154961"/>
              <a:gd name="connsiteX28" fmla="*/ 421078 w 4027401"/>
              <a:gd name="connsiteY28" fmla="*/ 285255 h 5154961"/>
              <a:gd name="connsiteX29" fmla="*/ 285246 w 4027401"/>
              <a:gd name="connsiteY29" fmla="*/ 156211 h 5154961"/>
              <a:gd name="connsiteX30" fmla="*/ 156206 w 4027401"/>
              <a:gd name="connsiteY30" fmla="*/ 95085 h 5154961"/>
              <a:gd name="connsiteX31" fmla="*/ 54333 w 4027401"/>
              <a:gd name="connsiteY31" fmla="*/ 33959 h 5154961"/>
              <a:gd name="connsiteX32" fmla="*/ 0 w 4027401"/>
              <a:gd name="connsiteY32" fmla="*/ 0 h 51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27401" h="5154961">
                <a:moveTo>
                  <a:pt x="4027401" y="5154961"/>
                </a:moveTo>
                <a:cubicBezTo>
                  <a:pt x="3987783" y="5019691"/>
                  <a:pt x="3948166" y="4884422"/>
                  <a:pt x="3932319" y="4754246"/>
                </a:cubicBezTo>
                <a:cubicBezTo>
                  <a:pt x="3916472" y="4624070"/>
                  <a:pt x="3939110" y="4506347"/>
                  <a:pt x="3932319" y="4373907"/>
                </a:cubicBezTo>
                <a:cubicBezTo>
                  <a:pt x="3925528" y="4241467"/>
                  <a:pt x="3915340" y="4079596"/>
                  <a:pt x="3891570" y="3959608"/>
                </a:cubicBezTo>
                <a:cubicBezTo>
                  <a:pt x="3867800" y="3839620"/>
                  <a:pt x="3841765" y="3753591"/>
                  <a:pt x="3789696" y="3653978"/>
                </a:cubicBezTo>
                <a:cubicBezTo>
                  <a:pt x="3737627" y="3554365"/>
                  <a:pt x="3801016" y="3555497"/>
                  <a:pt x="3579158" y="3361931"/>
                </a:cubicBezTo>
                <a:cubicBezTo>
                  <a:pt x="3357300" y="3168365"/>
                  <a:pt x="2657768" y="2656718"/>
                  <a:pt x="2458549" y="2492583"/>
                </a:cubicBezTo>
                <a:cubicBezTo>
                  <a:pt x="2259330" y="2328448"/>
                  <a:pt x="2407611" y="2426929"/>
                  <a:pt x="2383841" y="2377123"/>
                </a:cubicBezTo>
                <a:cubicBezTo>
                  <a:pt x="2360070" y="2327317"/>
                  <a:pt x="2324981" y="2263927"/>
                  <a:pt x="2315926" y="2193745"/>
                </a:cubicBezTo>
                <a:cubicBezTo>
                  <a:pt x="2306871" y="2123563"/>
                  <a:pt x="2318190" y="2023951"/>
                  <a:pt x="2329509" y="1956033"/>
                </a:cubicBezTo>
                <a:cubicBezTo>
                  <a:pt x="2340828" y="1888115"/>
                  <a:pt x="2377050" y="1832648"/>
                  <a:pt x="2383841" y="1786238"/>
                </a:cubicBezTo>
                <a:cubicBezTo>
                  <a:pt x="2390632" y="1739828"/>
                  <a:pt x="2380445" y="1709265"/>
                  <a:pt x="2370258" y="1677570"/>
                </a:cubicBezTo>
                <a:cubicBezTo>
                  <a:pt x="2360071" y="1645875"/>
                  <a:pt x="2338564" y="1616443"/>
                  <a:pt x="2322717" y="1596068"/>
                </a:cubicBezTo>
                <a:cubicBezTo>
                  <a:pt x="2306870" y="1575693"/>
                  <a:pt x="2292155" y="1568901"/>
                  <a:pt x="2275176" y="1555318"/>
                </a:cubicBezTo>
                <a:cubicBezTo>
                  <a:pt x="2258197" y="1541734"/>
                  <a:pt x="2233295" y="1542866"/>
                  <a:pt x="2220844" y="1514567"/>
                </a:cubicBezTo>
                <a:cubicBezTo>
                  <a:pt x="2208393" y="1486268"/>
                  <a:pt x="2202733" y="1418350"/>
                  <a:pt x="2200469" y="1385523"/>
                </a:cubicBezTo>
                <a:cubicBezTo>
                  <a:pt x="2198205" y="1352696"/>
                  <a:pt x="2209524" y="1340244"/>
                  <a:pt x="2207260" y="1317605"/>
                </a:cubicBezTo>
                <a:cubicBezTo>
                  <a:pt x="2204996" y="1294966"/>
                  <a:pt x="2203865" y="1268931"/>
                  <a:pt x="2186886" y="1249688"/>
                </a:cubicBezTo>
                <a:cubicBezTo>
                  <a:pt x="2169907" y="1230445"/>
                  <a:pt x="2172171" y="1227048"/>
                  <a:pt x="2105387" y="1202145"/>
                </a:cubicBezTo>
                <a:cubicBezTo>
                  <a:pt x="2038603" y="1177242"/>
                  <a:pt x="1856362" y="1125172"/>
                  <a:pt x="1786183" y="1100269"/>
                </a:cubicBezTo>
                <a:cubicBezTo>
                  <a:pt x="1716003" y="1075366"/>
                  <a:pt x="1732983" y="1082157"/>
                  <a:pt x="1684310" y="1052726"/>
                </a:cubicBezTo>
                <a:cubicBezTo>
                  <a:pt x="1635637" y="1023295"/>
                  <a:pt x="1546215" y="961037"/>
                  <a:pt x="1494146" y="923682"/>
                </a:cubicBezTo>
                <a:cubicBezTo>
                  <a:pt x="1442077" y="886327"/>
                  <a:pt x="1412647" y="852368"/>
                  <a:pt x="1371897" y="828597"/>
                </a:cubicBezTo>
                <a:cubicBezTo>
                  <a:pt x="1331147" y="804826"/>
                  <a:pt x="1249649" y="781055"/>
                  <a:pt x="1249649" y="781055"/>
                </a:cubicBezTo>
                <a:cubicBezTo>
                  <a:pt x="1207768" y="765207"/>
                  <a:pt x="1164754" y="744832"/>
                  <a:pt x="1120609" y="733512"/>
                </a:cubicBezTo>
                <a:cubicBezTo>
                  <a:pt x="1076464" y="722192"/>
                  <a:pt x="1053826" y="730116"/>
                  <a:pt x="984778" y="713137"/>
                </a:cubicBezTo>
                <a:cubicBezTo>
                  <a:pt x="915730" y="696158"/>
                  <a:pt x="779898" y="668991"/>
                  <a:pt x="706323" y="631636"/>
                </a:cubicBezTo>
                <a:cubicBezTo>
                  <a:pt x="632748" y="594281"/>
                  <a:pt x="590867" y="546738"/>
                  <a:pt x="543326" y="489008"/>
                </a:cubicBezTo>
                <a:cubicBezTo>
                  <a:pt x="495785" y="431278"/>
                  <a:pt x="464091" y="340721"/>
                  <a:pt x="421078" y="285255"/>
                </a:cubicBezTo>
                <a:cubicBezTo>
                  <a:pt x="378065" y="229789"/>
                  <a:pt x="329391" y="187906"/>
                  <a:pt x="285246" y="156211"/>
                </a:cubicBezTo>
                <a:cubicBezTo>
                  <a:pt x="241101" y="124516"/>
                  <a:pt x="194692" y="115460"/>
                  <a:pt x="156206" y="95085"/>
                </a:cubicBezTo>
                <a:cubicBezTo>
                  <a:pt x="117720" y="74710"/>
                  <a:pt x="80367" y="49807"/>
                  <a:pt x="54333" y="33959"/>
                </a:cubicBezTo>
                <a:cubicBezTo>
                  <a:pt x="28299" y="18111"/>
                  <a:pt x="0" y="0"/>
                  <a:pt x="0" y="0"/>
                </a:cubicBezTo>
              </a:path>
            </a:pathLst>
          </a:custGeom>
          <a:ln>
            <a:solidFill>
              <a:srgbClr val="7FB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5C5C5C"/>
              </a:solidFill>
            </a:endParaRPr>
          </a:p>
        </p:txBody>
      </p:sp>
      <p:sp>
        <p:nvSpPr>
          <p:cNvPr id="6" name="Frihandsfigur 5"/>
          <p:cNvSpPr/>
          <p:nvPr/>
        </p:nvSpPr>
        <p:spPr>
          <a:xfrm>
            <a:off x="3500095" y="1639970"/>
            <a:ext cx="2330063" cy="1874966"/>
          </a:xfrm>
          <a:custGeom>
            <a:avLst/>
            <a:gdLst>
              <a:gd name="connsiteX0" fmla="*/ 515014 w 2355767"/>
              <a:gd name="connsiteY0" fmla="*/ 2469955 h 2469955"/>
              <a:gd name="connsiteX1" fmla="*/ 650017 w 2355767"/>
              <a:gd name="connsiteY1" fmla="*/ 2379957 h 2469955"/>
              <a:gd name="connsiteX2" fmla="*/ 775021 w 2355767"/>
              <a:gd name="connsiteY2" fmla="*/ 2344957 h 2469955"/>
              <a:gd name="connsiteX3" fmla="*/ 950026 w 2355767"/>
              <a:gd name="connsiteY3" fmla="*/ 2334958 h 2469955"/>
              <a:gd name="connsiteX4" fmla="*/ 1260034 w 2355767"/>
              <a:gd name="connsiteY4" fmla="*/ 2334958 h 2469955"/>
              <a:gd name="connsiteX5" fmla="*/ 1605044 w 2355767"/>
              <a:gd name="connsiteY5" fmla="*/ 2329958 h 2469955"/>
              <a:gd name="connsiteX6" fmla="*/ 1830050 w 2355767"/>
              <a:gd name="connsiteY6" fmla="*/ 2304958 h 2469955"/>
              <a:gd name="connsiteX7" fmla="*/ 2190060 w 2355767"/>
              <a:gd name="connsiteY7" fmla="*/ 2204960 h 2469955"/>
              <a:gd name="connsiteX8" fmla="*/ 2340064 w 2355767"/>
              <a:gd name="connsiteY8" fmla="*/ 2089962 h 2469955"/>
              <a:gd name="connsiteX9" fmla="*/ 2350064 w 2355767"/>
              <a:gd name="connsiteY9" fmla="*/ 2004964 h 2469955"/>
              <a:gd name="connsiteX10" fmla="*/ 2330063 w 2355767"/>
              <a:gd name="connsiteY10" fmla="*/ 1874966 h 2469955"/>
              <a:gd name="connsiteX11" fmla="*/ 2270062 w 2355767"/>
              <a:gd name="connsiteY11" fmla="*/ 1669970 h 2469955"/>
              <a:gd name="connsiteX12" fmla="*/ 2265062 w 2355767"/>
              <a:gd name="connsiteY12" fmla="*/ 1499973 h 2469955"/>
              <a:gd name="connsiteX13" fmla="*/ 2270062 w 2355767"/>
              <a:gd name="connsiteY13" fmla="*/ 1359975 h 2469955"/>
              <a:gd name="connsiteX14" fmla="*/ 2140058 w 2355767"/>
              <a:gd name="connsiteY14" fmla="*/ 1234978 h 2469955"/>
              <a:gd name="connsiteX15" fmla="*/ 1865051 w 2355767"/>
              <a:gd name="connsiteY15" fmla="*/ 1169979 h 2469955"/>
              <a:gd name="connsiteX16" fmla="*/ 1580043 w 2355767"/>
              <a:gd name="connsiteY16" fmla="*/ 979982 h 2469955"/>
              <a:gd name="connsiteX17" fmla="*/ 1465040 w 2355767"/>
              <a:gd name="connsiteY17" fmla="*/ 874984 h 2469955"/>
              <a:gd name="connsiteX18" fmla="*/ 1100030 w 2355767"/>
              <a:gd name="connsiteY18" fmla="*/ 789986 h 2469955"/>
              <a:gd name="connsiteX19" fmla="*/ 875024 w 2355767"/>
              <a:gd name="connsiteY19" fmla="*/ 739987 h 2469955"/>
              <a:gd name="connsiteX20" fmla="*/ 755020 w 2355767"/>
              <a:gd name="connsiteY20" fmla="*/ 664988 h 2469955"/>
              <a:gd name="connsiteX21" fmla="*/ 650017 w 2355767"/>
              <a:gd name="connsiteY21" fmla="*/ 579990 h 2469955"/>
              <a:gd name="connsiteX22" fmla="*/ 545015 w 2355767"/>
              <a:gd name="connsiteY22" fmla="*/ 474991 h 2469955"/>
              <a:gd name="connsiteX23" fmla="*/ 450012 w 2355767"/>
              <a:gd name="connsiteY23" fmla="*/ 324994 h 2469955"/>
              <a:gd name="connsiteX24" fmla="*/ 325009 w 2355767"/>
              <a:gd name="connsiteY24" fmla="*/ 209996 h 2469955"/>
              <a:gd name="connsiteX25" fmla="*/ 185005 w 2355767"/>
              <a:gd name="connsiteY25" fmla="*/ 144997 h 2469955"/>
              <a:gd name="connsiteX26" fmla="*/ 60001 w 2355767"/>
              <a:gd name="connsiteY26" fmla="*/ 34999 h 2469955"/>
              <a:gd name="connsiteX27" fmla="*/ 0 w 2355767"/>
              <a:gd name="connsiteY27" fmla="*/ 0 h 2469955"/>
              <a:gd name="connsiteX0" fmla="*/ 650017 w 2355767"/>
              <a:gd name="connsiteY0" fmla="*/ 2379957 h 2379957"/>
              <a:gd name="connsiteX1" fmla="*/ 775021 w 2355767"/>
              <a:gd name="connsiteY1" fmla="*/ 2344957 h 2379957"/>
              <a:gd name="connsiteX2" fmla="*/ 950026 w 2355767"/>
              <a:gd name="connsiteY2" fmla="*/ 2334958 h 2379957"/>
              <a:gd name="connsiteX3" fmla="*/ 1260034 w 2355767"/>
              <a:gd name="connsiteY3" fmla="*/ 2334958 h 2379957"/>
              <a:gd name="connsiteX4" fmla="*/ 1605044 w 2355767"/>
              <a:gd name="connsiteY4" fmla="*/ 2329958 h 2379957"/>
              <a:gd name="connsiteX5" fmla="*/ 1830050 w 2355767"/>
              <a:gd name="connsiteY5" fmla="*/ 2304958 h 2379957"/>
              <a:gd name="connsiteX6" fmla="*/ 2190060 w 2355767"/>
              <a:gd name="connsiteY6" fmla="*/ 2204960 h 2379957"/>
              <a:gd name="connsiteX7" fmla="*/ 2340064 w 2355767"/>
              <a:gd name="connsiteY7" fmla="*/ 2089962 h 2379957"/>
              <a:gd name="connsiteX8" fmla="*/ 2350064 w 2355767"/>
              <a:gd name="connsiteY8" fmla="*/ 2004964 h 2379957"/>
              <a:gd name="connsiteX9" fmla="*/ 2330063 w 2355767"/>
              <a:gd name="connsiteY9" fmla="*/ 1874966 h 2379957"/>
              <a:gd name="connsiteX10" fmla="*/ 2270062 w 2355767"/>
              <a:gd name="connsiteY10" fmla="*/ 1669970 h 2379957"/>
              <a:gd name="connsiteX11" fmla="*/ 2265062 w 2355767"/>
              <a:gd name="connsiteY11" fmla="*/ 1499973 h 2379957"/>
              <a:gd name="connsiteX12" fmla="*/ 2270062 w 2355767"/>
              <a:gd name="connsiteY12" fmla="*/ 1359975 h 2379957"/>
              <a:gd name="connsiteX13" fmla="*/ 2140058 w 2355767"/>
              <a:gd name="connsiteY13" fmla="*/ 1234978 h 2379957"/>
              <a:gd name="connsiteX14" fmla="*/ 1865051 w 2355767"/>
              <a:gd name="connsiteY14" fmla="*/ 1169979 h 2379957"/>
              <a:gd name="connsiteX15" fmla="*/ 1580043 w 2355767"/>
              <a:gd name="connsiteY15" fmla="*/ 979982 h 2379957"/>
              <a:gd name="connsiteX16" fmla="*/ 1465040 w 2355767"/>
              <a:gd name="connsiteY16" fmla="*/ 874984 h 2379957"/>
              <a:gd name="connsiteX17" fmla="*/ 1100030 w 2355767"/>
              <a:gd name="connsiteY17" fmla="*/ 789986 h 2379957"/>
              <a:gd name="connsiteX18" fmla="*/ 875024 w 2355767"/>
              <a:gd name="connsiteY18" fmla="*/ 739987 h 2379957"/>
              <a:gd name="connsiteX19" fmla="*/ 755020 w 2355767"/>
              <a:gd name="connsiteY19" fmla="*/ 664988 h 2379957"/>
              <a:gd name="connsiteX20" fmla="*/ 650017 w 2355767"/>
              <a:gd name="connsiteY20" fmla="*/ 579990 h 2379957"/>
              <a:gd name="connsiteX21" fmla="*/ 545015 w 2355767"/>
              <a:gd name="connsiteY21" fmla="*/ 474991 h 2379957"/>
              <a:gd name="connsiteX22" fmla="*/ 450012 w 2355767"/>
              <a:gd name="connsiteY22" fmla="*/ 324994 h 2379957"/>
              <a:gd name="connsiteX23" fmla="*/ 325009 w 2355767"/>
              <a:gd name="connsiteY23" fmla="*/ 209996 h 2379957"/>
              <a:gd name="connsiteX24" fmla="*/ 185005 w 2355767"/>
              <a:gd name="connsiteY24" fmla="*/ 144997 h 2379957"/>
              <a:gd name="connsiteX25" fmla="*/ 60001 w 2355767"/>
              <a:gd name="connsiteY25" fmla="*/ 34999 h 2379957"/>
              <a:gd name="connsiteX26" fmla="*/ 0 w 2355767"/>
              <a:gd name="connsiteY26" fmla="*/ 0 h 2379957"/>
              <a:gd name="connsiteX0" fmla="*/ 775021 w 2355767"/>
              <a:gd name="connsiteY0" fmla="*/ 2344957 h 2344957"/>
              <a:gd name="connsiteX1" fmla="*/ 950026 w 2355767"/>
              <a:gd name="connsiteY1" fmla="*/ 2334958 h 2344957"/>
              <a:gd name="connsiteX2" fmla="*/ 1260034 w 2355767"/>
              <a:gd name="connsiteY2" fmla="*/ 2334958 h 2344957"/>
              <a:gd name="connsiteX3" fmla="*/ 1605044 w 2355767"/>
              <a:gd name="connsiteY3" fmla="*/ 2329958 h 2344957"/>
              <a:gd name="connsiteX4" fmla="*/ 1830050 w 2355767"/>
              <a:gd name="connsiteY4" fmla="*/ 2304958 h 2344957"/>
              <a:gd name="connsiteX5" fmla="*/ 2190060 w 2355767"/>
              <a:gd name="connsiteY5" fmla="*/ 2204960 h 2344957"/>
              <a:gd name="connsiteX6" fmla="*/ 2340064 w 2355767"/>
              <a:gd name="connsiteY6" fmla="*/ 2089962 h 2344957"/>
              <a:gd name="connsiteX7" fmla="*/ 2350064 w 2355767"/>
              <a:gd name="connsiteY7" fmla="*/ 2004964 h 2344957"/>
              <a:gd name="connsiteX8" fmla="*/ 2330063 w 2355767"/>
              <a:gd name="connsiteY8" fmla="*/ 1874966 h 2344957"/>
              <a:gd name="connsiteX9" fmla="*/ 2270062 w 2355767"/>
              <a:gd name="connsiteY9" fmla="*/ 1669970 h 2344957"/>
              <a:gd name="connsiteX10" fmla="*/ 2265062 w 2355767"/>
              <a:gd name="connsiteY10" fmla="*/ 1499973 h 2344957"/>
              <a:gd name="connsiteX11" fmla="*/ 2270062 w 2355767"/>
              <a:gd name="connsiteY11" fmla="*/ 1359975 h 2344957"/>
              <a:gd name="connsiteX12" fmla="*/ 2140058 w 2355767"/>
              <a:gd name="connsiteY12" fmla="*/ 1234978 h 2344957"/>
              <a:gd name="connsiteX13" fmla="*/ 1865051 w 2355767"/>
              <a:gd name="connsiteY13" fmla="*/ 1169979 h 2344957"/>
              <a:gd name="connsiteX14" fmla="*/ 1580043 w 2355767"/>
              <a:gd name="connsiteY14" fmla="*/ 979982 h 2344957"/>
              <a:gd name="connsiteX15" fmla="*/ 1465040 w 2355767"/>
              <a:gd name="connsiteY15" fmla="*/ 874984 h 2344957"/>
              <a:gd name="connsiteX16" fmla="*/ 1100030 w 2355767"/>
              <a:gd name="connsiteY16" fmla="*/ 789986 h 2344957"/>
              <a:gd name="connsiteX17" fmla="*/ 875024 w 2355767"/>
              <a:gd name="connsiteY17" fmla="*/ 739987 h 2344957"/>
              <a:gd name="connsiteX18" fmla="*/ 755020 w 2355767"/>
              <a:gd name="connsiteY18" fmla="*/ 664988 h 2344957"/>
              <a:gd name="connsiteX19" fmla="*/ 650017 w 2355767"/>
              <a:gd name="connsiteY19" fmla="*/ 579990 h 2344957"/>
              <a:gd name="connsiteX20" fmla="*/ 545015 w 2355767"/>
              <a:gd name="connsiteY20" fmla="*/ 474991 h 2344957"/>
              <a:gd name="connsiteX21" fmla="*/ 450012 w 2355767"/>
              <a:gd name="connsiteY21" fmla="*/ 324994 h 2344957"/>
              <a:gd name="connsiteX22" fmla="*/ 325009 w 2355767"/>
              <a:gd name="connsiteY22" fmla="*/ 209996 h 2344957"/>
              <a:gd name="connsiteX23" fmla="*/ 185005 w 2355767"/>
              <a:gd name="connsiteY23" fmla="*/ 144997 h 2344957"/>
              <a:gd name="connsiteX24" fmla="*/ 60001 w 2355767"/>
              <a:gd name="connsiteY24" fmla="*/ 34999 h 2344957"/>
              <a:gd name="connsiteX25" fmla="*/ 0 w 2355767"/>
              <a:gd name="connsiteY25" fmla="*/ 0 h 2344957"/>
              <a:gd name="connsiteX0" fmla="*/ 950026 w 2355767"/>
              <a:gd name="connsiteY0" fmla="*/ 2334958 h 2334958"/>
              <a:gd name="connsiteX1" fmla="*/ 1260034 w 2355767"/>
              <a:gd name="connsiteY1" fmla="*/ 2334958 h 2334958"/>
              <a:gd name="connsiteX2" fmla="*/ 1605044 w 2355767"/>
              <a:gd name="connsiteY2" fmla="*/ 2329958 h 2334958"/>
              <a:gd name="connsiteX3" fmla="*/ 1830050 w 2355767"/>
              <a:gd name="connsiteY3" fmla="*/ 2304958 h 2334958"/>
              <a:gd name="connsiteX4" fmla="*/ 2190060 w 2355767"/>
              <a:gd name="connsiteY4" fmla="*/ 2204960 h 2334958"/>
              <a:gd name="connsiteX5" fmla="*/ 2340064 w 2355767"/>
              <a:gd name="connsiteY5" fmla="*/ 2089962 h 2334958"/>
              <a:gd name="connsiteX6" fmla="*/ 2350064 w 2355767"/>
              <a:gd name="connsiteY6" fmla="*/ 2004964 h 2334958"/>
              <a:gd name="connsiteX7" fmla="*/ 2330063 w 2355767"/>
              <a:gd name="connsiteY7" fmla="*/ 1874966 h 2334958"/>
              <a:gd name="connsiteX8" fmla="*/ 2270062 w 2355767"/>
              <a:gd name="connsiteY8" fmla="*/ 1669970 h 2334958"/>
              <a:gd name="connsiteX9" fmla="*/ 2265062 w 2355767"/>
              <a:gd name="connsiteY9" fmla="*/ 1499973 h 2334958"/>
              <a:gd name="connsiteX10" fmla="*/ 2270062 w 2355767"/>
              <a:gd name="connsiteY10" fmla="*/ 1359975 h 2334958"/>
              <a:gd name="connsiteX11" fmla="*/ 2140058 w 2355767"/>
              <a:gd name="connsiteY11" fmla="*/ 1234978 h 2334958"/>
              <a:gd name="connsiteX12" fmla="*/ 1865051 w 2355767"/>
              <a:gd name="connsiteY12" fmla="*/ 1169979 h 2334958"/>
              <a:gd name="connsiteX13" fmla="*/ 1580043 w 2355767"/>
              <a:gd name="connsiteY13" fmla="*/ 979982 h 2334958"/>
              <a:gd name="connsiteX14" fmla="*/ 1465040 w 2355767"/>
              <a:gd name="connsiteY14" fmla="*/ 874984 h 2334958"/>
              <a:gd name="connsiteX15" fmla="*/ 1100030 w 2355767"/>
              <a:gd name="connsiteY15" fmla="*/ 789986 h 2334958"/>
              <a:gd name="connsiteX16" fmla="*/ 875024 w 2355767"/>
              <a:gd name="connsiteY16" fmla="*/ 739987 h 2334958"/>
              <a:gd name="connsiteX17" fmla="*/ 755020 w 2355767"/>
              <a:gd name="connsiteY17" fmla="*/ 664988 h 2334958"/>
              <a:gd name="connsiteX18" fmla="*/ 650017 w 2355767"/>
              <a:gd name="connsiteY18" fmla="*/ 579990 h 2334958"/>
              <a:gd name="connsiteX19" fmla="*/ 545015 w 2355767"/>
              <a:gd name="connsiteY19" fmla="*/ 474991 h 2334958"/>
              <a:gd name="connsiteX20" fmla="*/ 450012 w 2355767"/>
              <a:gd name="connsiteY20" fmla="*/ 324994 h 2334958"/>
              <a:gd name="connsiteX21" fmla="*/ 325009 w 2355767"/>
              <a:gd name="connsiteY21" fmla="*/ 209996 h 2334958"/>
              <a:gd name="connsiteX22" fmla="*/ 185005 w 2355767"/>
              <a:gd name="connsiteY22" fmla="*/ 144997 h 2334958"/>
              <a:gd name="connsiteX23" fmla="*/ 60001 w 2355767"/>
              <a:gd name="connsiteY23" fmla="*/ 34999 h 2334958"/>
              <a:gd name="connsiteX24" fmla="*/ 0 w 2355767"/>
              <a:gd name="connsiteY24" fmla="*/ 0 h 2334958"/>
              <a:gd name="connsiteX0" fmla="*/ 1260034 w 2355767"/>
              <a:gd name="connsiteY0" fmla="*/ 2334958 h 2334958"/>
              <a:gd name="connsiteX1" fmla="*/ 1605044 w 2355767"/>
              <a:gd name="connsiteY1" fmla="*/ 2329958 h 2334958"/>
              <a:gd name="connsiteX2" fmla="*/ 1830050 w 2355767"/>
              <a:gd name="connsiteY2" fmla="*/ 2304958 h 2334958"/>
              <a:gd name="connsiteX3" fmla="*/ 2190060 w 2355767"/>
              <a:gd name="connsiteY3" fmla="*/ 2204960 h 2334958"/>
              <a:gd name="connsiteX4" fmla="*/ 2340064 w 2355767"/>
              <a:gd name="connsiteY4" fmla="*/ 2089962 h 2334958"/>
              <a:gd name="connsiteX5" fmla="*/ 2350064 w 2355767"/>
              <a:gd name="connsiteY5" fmla="*/ 2004964 h 2334958"/>
              <a:gd name="connsiteX6" fmla="*/ 2330063 w 2355767"/>
              <a:gd name="connsiteY6" fmla="*/ 1874966 h 2334958"/>
              <a:gd name="connsiteX7" fmla="*/ 2270062 w 2355767"/>
              <a:gd name="connsiteY7" fmla="*/ 1669970 h 2334958"/>
              <a:gd name="connsiteX8" fmla="*/ 2265062 w 2355767"/>
              <a:gd name="connsiteY8" fmla="*/ 1499973 h 2334958"/>
              <a:gd name="connsiteX9" fmla="*/ 2270062 w 2355767"/>
              <a:gd name="connsiteY9" fmla="*/ 1359975 h 2334958"/>
              <a:gd name="connsiteX10" fmla="*/ 2140058 w 2355767"/>
              <a:gd name="connsiteY10" fmla="*/ 1234978 h 2334958"/>
              <a:gd name="connsiteX11" fmla="*/ 1865051 w 2355767"/>
              <a:gd name="connsiteY11" fmla="*/ 1169979 h 2334958"/>
              <a:gd name="connsiteX12" fmla="*/ 1580043 w 2355767"/>
              <a:gd name="connsiteY12" fmla="*/ 979982 h 2334958"/>
              <a:gd name="connsiteX13" fmla="*/ 1465040 w 2355767"/>
              <a:gd name="connsiteY13" fmla="*/ 874984 h 2334958"/>
              <a:gd name="connsiteX14" fmla="*/ 1100030 w 2355767"/>
              <a:gd name="connsiteY14" fmla="*/ 789986 h 2334958"/>
              <a:gd name="connsiteX15" fmla="*/ 875024 w 2355767"/>
              <a:gd name="connsiteY15" fmla="*/ 739987 h 2334958"/>
              <a:gd name="connsiteX16" fmla="*/ 755020 w 2355767"/>
              <a:gd name="connsiteY16" fmla="*/ 664988 h 2334958"/>
              <a:gd name="connsiteX17" fmla="*/ 650017 w 2355767"/>
              <a:gd name="connsiteY17" fmla="*/ 579990 h 2334958"/>
              <a:gd name="connsiteX18" fmla="*/ 545015 w 2355767"/>
              <a:gd name="connsiteY18" fmla="*/ 474991 h 2334958"/>
              <a:gd name="connsiteX19" fmla="*/ 450012 w 2355767"/>
              <a:gd name="connsiteY19" fmla="*/ 324994 h 2334958"/>
              <a:gd name="connsiteX20" fmla="*/ 325009 w 2355767"/>
              <a:gd name="connsiteY20" fmla="*/ 209996 h 2334958"/>
              <a:gd name="connsiteX21" fmla="*/ 185005 w 2355767"/>
              <a:gd name="connsiteY21" fmla="*/ 144997 h 2334958"/>
              <a:gd name="connsiteX22" fmla="*/ 60001 w 2355767"/>
              <a:gd name="connsiteY22" fmla="*/ 34999 h 2334958"/>
              <a:gd name="connsiteX23" fmla="*/ 0 w 2355767"/>
              <a:gd name="connsiteY23" fmla="*/ 0 h 2334958"/>
              <a:gd name="connsiteX0" fmla="*/ 1605044 w 2355767"/>
              <a:gd name="connsiteY0" fmla="*/ 2329958 h 2329958"/>
              <a:gd name="connsiteX1" fmla="*/ 1830050 w 2355767"/>
              <a:gd name="connsiteY1" fmla="*/ 2304958 h 2329958"/>
              <a:gd name="connsiteX2" fmla="*/ 2190060 w 2355767"/>
              <a:gd name="connsiteY2" fmla="*/ 2204960 h 2329958"/>
              <a:gd name="connsiteX3" fmla="*/ 2340064 w 2355767"/>
              <a:gd name="connsiteY3" fmla="*/ 2089962 h 2329958"/>
              <a:gd name="connsiteX4" fmla="*/ 2350064 w 2355767"/>
              <a:gd name="connsiteY4" fmla="*/ 2004964 h 2329958"/>
              <a:gd name="connsiteX5" fmla="*/ 2330063 w 2355767"/>
              <a:gd name="connsiteY5" fmla="*/ 1874966 h 2329958"/>
              <a:gd name="connsiteX6" fmla="*/ 2270062 w 2355767"/>
              <a:gd name="connsiteY6" fmla="*/ 1669970 h 2329958"/>
              <a:gd name="connsiteX7" fmla="*/ 2265062 w 2355767"/>
              <a:gd name="connsiteY7" fmla="*/ 1499973 h 2329958"/>
              <a:gd name="connsiteX8" fmla="*/ 2270062 w 2355767"/>
              <a:gd name="connsiteY8" fmla="*/ 1359975 h 2329958"/>
              <a:gd name="connsiteX9" fmla="*/ 2140058 w 2355767"/>
              <a:gd name="connsiteY9" fmla="*/ 1234978 h 2329958"/>
              <a:gd name="connsiteX10" fmla="*/ 1865051 w 2355767"/>
              <a:gd name="connsiteY10" fmla="*/ 1169979 h 2329958"/>
              <a:gd name="connsiteX11" fmla="*/ 1580043 w 2355767"/>
              <a:gd name="connsiteY11" fmla="*/ 979982 h 2329958"/>
              <a:gd name="connsiteX12" fmla="*/ 1465040 w 2355767"/>
              <a:gd name="connsiteY12" fmla="*/ 874984 h 2329958"/>
              <a:gd name="connsiteX13" fmla="*/ 1100030 w 2355767"/>
              <a:gd name="connsiteY13" fmla="*/ 789986 h 2329958"/>
              <a:gd name="connsiteX14" fmla="*/ 875024 w 2355767"/>
              <a:gd name="connsiteY14" fmla="*/ 739987 h 2329958"/>
              <a:gd name="connsiteX15" fmla="*/ 755020 w 2355767"/>
              <a:gd name="connsiteY15" fmla="*/ 664988 h 2329958"/>
              <a:gd name="connsiteX16" fmla="*/ 650017 w 2355767"/>
              <a:gd name="connsiteY16" fmla="*/ 579990 h 2329958"/>
              <a:gd name="connsiteX17" fmla="*/ 545015 w 2355767"/>
              <a:gd name="connsiteY17" fmla="*/ 474991 h 2329958"/>
              <a:gd name="connsiteX18" fmla="*/ 450012 w 2355767"/>
              <a:gd name="connsiteY18" fmla="*/ 324994 h 2329958"/>
              <a:gd name="connsiteX19" fmla="*/ 325009 w 2355767"/>
              <a:gd name="connsiteY19" fmla="*/ 209996 h 2329958"/>
              <a:gd name="connsiteX20" fmla="*/ 185005 w 2355767"/>
              <a:gd name="connsiteY20" fmla="*/ 144997 h 2329958"/>
              <a:gd name="connsiteX21" fmla="*/ 60001 w 2355767"/>
              <a:gd name="connsiteY21" fmla="*/ 34999 h 2329958"/>
              <a:gd name="connsiteX22" fmla="*/ 0 w 2355767"/>
              <a:gd name="connsiteY22" fmla="*/ 0 h 2329958"/>
              <a:gd name="connsiteX0" fmla="*/ 1830050 w 2355767"/>
              <a:gd name="connsiteY0" fmla="*/ 2304958 h 2304958"/>
              <a:gd name="connsiteX1" fmla="*/ 2190060 w 2355767"/>
              <a:gd name="connsiteY1" fmla="*/ 2204960 h 2304958"/>
              <a:gd name="connsiteX2" fmla="*/ 2340064 w 2355767"/>
              <a:gd name="connsiteY2" fmla="*/ 2089962 h 2304958"/>
              <a:gd name="connsiteX3" fmla="*/ 2350064 w 2355767"/>
              <a:gd name="connsiteY3" fmla="*/ 2004964 h 2304958"/>
              <a:gd name="connsiteX4" fmla="*/ 2330063 w 2355767"/>
              <a:gd name="connsiteY4" fmla="*/ 1874966 h 2304958"/>
              <a:gd name="connsiteX5" fmla="*/ 2270062 w 2355767"/>
              <a:gd name="connsiteY5" fmla="*/ 1669970 h 2304958"/>
              <a:gd name="connsiteX6" fmla="*/ 2265062 w 2355767"/>
              <a:gd name="connsiteY6" fmla="*/ 1499973 h 2304958"/>
              <a:gd name="connsiteX7" fmla="*/ 2270062 w 2355767"/>
              <a:gd name="connsiteY7" fmla="*/ 1359975 h 2304958"/>
              <a:gd name="connsiteX8" fmla="*/ 2140058 w 2355767"/>
              <a:gd name="connsiteY8" fmla="*/ 1234978 h 2304958"/>
              <a:gd name="connsiteX9" fmla="*/ 1865051 w 2355767"/>
              <a:gd name="connsiteY9" fmla="*/ 1169979 h 2304958"/>
              <a:gd name="connsiteX10" fmla="*/ 1580043 w 2355767"/>
              <a:gd name="connsiteY10" fmla="*/ 979982 h 2304958"/>
              <a:gd name="connsiteX11" fmla="*/ 1465040 w 2355767"/>
              <a:gd name="connsiteY11" fmla="*/ 874984 h 2304958"/>
              <a:gd name="connsiteX12" fmla="*/ 1100030 w 2355767"/>
              <a:gd name="connsiteY12" fmla="*/ 789986 h 2304958"/>
              <a:gd name="connsiteX13" fmla="*/ 875024 w 2355767"/>
              <a:gd name="connsiteY13" fmla="*/ 739987 h 2304958"/>
              <a:gd name="connsiteX14" fmla="*/ 755020 w 2355767"/>
              <a:gd name="connsiteY14" fmla="*/ 664988 h 2304958"/>
              <a:gd name="connsiteX15" fmla="*/ 650017 w 2355767"/>
              <a:gd name="connsiteY15" fmla="*/ 579990 h 2304958"/>
              <a:gd name="connsiteX16" fmla="*/ 545015 w 2355767"/>
              <a:gd name="connsiteY16" fmla="*/ 474991 h 2304958"/>
              <a:gd name="connsiteX17" fmla="*/ 450012 w 2355767"/>
              <a:gd name="connsiteY17" fmla="*/ 324994 h 2304958"/>
              <a:gd name="connsiteX18" fmla="*/ 325009 w 2355767"/>
              <a:gd name="connsiteY18" fmla="*/ 209996 h 2304958"/>
              <a:gd name="connsiteX19" fmla="*/ 185005 w 2355767"/>
              <a:gd name="connsiteY19" fmla="*/ 144997 h 2304958"/>
              <a:gd name="connsiteX20" fmla="*/ 60001 w 2355767"/>
              <a:gd name="connsiteY20" fmla="*/ 34999 h 2304958"/>
              <a:gd name="connsiteX21" fmla="*/ 0 w 2355767"/>
              <a:gd name="connsiteY21" fmla="*/ 0 h 2304958"/>
              <a:gd name="connsiteX0" fmla="*/ 2190060 w 2355767"/>
              <a:gd name="connsiteY0" fmla="*/ 2204960 h 2204960"/>
              <a:gd name="connsiteX1" fmla="*/ 2340064 w 2355767"/>
              <a:gd name="connsiteY1" fmla="*/ 2089962 h 2204960"/>
              <a:gd name="connsiteX2" fmla="*/ 2350064 w 2355767"/>
              <a:gd name="connsiteY2" fmla="*/ 2004964 h 2204960"/>
              <a:gd name="connsiteX3" fmla="*/ 2330063 w 2355767"/>
              <a:gd name="connsiteY3" fmla="*/ 1874966 h 2204960"/>
              <a:gd name="connsiteX4" fmla="*/ 2270062 w 2355767"/>
              <a:gd name="connsiteY4" fmla="*/ 1669970 h 2204960"/>
              <a:gd name="connsiteX5" fmla="*/ 2265062 w 2355767"/>
              <a:gd name="connsiteY5" fmla="*/ 1499973 h 2204960"/>
              <a:gd name="connsiteX6" fmla="*/ 2270062 w 2355767"/>
              <a:gd name="connsiteY6" fmla="*/ 1359975 h 2204960"/>
              <a:gd name="connsiteX7" fmla="*/ 2140058 w 2355767"/>
              <a:gd name="connsiteY7" fmla="*/ 1234978 h 2204960"/>
              <a:gd name="connsiteX8" fmla="*/ 1865051 w 2355767"/>
              <a:gd name="connsiteY8" fmla="*/ 1169979 h 2204960"/>
              <a:gd name="connsiteX9" fmla="*/ 1580043 w 2355767"/>
              <a:gd name="connsiteY9" fmla="*/ 979982 h 2204960"/>
              <a:gd name="connsiteX10" fmla="*/ 1465040 w 2355767"/>
              <a:gd name="connsiteY10" fmla="*/ 874984 h 2204960"/>
              <a:gd name="connsiteX11" fmla="*/ 1100030 w 2355767"/>
              <a:gd name="connsiteY11" fmla="*/ 789986 h 2204960"/>
              <a:gd name="connsiteX12" fmla="*/ 875024 w 2355767"/>
              <a:gd name="connsiteY12" fmla="*/ 739987 h 2204960"/>
              <a:gd name="connsiteX13" fmla="*/ 755020 w 2355767"/>
              <a:gd name="connsiteY13" fmla="*/ 664988 h 2204960"/>
              <a:gd name="connsiteX14" fmla="*/ 650017 w 2355767"/>
              <a:gd name="connsiteY14" fmla="*/ 579990 h 2204960"/>
              <a:gd name="connsiteX15" fmla="*/ 545015 w 2355767"/>
              <a:gd name="connsiteY15" fmla="*/ 474991 h 2204960"/>
              <a:gd name="connsiteX16" fmla="*/ 450012 w 2355767"/>
              <a:gd name="connsiteY16" fmla="*/ 324994 h 2204960"/>
              <a:gd name="connsiteX17" fmla="*/ 325009 w 2355767"/>
              <a:gd name="connsiteY17" fmla="*/ 209996 h 2204960"/>
              <a:gd name="connsiteX18" fmla="*/ 185005 w 2355767"/>
              <a:gd name="connsiteY18" fmla="*/ 144997 h 2204960"/>
              <a:gd name="connsiteX19" fmla="*/ 60001 w 2355767"/>
              <a:gd name="connsiteY19" fmla="*/ 34999 h 2204960"/>
              <a:gd name="connsiteX20" fmla="*/ 0 w 2355767"/>
              <a:gd name="connsiteY20" fmla="*/ 0 h 2204960"/>
              <a:gd name="connsiteX0" fmla="*/ 2340064 w 2355767"/>
              <a:gd name="connsiteY0" fmla="*/ 2089962 h 2089962"/>
              <a:gd name="connsiteX1" fmla="*/ 2350064 w 2355767"/>
              <a:gd name="connsiteY1" fmla="*/ 2004964 h 2089962"/>
              <a:gd name="connsiteX2" fmla="*/ 2330063 w 2355767"/>
              <a:gd name="connsiteY2" fmla="*/ 1874966 h 2089962"/>
              <a:gd name="connsiteX3" fmla="*/ 2270062 w 2355767"/>
              <a:gd name="connsiteY3" fmla="*/ 1669970 h 2089962"/>
              <a:gd name="connsiteX4" fmla="*/ 2265062 w 2355767"/>
              <a:gd name="connsiteY4" fmla="*/ 1499973 h 2089962"/>
              <a:gd name="connsiteX5" fmla="*/ 2270062 w 2355767"/>
              <a:gd name="connsiteY5" fmla="*/ 1359975 h 2089962"/>
              <a:gd name="connsiteX6" fmla="*/ 2140058 w 2355767"/>
              <a:gd name="connsiteY6" fmla="*/ 1234978 h 2089962"/>
              <a:gd name="connsiteX7" fmla="*/ 1865051 w 2355767"/>
              <a:gd name="connsiteY7" fmla="*/ 1169979 h 2089962"/>
              <a:gd name="connsiteX8" fmla="*/ 1580043 w 2355767"/>
              <a:gd name="connsiteY8" fmla="*/ 979982 h 2089962"/>
              <a:gd name="connsiteX9" fmla="*/ 1465040 w 2355767"/>
              <a:gd name="connsiteY9" fmla="*/ 874984 h 2089962"/>
              <a:gd name="connsiteX10" fmla="*/ 1100030 w 2355767"/>
              <a:gd name="connsiteY10" fmla="*/ 789986 h 2089962"/>
              <a:gd name="connsiteX11" fmla="*/ 875024 w 2355767"/>
              <a:gd name="connsiteY11" fmla="*/ 739987 h 2089962"/>
              <a:gd name="connsiteX12" fmla="*/ 755020 w 2355767"/>
              <a:gd name="connsiteY12" fmla="*/ 664988 h 2089962"/>
              <a:gd name="connsiteX13" fmla="*/ 650017 w 2355767"/>
              <a:gd name="connsiteY13" fmla="*/ 579990 h 2089962"/>
              <a:gd name="connsiteX14" fmla="*/ 545015 w 2355767"/>
              <a:gd name="connsiteY14" fmla="*/ 474991 h 2089962"/>
              <a:gd name="connsiteX15" fmla="*/ 450012 w 2355767"/>
              <a:gd name="connsiteY15" fmla="*/ 324994 h 2089962"/>
              <a:gd name="connsiteX16" fmla="*/ 325009 w 2355767"/>
              <a:gd name="connsiteY16" fmla="*/ 209996 h 2089962"/>
              <a:gd name="connsiteX17" fmla="*/ 185005 w 2355767"/>
              <a:gd name="connsiteY17" fmla="*/ 144997 h 2089962"/>
              <a:gd name="connsiteX18" fmla="*/ 60001 w 2355767"/>
              <a:gd name="connsiteY18" fmla="*/ 34999 h 2089962"/>
              <a:gd name="connsiteX19" fmla="*/ 0 w 2355767"/>
              <a:gd name="connsiteY19" fmla="*/ 0 h 2089962"/>
              <a:gd name="connsiteX0" fmla="*/ 2350064 w 2350064"/>
              <a:gd name="connsiteY0" fmla="*/ 2004964 h 2004964"/>
              <a:gd name="connsiteX1" fmla="*/ 2330063 w 2350064"/>
              <a:gd name="connsiteY1" fmla="*/ 1874966 h 2004964"/>
              <a:gd name="connsiteX2" fmla="*/ 2270062 w 2350064"/>
              <a:gd name="connsiteY2" fmla="*/ 1669970 h 2004964"/>
              <a:gd name="connsiteX3" fmla="*/ 2265062 w 2350064"/>
              <a:gd name="connsiteY3" fmla="*/ 1499973 h 2004964"/>
              <a:gd name="connsiteX4" fmla="*/ 2270062 w 2350064"/>
              <a:gd name="connsiteY4" fmla="*/ 1359975 h 2004964"/>
              <a:gd name="connsiteX5" fmla="*/ 2140058 w 2350064"/>
              <a:gd name="connsiteY5" fmla="*/ 1234978 h 2004964"/>
              <a:gd name="connsiteX6" fmla="*/ 1865051 w 2350064"/>
              <a:gd name="connsiteY6" fmla="*/ 1169979 h 2004964"/>
              <a:gd name="connsiteX7" fmla="*/ 1580043 w 2350064"/>
              <a:gd name="connsiteY7" fmla="*/ 979982 h 2004964"/>
              <a:gd name="connsiteX8" fmla="*/ 1465040 w 2350064"/>
              <a:gd name="connsiteY8" fmla="*/ 874984 h 2004964"/>
              <a:gd name="connsiteX9" fmla="*/ 1100030 w 2350064"/>
              <a:gd name="connsiteY9" fmla="*/ 789986 h 2004964"/>
              <a:gd name="connsiteX10" fmla="*/ 875024 w 2350064"/>
              <a:gd name="connsiteY10" fmla="*/ 739987 h 2004964"/>
              <a:gd name="connsiteX11" fmla="*/ 755020 w 2350064"/>
              <a:gd name="connsiteY11" fmla="*/ 664988 h 2004964"/>
              <a:gd name="connsiteX12" fmla="*/ 650017 w 2350064"/>
              <a:gd name="connsiteY12" fmla="*/ 579990 h 2004964"/>
              <a:gd name="connsiteX13" fmla="*/ 545015 w 2350064"/>
              <a:gd name="connsiteY13" fmla="*/ 474991 h 2004964"/>
              <a:gd name="connsiteX14" fmla="*/ 450012 w 2350064"/>
              <a:gd name="connsiteY14" fmla="*/ 324994 h 2004964"/>
              <a:gd name="connsiteX15" fmla="*/ 325009 w 2350064"/>
              <a:gd name="connsiteY15" fmla="*/ 209996 h 2004964"/>
              <a:gd name="connsiteX16" fmla="*/ 185005 w 2350064"/>
              <a:gd name="connsiteY16" fmla="*/ 144997 h 2004964"/>
              <a:gd name="connsiteX17" fmla="*/ 60001 w 2350064"/>
              <a:gd name="connsiteY17" fmla="*/ 34999 h 2004964"/>
              <a:gd name="connsiteX18" fmla="*/ 0 w 2350064"/>
              <a:gd name="connsiteY18" fmla="*/ 0 h 2004964"/>
              <a:gd name="connsiteX0" fmla="*/ 2330063 w 2330063"/>
              <a:gd name="connsiteY0" fmla="*/ 1874966 h 1874966"/>
              <a:gd name="connsiteX1" fmla="*/ 2270062 w 2330063"/>
              <a:gd name="connsiteY1" fmla="*/ 1669970 h 1874966"/>
              <a:gd name="connsiteX2" fmla="*/ 2265062 w 2330063"/>
              <a:gd name="connsiteY2" fmla="*/ 1499973 h 1874966"/>
              <a:gd name="connsiteX3" fmla="*/ 2270062 w 2330063"/>
              <a:gd name="connsiteY3" fmla="*/ 1359975 h 1874966"/>
              <a:gd name="connsiteX4" fmla="*/ 2140058 w 2330063"/>
              <a:gd name="connsiteY4" fmla="*/ 1234978 h 1874966"/>
              <a:gd name="connsiteX5" fmla="*/ 1865051 w 2330063"/>
              <a:gd name="connsiteY5" fmla="*/ 1169979 h 1874966"/>
              <a:gd name="connsiteX6" fmla="*/ 1580043 w 2330063"/>
              <a:gd name="connsiteY6" fmla="*/ 979982 h 1874966"/>
              <a:gd name="connsiteX7" fmla="*/ 1465040 w 2330063"/>
              <a:gd name="connsiteY7" fmla="*/ 874984 h 1874966"/>
              <a:gd name="connsiteX8" fmla="*/ 1100030 w 2330063"/>
              <a:gd name="connsiteY8" fmla="*/ 789986 h 1874966"/>
              <a:gd name="connsiteX9" fmla="*/ 875024 w 2330063"/>
              <a:gd name="connsiteY9" fmla="*/ 739987 h 1874966"/>
              <a:gd name="connsiteX10" fmla="*/ 755020 w 2330063"/>
              <a:gd name="connsiteY10" fmla="*/ 664988 h 1874966"/>
              <a:gd name="connsiteX11" fmla="*/ 650017 w 2330063"/>
              <a:gd name="connsiteY11" fmla="*/ 579990 h 1874966"/>
              <a:gd name="connsiteX12" fmla="*/ 545015 w 2330063"/>
              <a:gd name="connsiteY12" fmla="*/ 474991 h 1874966"/>
              <a:gd name="connsiteX13" fmla="*/ 450012 w 2330063"/>
              <a:gd name="connsiteY13" fmla="*/ 324994 h 1874966"/>
              <a:gd name="connsiteX14" fmla="*/ 325009 w 2330063"/>
              <a:gd name="connsiteY14" fmla="*/ 209996 h 1874966"/>
              <a:gd name="connsiteX15" fmla="*/ 185005 w 2330063"/>
              <a:gd name="connsiteY15" fmla="*/ 144997 h 1874966"/>
              <a:gd name="connsiteX16" fmla="*/ 60001 w 2330063"/>
              <a:gd name="connsiteY16" fmla="*/ 34999 h 1874966"/>
              <a:gd name="connsiteX17" fmla="*/ 0 w 2330063"/>
              <a:gd name="connsiteY17" fmla="*/ 0 h 187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0063" h="1874966">
                <a:moveTo>
                  <a:pt x="2330063" y="1874966"/>
                </a:moveTo>
                <a:cubicBezTo>
                  <a:pt x="2316729" y="1819134"/>
                  <a:pt x="2280895" y="1732469"/>
                  <a:pt x="2270062" y="1669970"/>
                </a:cubicBezTo>
                <a:cubicBezTo>
                  <a:pt x="2259229" y="1607471"/>
                  <a:pt x="2265062" y="1551639"/>
                  <a:pt x="2265062" y="1499973"/>
                </a:cubicBezTo>
                <a:cubicBezTo>
                  <a:pt x="2265062" y="1448307"/>
                  <a:pt x="2290896" y="1404141"/>
                  <a:pt x="2270062" y="1359975"/>
                </a:cubicBezTo>
                <a:cubicBezTo>
                  <a:pt x="2249228" y="1315809"/>
                  <a:pt x="2207560" y="1266644"/>
                  <a:pt x="2140058" y="1234978"/>
                </a:cubicBezTo>
                <a:cubicBezTo>
                  <a:pt x="2072556" y="1203312"/>
                  <a:pt x="1958387" y="1212478"/>
                  <a:pt x="1865051" y="1169979"/>
                </a:cubicBezTo>
                <a:cubicBezTo>
                  <a:pt x="1771715" y="1127480"/>
                  <a:pt x="1646711" y="1029148"/>
                  <a:pt x="1580043" y="979982"/>
                </a:cubicBezTo>
                <a:cubicBezTo>
                  <a:pt x="1513375" y="930816"/>
                  <a:pt x="1545042" y="906650"/>
                  <a:pt x="1465040" y="874984"/>
                </a:cubicBezTo>
                <a:cubicBezTo>
                  <a:pt x="1385038" y="843318"/>
                  <a:pt x="1100030" y="789986"/>
                  <a:pt x="1100030" y="789986"/>
                </a:cubicBezTo>
                <a:cubicBezTo>
                  <a:pt x="1001694" y="767486"/>
                  <a:pt x="932526" y="760820"/>
                  <a:pt x="875024" y="739987"/>
                </a:cubicBezTo>
                <a:cubicBezTo>
                  <a:pt x="817522" y="719154"/>
                  <a:pt x="792521" y="691654"/>
                  <a:pt x="755020" y="664988"/>
                </a:cubicBezTo>
                <a:cubicBezTo>
                  <a:pt x="717519" y="638322"/>
                  <a:pt x="685018" y="611656"/>
                  <a:pt x="650017" y="579990"/>
                </a:cubicBezTo>
                <a:cubicBezTo>
                  <a:pt x="615016" y="548324"/>
                  <a:pt x="578349" y="517490"/>
                  <a:pt x="545015" y="474991"/>
                </a:cubicBezTo>
                <a:cubicBezTo>
                  <a:pt x="511681" y="432492"/>
                  <a:pt x="486680" y="369160"/>
                  <a:pt x="450012" y="324994"/>
                </a:cubicBezTo>
                <a:cubicBezTo>
                  <a:pt x="413344" y="280828"/>
                  <a:pt x="369177" y="239995"/>
                  <a:pt x="325009" y="209996"/>
                </a:cubicBezTo>
                <a:cubicBezTo>
                  <a:pt x="280841" y="179997"/>
                  <a:pt x="229173" y="174163"/>
                  <a:pt x="185005" y="144997"/>
                </a:cubicBezTo>
                <a:cubicBezTo>
                  <a:pt x="140837" y="115831"/>
                  <a:pt x="90835" y="59165"/>
                  <a:pt x="60001" y="34999"/>
                </a:cubicBezTo>
                <a:cubicBezTo>
                  <a:pt x="29167" y="10833"/>
                  <a:pt x="0" y="0"/>
                  <a:pt x="0" y="0"/>
                </a:cubicBezTo>
              </a:path>
            </a:pathLst>
          </a:custGeom>
          <a:ln>
            <a:solidFill>
              <a:srgbClr val="0043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5C5C5C"/>
              </a:solidFill>
            </a:endParaRPr>
          </a:p>
        </p:txBody>
      </p:sp>
      <p:sp>
        <p:nvSpPr>
          <p:cNvPr id="16" name="Bildtext 2 15"/>
          <p:cNvSpPr/>
          <p:nvPr/>
        </p:nvSpPr>
        <p:spPr>
          <a:xfrm>
            <a:off x="5911715" y="2467457"/>
            <a:ext cx="1193379" cy="360040"/>
          </a:xfrm>
          <a:prstGeom prst="borderCallout2">
            <a:avLst>
              <a:gd name="adj1" fmla="val 51047"/>
              <a:gd name="adj2" fmla="val 488"/>
              <a:gd name="adj3" fmla="val 50366"/>
              <a:gd name="adj4" fmla="val -159"/>
              <a:gd name="adj5" fmla="val -1161"/>
              <a:gd name="adj6" fmla="val -73703"/>
            </a:avLst>
          </a:prstGeom>
          <a:solidFill>
            <a:srgbClr val="7FB7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rgbClr val="FFFFFF"/>
                </a:solidFill>
                <a:cs typeface="Arial" pitchFamily="34" charset="0"/>
              </a:rPr>
              <a:t>E10 mot Kiruna</a:t>
            </a:r>
            <a:endParaRPr lang="sv-SE" sz="11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4905884" y="2409851"/>
            <a:ext cx="144016" cy="144016"/>
          </a:xfrm>
          <a:prstGeom prst="ellipse">
            <a:avLst/>
          </a:prstGeom>
          <a:solidFill>
            <a:srgbClr val="7FB7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5C5C5C"/>
              </a:solidFill>
            </a:endParaRPr>
          </a:p>
        </p:txBody>
      </p:sp>
      <p:sp>
        <p:nvSpPr>
          <p:cNvPr id="18" name="Bildtext 2 17"/>
          <p:cNvSpPr/>
          <p:nvPr/>
        </p:nvSpPr>
        <p:spPr>
          <a:xfrm>
            <a:off x="1778000" y="1316924"/>
            <a:ext cx="1661106" cy="419118"/>
          </a:xfrm>
          <a:prstGeom prst="borderCallout2">
            <a:avLst>
              <a:gd name="adj1" fmla="val 50314"/>
              <a:gd name="adj2" fmla="val 99327"/>
              <a:gd name="adj3" fmla="val 47021"/>
              <a:gd name="adj4" fmla="val 148526"/>
              <a:gd name="adj5" fmla="val 50258"/>
              <a:gd name="adj6" fmla="val 100805"/>
            </a:avLst>
          </a:prstGeom>
          <a:solidFill>
            <a:srgbClr val="5858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u="sng" dirty="0">
                <a:solidFill>
                  <a:srgbClr val="FFFFFF"/>
                </a:solidFill>
              </a:rPr>
              <a:t>Mertainen</a:t>
            </a:r>
          </a:p>
          <a:p>
            <a:r>
              <a:rPr lang="sv-SE" sz="900" b="1" i="1" dirty="0" smtClean="0">
                <a:solidFill>
                  <a:srgbClr val="FFFFFF"/>
                </a:solidFill>
              </a:rPr>
              <a:t>Start planerad 2015</a:t>
            </a:r>
            <a:endParaRPr lang="sv-SE" sz="900" b="1" i="1" dirty="0">
              <a:solidFill>
                <a:srgbClr val="FFFFFF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4219846" y="1439308"/>
            <a:ext cx="144016" cy="144016"/>
          </a:xfrm>
          <a:prstGeom prst="ellipse">
            <a:avLst/>
          </a:prstGeom>
          <a:solidFill>
            <a:srgbClr val="5858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5C5C5C"/>
              </a:solidFill>
            </a:endParaRPr>
          </a:p>
        </p:txBody>
      </p:sp>
      <p:sp>
        <p:nvSpPr>
          <p:cNvPr id="22" name="Bildtext 2 21"/>
          <p:cNvSpPr/>
          <p:nvPr/>
        </p:nvSpPr>
        <p:spPr>
          <a:xfrm>
            <a:off x="1240855" y="2680881"/>
            <a:ext cx="2186962" cy="425731"/>
          </a:xfrm>
          <a:prstGeom prst="borderCallout2">
            <a:avLst>
              <a:gd name="adj1" fmla="val 50738"/>
              <a:gd name="adj2" fmla="val 99518"/>
              <a:gd name="adj3" fmla="val 49782"/>
              <a:gd name="adj4" fmla="val 100005"/>
              <a:gd name="adj5" fmla="val 154637"/>
              <a:gd name="adj6" fmla="val 148750"/>
            </a:avLst>
          </a:prstGeom>
          <a:solidFill>
            <a:srgbClr val="5858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u="sng" dirty="0">
                <a:solidFill>
                  <a:srgbClr val="FFFFFF"/>
                </a:solidFill>
              </a:rPr>
              <a:t>Gruvberget</a:t>
            </a:r>
          </a:p>
          <a:p>
            <a:r>
              <a:rPr lang="sv-SE" sz="900" b="1" i="1" dirty="0" smtClean="0">
                <a:solidFill>
                  <a:srgbClr val="FFFFFF"/>
                </a:solidFill>
              </a:rPr>
              <a:t>Start </a:t>
            </a:r>
            <a:r>
              <a:rPr lang="sv-SE" sz="900" b="1" i="1" dirty="0">
                <a:solidFill>
                  <a:srgbClr val="FFFFFF"/>
                </a:solidFill>
              </a:rPr>
              <a:t>maj </a:t>
            </a:r>
            <a:r>
              <a:rPr lang="sv-SE" sz="900" b="1" i="1" dirty="0" smtClean="0">
                <a:solidFill>
                  <a:srgbClr val="FFFFFF"/>
                </a:solidFill>
              </a:rPr>
              <a:t>2010, återstart dec 2012</a:t>
            </a:r>
            <a:endParaRPr lang="sv-SE" sz="900" b="1" i="1" dirty="0">
              <a:solidFill>
                <a:srgbClr val="FFFFFF"/>
              </a:solidFill>
            </a:endParaRPr>
          </a:p>
        </p:txBody>
      </p:sp>
      <p:sp>
        <p:nvSpPr>
          <p:cNvPr id="23" name="Ellips 22"/>
          <p:cNvSpPr/>
          <p:nvPr/>
        </p:nvSpPr>
        <p:spPr>
          <a:xfrm>
            <a:off x="4439872" y="3274720"/>
            <a:ext cx="144016" cy="144016"/>
          </a:xfrm>
          <a:prstGeom prst="ellipse">
            <a:avLst/>
          </a:prstGeom>
          <a:solidFill>
            <a:srgbClr val="5858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5C5C5C"/>
              </a:solidFill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3922605" y="4714995"/>
            <a:ext cx="144016" cy="144016"/>
          </a:xfrm>
          <a:prstGeom prst="ellipse">
            <a:avLst/>
          </a:prstGeom>
          <a:solidFill>
            <a:srgbClr val="5858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5C5C5C"/>
              </a:solidFill>
            </a:endParaRPr>
          </a:p>
        </p:txBody>
      </p:sp>
      <p:sp>
        <p:nvSpPr>
          <p:cNvPr id="25" name="Bildtext 2 24"/>
          <p:cNvSpPr/>
          <p:nvPr/>
        </p:nvSpPr>
        <p:spPr>
          <a:xfrm>
            <a:off x="148682" y="4127145"/>
            <a:ext cx="1737267" cy="546211"/>
          </a:xfrm>
          <a:prstGeom prst="borderCallout2">
            <a:avLst>
              <a:gd name="adj1" fmla="val 49342"/>
              <a:gd name="adj2" fmla="val 99772"/>
              <a:gd name="adj3" fmla="val 49070"/>
              <a:gd name="adj4" fmla="val 100207"/>
              <a:gd name="adj5" fmla="val 118528"/>
              <a:gd name="adj6" fmla="val 218190"/>
            </a:avLst>
          </a:prstGeom>
          <a:solidFill>
            <a:srgbClr val="5858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u="sng" dirty="0">
                <a:solidFill>
                  <a:srgbClr val="FFFFFF"/>
                </a:solidFill>
              </a:rPr>
              <a:t>Leveäniemi</a:t>
            </a:r>
            <a:endParaRPr lang="sv-SE" sz="800" u="sng" dirty="0">
              <a:solidFill>
                <a:srgbClr val="FFFFFF"/>
              </a:solidFill>
            </a:endParaRPr>
          </a:p>
          <a:p>
            <a:r>
              <a:rPr lang="sv-SE" sz="900" b="1" i="1" dirty="0" smtClean="0">
                <a:solidFill>
                  <a:srgbClr val="FFFFFF"/>
                </a:solidFill>
              </a:rPr>
              <a:t>Start planerad 2015,</a:t>
            </a:r>
          </a:p>
          <a:p>
            <a:r>
              <a:rPr lang="sv-SE" sz="900" b="1" i="1" dirty="0">
                <a:solidFill>
                  <a:srgbClr val="FFFFFF"/>
                </a:solidFill>
              </a:rPr>
              <a:t>t</a:t>
            </a:r>
            <a:r>
              <a:rPr lang="sv-SE" sz="900" b="1" i="1" dirty="0" smtClean="0">
                <a:solidFill>
                  <a:srgbClr val="FFFFFF"/>
                </a:solidFill>
              </a:rPr>
              <a:t>ömning startad </a:t>
            </a:r>
            <a:r>
              <a:rPr lang="sv-SE" sz="900" b="1" i="1" dirty="0" err="1" smtClean="0">
                <a:solidFill>
                  <a:srgbClr val="FFFFFF"/>
                </a:solidFill>
              </a:rPr>
              <a:t>sept</a:t>
            </a:r>
            <a:r>
              <a:rPr lang="sv-SE" sz="900" b="1" i="1" dirty="0" smtClean="0">
                <a:solidFill>
                  <a:srgbClr val="FFFFFF"/>
                </a:solidFill>
              </a:rPr>
              <a:t> 2012</a:t>
            </a:r>
            <a:endParaRPr lang="sv-SE" sz="900" b="1" i="1" dirty="0">
              <a:solidFill>
                <a:srgbClr val="FFFFFF"/>
              </a:solidFill>
            </a:endParaRPr>
          </a:p>
        </p:txBody>
      </p:sp>
      <p:pic>
        <p:nvPicPr>
          <p:cNvPr id="29" name="Performance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602" y="6465602"/>
            <a:ext cx="2692801" cy="115200"/>
          </a:xfrm>
          <a:prstGeom prst="rect">
            <a:avLst/>
          </a:prstGeom>
        </p:spPr>
      </p:pic>
      <p:sp>
        <p:nvSpPr>
          <p:cNvPr id="31" name="Rektangel 30"/>
          <p:cNvSpPr/>
          <p:nvPr/>
        </p:nvSpPr>
        <p:spPr>
          <a:xfrm>
            <a:off x="-1" y="5545366"/>
            <a:ext cx="5911716" cy="89587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6593" y="5613412"/>
            <a:ext cx="5262023" cy="691754"/>
          </a:xfrm>
        </p:spPr>
        <p:txBody>
          <a:bodyPr/>
          <a:lstStyle/>
          <a:p>
            <a:r>
              <a:rPr lang="sv-SE" sz="2400" dirty="0" smtClean="0">
                <a:solidFill>
                  <a:schemeClr val="accent4"/>
                </a:solidFill>
              </a:rPr>
              <a:t>Svappavaarafältet</a:t>
            </a:r>
            <a:br>
              <a:rPr lang="sv-SE" sz="2400" dirty="0" smtClean="0">
                <a:solidFill>
                  <a:schemeClr val="accent4"/>
                </a:solidFill>
              </a:rPr>
            </a:br>
            <a:r>
              <a:rPr lang="sv-SE" sz="1800" i="1" dirty="0" smtClean="0">
                <a:solidFill>
                  <a:schemeClr val="accent4"/>
                </a:solidFill>
              </a:rPr>
              <a:t>- Europas största järnmalmsprojekt</a:t>
            </a:r>
            <a:endParaRPr lang="sv-SE" sz="2000" i="1" dirty="0">
              <a:solidFill>
                <a:schemeClr val="accent4"/>
              </a:solidFill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Dick Carlsson 2014-05-06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Kvantitet på järnväg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3627308"/>
              </p:ext>
            </p:extLst>
          </p:nvPr>
        </p:nvGraphicFramePr>
        <p:xfrm>
          <a:off x="1560579" y="1586474"/>
          <a:ext cx="6326909" cy="423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3146475" y="5855978"/>
            <a:ext cx="305391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Volymutveckling </a:t>
            </a:r>
            <a:r>
              <a:rPr lang="sv-SE" sz="1600" dirty="0" smtClean="0"/>
              <a:t>ungefärlig plan</a:t>
            </a:r>
            <a:endParaRPr lang="sv-SE" sz="1600" dirty="0" smtClean="0"/>
          </a:p>
        </p:txBody>
      </p:sp>
      <p:cxnSp>
        <p:nvCxnSpPr>
          <p:cNvPr id="7" name="Rak 6"/>
          <p:cNvCxnSpPr/>
          <p:nvPr/>
        </p:nvCxnSpPr>
        <p:spPr>
          <a:xfrm flipH="1">
            <a:off x="2040884" y="2699298"/>
            <a:ext cx="45261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2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Kvantitet på järnväg Kiruna-Narvik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3103387"/>
              </p:ext>
            </p:extLst>
          </p:nvPr>
        </p:nvGraphicFramePr>
        <p:xfrm>
          <a:off x="1560579" y="1586474"/>
          <a:ext cx="6326909" cy="423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3146475" y="5855978"/>
            <a:ext cx="305391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Volymutveckling </a:t>
            </a:r>
            <a:r>
              <a:rPr lang="sv-SE" sz="1600" dirty="0" smtClean="0"/>
              <a:t>ungefärlig plan</a:t>
            </a: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42417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38108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pic>
        <p:nvPicPr>
          <p:cNvPr id="4" name="Picture 5" descr="W:\Linje\MTAB\Projekt\Projekt Lok\Bilder\IORE MTAB bilder\MTAB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0"/>
          <a:stretch>
            <a:fillRect/>
          </a:stretch>
        </p:blipFill>
        <p:spPr bwMode="auto">
          <a:xfrm>
            <a:off x="874713" y="1267457"/>
            <a:ext cx="74882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788453" y="366829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IORE</a:t>
            </a:r>
            <a:endParaRPr lang="sv-S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926501" y="403408"/>
            <a:ext cx="464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Antal lok: 17 </a:t>
            </a:r>
            <a:r>
              <a:rPr lang="sv-SE" dirty="0" err="1" smtClean="0">
                <a:solidFill>
                  <a:schemeClr val="bg1"/>
                </a:solidFill>
              </a:rPr>
              <a:t>st</a:t>
            </a:r>
            <a:r>
              <a:rPr lang="sv-SE" dirty="0" smtClean="0">
                <a:solidFill>
                  <a:schemeClr val="bg1"/>
                </a:solidFill>
              </a:rPr>
              <a:t> (34 </a:t>
            </a:r>
            <a:r>
              <a:rPr lang="sv-SE" dirty="0" err="1" smtClean="0">
                <a:solidFill>
                  <a:schemeClr val="bg1"/>
                </a:solidFill>
              </a:rPr>
              <a:t>st</a:t>
            </a:r>
            <a:r>
              <a:rPr lang="sv-SE" dirty="0" smtClean="0">
                <a:solidFill>
                  <a:schemeClr val="bg1"/>
                </a:solidFill>
              </a:rPr>
              <a:t> dragenheter)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Dragkapacitet: 8 500 ton (lastvikt 6 700 ton)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Hastighet: 60 km/t lastad, 70 km/t tom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9" name="Performance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14" y="6655374"/>
            <a:ext cx="2692801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52269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pic>
        <p:nvPicPr>
          <p:cNvPr id="4" name="Bildobjekt 2" descr="Bild09_Vagnöversikt_alt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6985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943721" y="384081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F050</a:t>
            </a:r>
            <a:endParaRPr lang="sv-S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081769" y="42928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Antal vagnar: 1 130 </a:t>
            </a:r>
            <a:r>
              <a:rPr lang="sv-SE" dirty="0" err="1" smtClean="0">
                <a:solidFill>
                  <a:schemeClr val="bg1"/>
                </a:solidFill>
              </a:rPr>
              <a:t>st</a:t>
            </a:r>
            <a:r>
              <a:rPr lang="sv-SE" dirty="0" smtClean="0">
                <a:solidFill>
                  <a:schemeClr val="bg1"/>
                </a:solidFill>
              </a:rPr>
              <a:t> (16,5 vagnsätt)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Lastkapacitet: 98,5 ton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9" name="Performance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530" y="6672626"/>
            <a:ext cx="2692801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2442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7" name="textruta 6"/>
          <p:cNvSpPr txBox="1"/>
          <p:nvPr/>
        </p:nvSpPr>
        <p:spPr>
          <a:xfrm>
            <a:off x="546925" y="384081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Lastning</a:t>
            </a:r>
            <a:endParaRPr lang="sv-S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357801" y="550050"/>
            <a:ext cx="244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Tidsåtgång: ca 45 min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52616"/>
            <a:ext cx="7847013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erformance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830" y="6664000"/>
            <a:ext cx="2692801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00842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Dick Carlsson 2014-05-06</a:t>
            </a:r>
            <a:endParaRPr lang="en-GB" dirty="0"/>
          </a:p>
        </p:txBody>
      </p:sp>
      <p:sp>
        <p:nvSpPr>
          <p:cNvPr id="7" name="textruta 6"/>
          <p:cNvSpPr txBox="1"/>
          <p:nvPr/>
        </p:nvSpPr>
        <p:spPr>
          <a:xfrm>
            <a:off x="546925" y="384081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Lossning - Narvik</a:t>
            </a:r>
            <a:endParaRPr lang="sv-S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80682" y="919382"/>
            <a:ext cx="286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Tidsåtgång: 60-75 minuter</a:t>
            </a:r>
          </a:p>
        </p:txBody>
      </p:sp>
      <p:pic>
        <p:nvPicPr>
          <p:cNvPr id="12" name="Picture 4" descr="W:\Process\C_Flygbilder\2010\Narvik\LKAB_Narvik_MG_5284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4633" r="11964" b="10823"/>
          <a:stretch>
            <a:fillRect/>
          </a:stretch>
        </p:blipFill>
        <p:spPr bwMode="auto">
          <a:xfrm>
            <a:off x="664952" y="1341438"/>
            <a:ext cx="784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03001_ny_00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19235" r="-2865" b="37863"/>
          <a:stretch/>
        </p:blipFill>
        <p:spPr bwMode="auto">
          <a:xfrm>
            <a:off x="4572000" y="391908"/>
            <a:ext cx="4317450" cy="1424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erformance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456" y="6664000"/>
            <a:ext cx="2692801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KAB - Standard Layouts">
  <a:themeElements>
    <a:clrScheme name="LKAB">
      <a:dk1>
        <a:srgbClr val="474747"/>
      </a:dk1>
      <a:lt1>
        <a:sysClr val="window" lastClr="FFFFFF"/>
      </a:lt1>
      <a:dk2>
        <a:srgbClr val="13457C"/>
      </a:dk2>
      <a:lt2>
        <a:srgbClr val="E3ECF6"/>
      </a:lt2>
      <a:accent1>
        <a:srgbClr val="178ED3"/>
      </a:accent1>
      <a:accent2>
        <a:srgbClr val="C84434"/>
      </a:accent2>
      <a:accent3>
        <a:srgbClr val="B3CE35"/>
      </a:accent3>
      <a:accent4>
        <a:srgbClr val="000000"/>
      </a:accent4>
      <a:accent5>
        <a:srgbClr val="FF5641"/>
      </a:accent5>
      <a:accent6>
        <a:srgbClr val="DEFF41"/>
      </a:accent6>
      <a:hlink>
        <a:srgbClr val="474747"/>
      </a:hlink>
      <a:folHlink>
        <a:srgbClr val="474747"/>
      </a:folHlink>
    </a:clrScheme>
    <a:fontScheme name="LK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KAB - Image layouts">
  <a:themeElements>
    <a:clrScheme name="LKAB">
      <a:dk1>
        <a:srgbClr val="474747"/>
      </a:dk1>
      <a:lt1>
        <a:sysClr val="window" lastClr="FFFFFF"/>
      </a:lt1>
      <a:dk2>
        <a:srgbClr val="13457C"/>
      </a:dk2>
      <a:lt2>
        <a:srgbClr val="E3ECF6"/>
      </a:lt2>
      <a:accent1>
        <a:srgbClr val="178ED3"/>
      </a:accent1>
      <a:accent2>
        <a:srgbClr val="C84434"/>
      </a:accent2>
      <a:accent3>
        <a:srgbClr val="B3CE35"/>
      </a:accent3>
      <a:accent4>
        <a:srgbClr val="000000"/>
      </a:accent4>
      <a:accent5>
        <a:srgbClr val="FF5641"/>
      </a:accent5>
      <a:accent6>
        <a:srgbClr val="DEFF41"/>
      </a:accent6>
      <a:hlink>
        <a:srgbClr val="474747"/>
      </a:hlink>
      <a:folHlink>
        <a:srgbClr val="474747"/>
      </a:folHlink>
    </a:clrScheme>
    <a:fontScheme name="LK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KAB - Standard Layouts">
  <a:themeElements>
    <a:clrScheme name="Anpassad 9">
      <a:dk1>
        <a:srgbClr val="5C5C5C"/>
      </a:dk1>
      <a:lt1>
        <a:sysClr val="window" lastClr="FFFFFF"/>
      </a:lt1>
      <a:dk2>
        <a:srgbClr val="13457C"/>
      </a:dk2>
      <a:lt2>
        <a:srgbClr val="E3ECF6"/>
      </a:lt2>
      <a:accent1>
        <a:srgbClr val="004369"/>
      </a:accent1>
      <a:accent2>
        <a:srgbClr val="F00032"/>
      </a:accent2>
      <a:accent3>
        <a:srgbClr val="7FBA00"/>
      </a:accent3>
      <a:accent4>
        <a:srgbClr val="000000"/>
      </a:accent4>
      <a:accent5>
        <a:srgbClr val="BB3A41"/>
      </a:accent5>
      <a:accent6>
        <a:srgbClr val="C6D1D6"/>
      </a:accent6>
      <a:hlink>
        <a:srgbClr val="585858"/>
      </a:hlink>
      <a:folHlink>
        <a:srgbClr val="585858"/>
      </a:folHlink>
    </a:clrScheme>
    <a:fontScheme name="LK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KAB - Standard Layouts">
  <a:themeElements>
    <a:clrScheme name="Anpassad 9">
      <a:dk1>
        <a:srgbClr val="5C5C5C"/>
      </a:dk1>
      <a:lt1>
        <a:sysClr val="window" lastClr="FFFFFF"/>
      </a:lt1>
      <a:dk2>
        <a:srgbClr val="13457C"/>
      </a:dk2>
      <a:lt2>
        <a:srgbClr val="E3ECF6"/>
      </a:lt2>
      <a:accent1>
        <a:srgbClr val="004369"/>
      </a:accent1>
      <a:accent2>
        <a:srgbClr val="F00032"/>
      </a:accent2>
      <a:accent3>
        <a:srgbClr val="7FBA00"/>
      </a:accent3>
      <a:accent4>
        <a:srgbClr val="000000"/>
      </a:accent4>
      <a:accent5>
        <a:srgbClr val="BB3A41"/>
      </a:accent5>
      <a:accent6>
        <a:srgbClr val="C6D1D6"/>
      </a:accent6>
      <a:hlink>
        <a:srgbClr val="585858"/>
      </a:hlink>
      <a:folHlink>
        <a:srgbClr val="585858"/>
      </a:folHlink>
    </a:clrScheme>
    <a:fontScheme name="LK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PresentationFormat>Bildspel på skärmen (4:3)</PresentationFormat>
  <Paragraphs>163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LKAB - Standard Layouts</vt:lpstr>
      <vt:lpstr>LKAB - Image layouts</vt:lpstr>
      <vt:lpstr>2_LKAB - Standard Layouts</vt:lpstr>
      <vt:lpstr>1_LKAB - Standard Layouts</vt:lpstr>
      <vt:lpstr>Office Theme</vt:lpstr>
      <vt:lpstr>think-cell Slide</vt:lpstr>
      <vt:lpstr>LKAB Kapacitet Malmbanan 2016-19</vt:lpstr>
      <vt:lpstr>Järnmalmsverksamheten</vt:lpstr>
      <vt:lpstr>Svappavaarafältet - Europas största järnmalmsprojekt</vt:lpstr>
      <vt:lpstr>Kvantitet på järnväg</vt:lpstr>
      <vt:lpstr>Kvantitet på järnväg Kiruna-Narvik</vt:lpstr>
      <vt:lpstr>PowerPoint-presentation</vt:lpstr>
      <vt:lpstr>PowerPoint-presentation</vt:lpstr>
      <vt:lpstr>PowerPoint-presentation</vt:lpstr>
      <vt:lpstr>PowerPoint-presentation</vt:lpstr>
      <vt:lpstr>4</vt:lpstr>
      <vt:lpstr>Aktuella frågeställningar…</vt:lpstr>
      <vt:lpstr>Dilemmat</vt:lpstr>
      <vt:lpstr>Dilemmat</vt:lpstr>
      <vt:lpstr>Case 2017 service Kiruna</vt:lpstr>
      <vt:lpstr>Dilemmat</vt:lpstr>
      <vt:lpstr>Tomte*</vt:lpstr>
      <vt:lpstr>Dilemmat</vt:lpstr>
      <vt:lpstr>Tojlop</vt:lpstr>
      <vt:lpstr>planen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Carlsson Dick</dc:creator>
  <cp:lastModifiedBy>Dick Carlsson</cp:lastModifiedBy>
  <cp:revision>228</cp:revision>
  <cp:lastPrinted>2013-01-18T08:48:04Z</cp:lastPrinted>
  <dcterms:created xsi:type="dcterms:W3CDTF">2011-11-29T09:07:47Z</dcterms:created>
  <dcterms:modified xsi:type="dcterms:W3CDTF">2014-05-06T15:38:49Z</dcterms:modified>
</cp:coreProperties>
</file>