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4" r:id="rId3"/>
    <p:sldId id="297" r:id="rId4"/>
    <p:sldId id="317" r:id="rId5"/>
    <p:sldId id="374" r:id="rId6"/>
    <p:sldId id="375" r:id="rId7"/>
    <p:sldId id="379" r:id="rId8"/>
    <p:sldId id="299" r:id="rId9"/>
    <p:sldId id="300" r:id="rId10"/>
    <p:sldId id="376" r:id="rId11"/>
    <p:sldId id="380" r:id="rId12"/>
    <p:sldId id="377" r:id="rId13"/>
    <p:sldId id="382" r:id="rId14"/>
    <p:sldId id="378" r:id="rId15"/>
    <p:sldId id="269" r:id="rId16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E840"/>
    <a:srgbClr val="E6E6E6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9914" autoAdjust="0"/>
  </p:normalViewPr>
  <p:slideViewPr>
    <p:cSldViewPr snapToGrid="0">
      <p:cViewPr varScale="1">
        <p:scale>
          <a:sx n="98" d="100"/>
          <a:sy n="98" d="100"/>
        </p:scale>
        <p:origin x="37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C800D-B1F2-47F6-89DB-DCA23C4C52EE}" type="datetimeFigureOut">
              <a:rPr lang="sv-SE" smtClean="0"/>
              <a:t>2014-05-09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D84FC-7D3A-4B1A-808F-F78AC1431A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6997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4411A-5ADC-4519-B10A-4CA72DF95F83}" type="datetimeFigureOut">
              <a:rPr lang="sv-SE" smtClean="0"/>
              <a:t>2014-05-09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00B8F-F578-4894-8918-8983FA695A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563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02BEF8-E797-4E07-A305-E04DB3DFE8C1}" type="datetime1">
              <a:rPr lang="sv-SE"/>
              <a:pPr/>
              <a:t>2014-05-09</a:t>
            </a:fld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sv-SE" dirty="0"/>
              <a:t>Linköpings universitet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F2364-164F-44B4-8203-DB87472B23EC}" type="slidenum">
              <a:rPr lang="sv-SE"/>
              <a:pPr/>
              <a:t>1</a:t>
            </a:fld>
            <a:endParaRPr lang="sv-SE" dirty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3137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78B66C-3CDD-4DAC-BCC2-1CF4F547501B}" type="datetime1">
              <a:rPr lang="sv-SE" smtClean="0"/>
              <a:pPr/>
              <a:t>2014-05-09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Linköpings universitet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115D-3025-484C-A12B-200D3B7C8AB2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905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78B66C-3CDD-4DAC-BCC2-1CF4F547501B}" type="datetime1">
              <a:rPr lang="sv-SE" smtClean="0"/>
              <a:pPr/>
              <a:t>2014-05-09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Linköpings universitet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115D-3025-484C-A12B-200D3B7C8AB2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4498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78B66C-3CDD-4DAC-BCC2-1CF4F547501B}" type="datetime1">
              <a:rPr lang="sv-SE" smtClean="0"/>
              <a:pPr/>
              <a:t>2014-05-09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Linköpings universitet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115D-3025-484C-A12B-200D3B7C8AB2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7109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Delay</a:t>
            </a:r>
            <a:r>
              <a:rPr lang="sv-SE" dirty="0" smtClean="0"/>
              <a:t> = positiv avvikelse</a:t>
            </a:r>
            <a:r>
              <a:rPr lang="sv-SE" baseline="0" dirty="0" smtClean="0"/>
              <a:t> från </a:t>
            </a:r>
            <a:r>
              <a:rPr lang="sv-SE" baseline="0" dirty="0" err="1" smtClean="0"/>
              <a:t>ttb</a:t>
            </a:r>
            <a:r>
              <a:rPr lang="sv-SE" baseline="0" smtClean="0"/>
              <a:t>, ( &gt; 0)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78B66C-3CDD-4DAC-BCC2-1CF4F547501B}" type="datetime1">
              <a:rPr lang="sv-SE" smtClean="0"/>
              <a:pPr/>
              <a:t>2014-05-09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Linköpings universitet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115D-3025-484C-A12B-200D3B7C8AB2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2915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78B66C-3CDD-4DAC-BCC2-1CF4F547501B}" type="datetime1">
              <a:rPr lang="sv-SE" smtClean="0"/>
              <a:pPr/>
              <a:t>2014-05-09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Linköpings universitet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115D-3025-484C-A12B-200D3B7C8AB2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9005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00B8F-F578-4894-8918-8983FA695A0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04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There are points in the timetable where an already delayed train becomes even more delayed due to short headways and traffic heterogeneity</a:t>
            </a:r>
          </a:p>
          <a:p>
            <a:r>
              <a:rPr lang="en-US" sz="1200" dirty="0" smtClean="0"/>
              <a:t>Trains that end up delayed in these points have trouble to recover from their own delay and will also delay other trains further on</a:t>
            </a:r>
          </a:p>
          <a:p>
            <a:r>
              <a:rPr lang="en-US" sz="1200" dirty="0" smtClean="0"/>
              <a:t>We refer to these points in the timetable as “Critical points”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00B8F-F578-4894-8918-8983FA695A0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181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78B66C-3CDD-4DAC-BCC2-1CF4F547501B}" type="datetime1">
              <a:rPr lang="sv-SE" smtClean="0"/>
              <a:pPr/>
              <a:t>2014-05-09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Linköpings universitet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115D-3025-484C-A12B-200D3B7C8AB2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84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00B8F-F578-4894-8918-8983FA695A0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27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78B66C-3CDD-4DAC-BCC2-1CF4F547501B}" type="datetime1">
              <a:rPr lang="sv-SE" smtClean="0"/>
              <a:pPr/>
              <a:t>2014-05-09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Linköpings universitet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115D-3025-484C-A12B-200D3B7C8AB2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573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78B66C-3CDD-4DAC-BCC2-1CF4F547501B}" type="datetime1">
              <a:rPr lang="sv-SE" smtClean="0"/>
              <a:pPr/>
              <a:t>2014-05-09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Linköpings universitet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115D-3025-484C-A12B-200D3B7C8AB2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8613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02BEF8-E797-4E07-A305-E04DB3DFE8C1}" type="datetime1">
              <a:rPr lang="sv-SE"/>
              <a:pPr/>
              <a:t>2014-05-09</a:t>
            </a:fld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sv-SE" dirty="0"/>
              <a:t>Linköpings universitet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F2364-164F-44B4-8203-DB87472B23EC}" type="slidenum">
              <a:rPr lang="sv-SE"/>
              <a:pPr/>
              <a:t>7</a:t>
            </a:fld>
            <a:endParaRPr lang="sv-SE" dirty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9133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78B66C-3CDD-4DAC-BCC2-1CF4F547501B}" type="datetime1">
              <a:rPr lang="sv-SE" smtClean="0"/>
              <a:pPr/>
              <a:t>2014-05-09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Linköpings universitet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115D-3025-484C-A12B-200D3B7C8AB2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840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solidFill>
                  <a:schemeClr val="tx1"/>
                </a:solidFill>
              </a:rPr>
              <a:t>Många kritiska punkter vid Lund - sammanfaller med SSHR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78B66C-3CDD-4DAC-BCC2-1CF4F547501B}" type="datetime1">
              <a:rPr lang="sv-SE" smtClean="0"/>
              <a:pPr/>
              <a:t>2014-05-09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Linköpings universitet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115D-3025-484C-A12B-200D3B7C8AB2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84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C964-B5D7-4D17-978C-9535BDF089FD}" type="datetimeFigureOut">
              <a:rPr lang="sv-SE" smtClean="0"/>
              <a:t>2014-05-09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63C-C840-49F4-83E2-E9D2CF998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15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C964-B5D7-4D17-978C-9535BDF089FD}" type="datetimeFigureOut">
              <a:rPr lang="sv-SE" smtClean="0"/>
              <a:t>2014-05-09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63C-C840-49F4-83E2-E9D2CF998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4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C964-B5D7-4D17-978C-9535BDF089FD}" type="datetimeFigureOut">
              <a:rPr lang="sv-SE" smtClean="0"/>
              <a:t>2014-05-09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63C-C840-49F4-83E2-E9D2CF998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8380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r="3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619969" y="6243638"/>
            <a:ext cx="1008063" cy="457200"/>
          </a:xfr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2007-05-25</a:t>
            </a:r>
            <a:endParaRPr lang="sv-SE" alt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43932" y="6237288"/>
            <a:ext cx="3095625" cy="457200"/>
          </a:xfr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altLang="en-US" dirty="0"/>
              <a:t>Baspresentation LiU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45932" y="6243638"/>
            <a:ext cx="1234380" cy="457200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F05D053-2BF8-42DD-A080-ABD0C2C8396F}" type="slidenum">
              <a:rPr lang="sv-SE" altLang="en-US"/>
              <a:pPr/>
              <a:t>‹#›</a:t>
            </a:fld>
            <a:endParaRPr lang="sv-SE" altLang="en-US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80745"/>
            <a:ext cx="1800200" cy="21017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773" y="323130"/>
            <a:ext cx="1023616" cy="101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2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C964-B5D7-4D17-978C-9535BDF089FD}" type="datetimeFigureOut">
              <a:rPr lang="sv-SE" smtClean="0"/>
              <a:t>2014-05-09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63C-C840-49F4-83E2-E9D2CF998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52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C964-B5D7-4D17-978C-9535BDF089FD}" type="datetimeFigureOut">
              <a:rPr lang="sv-SE" smtClean="0"/>
              <a:t>2014-05-09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63C-C840-49F4-83E2-E9D2CF998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908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C964-B5D7-4D17-978C-9535BDF089FD}" type="datetimeFigureOut">
              <a:rPr lang="sv-SE" smtClean="0"/>
              <a:t>2014-05-09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63C-C840-49F4-83E2-E9D2CF998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782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C964-B5D7-4D17-978C-9535BDF089FD}" type="datetimeFigureOut">
              <a:rPr lang="sv-SE" smtClean="0"/>
              <a:t>2014-05-09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63C-C840-49F4-83E2-E9D2CF998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754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C964-B5D7-4D17-978C-9535BDF089FD}" type="datetimeFigureOut">
              <a:rPr lang="sv-SE" smtClean="0"/>
              <a:t>2014-05-09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63C-C840-49F4-83E2-E9D2CF998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35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C964-B5D7-4D17-978C-9535BDF089FD}" type="datetimeFigureOut">
              <a:rPr lang="sv-SE" smtClean="0"/>
              <a:t>2014-05-09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63C-C840-49F4-83E2-E9D2CF998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02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C964-B5D7-4D17-978C-9535BDF089FD}" type="datetimeFigureOut">
              <a:rPr lang="sv-SE" smtClean="0"/>
              <a:t>2014-05-09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63C-C840-49F4-83E2-E9D2CF998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31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C964-B5D7-4D17-978C-9535BDF089FD}" type="datetimeFigureOut">
              <a:rPr lang="sv-SE" smtClean="0"/>
              <a:t>2014-05-09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D63C-C840-49F4-83E2-E9D2CF998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80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C964-B5D7-4D17-978C-9535BDF089FD}" type="datetimeFigureOut">
              <a:rPr lang="sv-SE" smtClean="0"/>
              <a:t>2014-05-09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8D63C-C840-49F4-83E2-E9D2CF9980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93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/>
          <p:nvPr/>
        </p:nvSpPr>
        <p:spPr bwMode="auto">
          <a:xfrm>
            <a:off x="-1" y="3905250"/>
            <a:ext cx="4646429" cy="752216"/>
          </a:xfrm>
          <a:prstGeom prst="rect">
            <a:avLst/>
          </a:prstGeom>
          <a:solidFill>
            <a:srgbClr val="4982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22350" marR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sv-SE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ktangel 2"/>
          <p:cNvSpPr/>
          <p:nvPr/>
        </p:nvSpPr>
        <p:spPr bwMode="auto">
          <a:xfrm>
            <a:off x="0" y="3305175"/>
            <a:ext cx="6810376" cy="828675"/>
          </a:xfrm>
          <a:prstGeom prst="rect">
            <a:avLst/>
          </a:prstGeom>
          <a:solidFill>
            <a:srgbClr val="4982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22350" marR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sv-SE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15" name="Rectangle 1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17567" y="2855067"/>
            <a:ext cx="6807108" cy="13522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Robusta </a:t>
            </a:r>
            <a:r>
              <a:rPr lang="en-US" sz="3200" b="1" dirty="0" err="1" smtClean="0">
                <a:solidFill>
                  <a:schemeClr val="bg1"/>
                </a:solidFill>
              </a:rPr>
              <a:t>tidtabeller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</a:rPr>
              <a:t>för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järnvägstrafik</a:t>
            </a:r>
            <a:r>
              <a:rPr lang="en-US" sz="3200" b="1" dirty="0" smtClean="0">
                <a:solidFill>
                  <a:schemeClr val="bg1"/>
                </a:solidFill>
              </a:rPr>
              <a:t> + 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  - </a:t>
            </a:r>
            <a:r>
              <a:rPr lang="en-US" sz="2000" b="1" dirty="0" err="1" smtClean="0">
                <a:solidFill>
                  <a:schemeClr val="bg1"/>
                </a:solidFill>
              </a:rPr>
              <a:t>Ökad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robusthet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kritiska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punkter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0" y="5183066"/>
            <a:ext cx="9144000" cy="13205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437BB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Emma Andersson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437BB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kern="0" dirty="0" smtClean="0">
                <a:latin typeface="Arial"/>
                <a:cs typeface="Arial"/>
              </a:rPr>
              <a:t>Anders Peterson, Johanna </a:t>
            </a:r>
            <a:r>
              <a:rPr lang="en-US" sz="2000" kern="0" dirty="0" err="1" smtClean="0">
                <a:latin typeface="Arial"/>
                <a:cs typeface="Arial"/>
              </a:rPr>
              <a:t>Törnquist</a:t>
            </a:r>
            <a:r>
              <a:rPr lang="en-US" sz="2000" kern="0" dirty="0" smtClean="0">
                <a:latin typeface="Arial"/>
                <a:cs typeface="Arial"/>
              </a:rPr>
              <a:t> </a:t>
            </a:r>
            <a:r>
              <a:rPr lang="en-US" sz="2000" kern="0" dirty="0" err="1" smtClean="0">
                <a:latin typeface="Arial"/>
                <a:cs typeface="Arial"/>
              </a:rPr>
              <a:t>Krasemann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437BBE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2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-1975" y="845096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E</a:t>
            </a:r>
            <a:r>
              <a:rPr lang="en-US" sz="3600" dirty="0" smtClean="0"/>
              <a:t>xperiments of RCP increase</a:t>
            </a:r>
            <a:endParaRPr lang="sv-SE" sz="3600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1038225" y="1844824"/>
            <a:ext cx="6819900" cy="4674729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Restrict RCP by constraints:</a:t>
            </a:r>
          </a:p>
          <a:p>
            <a:pPr lvl="1"/>
            <a:r>
              <a:rPr lang="en-US" sz="2000" dirty="0" smtClean="0"/>
              <a:t>RCP(</a:t>
            </a:r>
            <a:r>
              <a:rPr lang="en-US" sz="2000" i="1" dirty="0" smtClean="0"/>
              <a:t>p</a:t>
            </a:r>
            <a:r>
              <a:rPr lang="en-US" sz="2000" dirty="0" smtClean="0"/>
              <a:t>) &gt;= 120 sec</a:t>
            </a:r>
          </a:p>
          <a:p>
            <a:pPr lvl="1"/>
            <a:r>
              <a:rPr lang="en-US" sz="2000" dirty="0" smtClean="0"/>
              <a:t>RCP(</a:t>
            </a:r>
            <a:r>
              <a:rPr lang="en-US" sz="2000" i="1" dirty="0" smtClean="0"/>
              <a:t>p</a:t>
            </a:r>
            <a:r>
              <a:rPr lang="en-US" sz="2000" dirty="0" smtClean="0"/>
              <a:t>) &gt;= 240 sec</a:t>
            </a:r>
          </a:p>
          <a:p>
            <a:pPr lvl="1"/>
            <a:r>
              <a:rPr lang="en-US" sz="2000" dirty="0" smtClean="0"/>
              <a:t>RCP(</a:t>
            </a:r>
            <a:r>
              <a:rPr lang="en-US" sz="2000" i="1" dirty="0" smtClean="0"/>
              <a:t>p</a:t>
            </a:r>
            <a:r>
              <a:rPr lang="en-US" sz="2000" dirty="0" smtClean="0"/>
              <a:t>) &gt;= 300 sec    </a:t>
            </a:r>
          </a:p>
          <a:p>
            <a:pPr lvl="0"/>
            <a:endParaRPr lang="en-US" sz="1100" dirty="0" smtClean="0"/>
          </a:p>
          <a:p>
            <a:r>
              <a:rPr lang="en-US" sz="2400" dirty="0" smtClean="0"/>
              <a:t>Results:</a:t>
            </a:r>
            <a:endParaRPr lang="en-US" sz="2400" dirty="0"/>
          </a:p>
          <a:p>
            <a:pPr marL="0" lvl="0" indent="0">
              <a:buNone/>
            </a:pPr>
            <a:endParaRPr lang="en-US" sz="2400" dirty="0" smtClean="0"/>
          </a:p>
        </p:txBody>
      </p:sp>
      <p:graphicFrame>
        <p:nvGraphicFramePr>
          <p:cNvPr id="6" name="Platshållare för innehåll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216777"/>
              </p:ext>
            </p:extLst>
          </p:nvPr>
        </p:nvGraphicFramePr>
        <p:xfrm>
          <a:off x="614087" y="4099951"/>
          <a:ext cx="8010700" cy="1386926"/>
        </p:xfrm>
        <a:graphic>
          <a:graphicData uri="http://schemas.openxmlformats.org/drawingml/2006/table">
            <a:tbl>
              <a:tblPr/>
              <a:tblGrid>
                <a:gridCol w="945216"/>
                <a:gridCol w="1486997"/>
                <a:gridCol w="1833145"/>
                <a:gridCol w="1789209"/>
                <a:gridCol w="1956133"/>
              </a:tblGrid>
              <a:tr h="60012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  <a:r>
                        <a:rPr lang="sv-SE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RCP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sv-S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sec)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trains with increased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change in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times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trains with changed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times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6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226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26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3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l="4907" t="10235" r="20546" b="15588"/>
          <a:stretch/>
        </p:blipFill>
        <p:spPr>
          <a:xfrm>
            <a:off x="3197758" y="481052"/>
            <a:ext cx="5814771" cy="6015441"/>
          </a:xfrm>
          <a:prstGeom prst="rect">
            <a:avLst/>
          </a:prstGeom>
        </p:spPr>
      </p:pic>
      <p:sp>
        <p:nvSpPr>
          <p:cNvPr id="38" name="textruta 37"/>
          <p:cNvSpPr txBox="1"/>
          <p:nvPr/>
        </p:nvSpPr>
        <p:spPr>
          <a:xfrm>
            <a:off x="3060720" y="234831"/>
            <a:ext cx="60832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5:30         5:40           5:50          6:00          6:10          6:20          6:30          6:40          6:50          7:00         7:10          7:20    </a:t>
            </a:r>
            <a:endParaRPr lang="sv-SE" sz="1000" dirty="0"/>
          </a:p>
        </p:txBody>
      </p:sp>
      <p:pic>
        <p:nvPicPr>
          <p:cNvPr id="39" name="Bildobjekt 38"/>
          <p:cNvPicPr>
            <a:picLocks noChangeAspect="1"/>
          </p:cNvPicPr>
          <p:nvPr/>
        </p:nvPicPr>
        <p:blipFill rotWithShape="1">
          <a:blip r:embed="rId4"/>
          <a:srcRect l="26921" r="28176" b="3293"/>
          <a:stretch/>
        </p:blipFill>
        <p:spPr>
          <a:xfrm>
            <a:off x="2900080" y="390606"/>
            <a:ext cx="297678" cy="619066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208421" y="452563"/>
            <a:ext cx="5869844" cy="6224397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184898" y="1537097"/>
            <a:ext cx="2583711" cy="6219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dirty="0" smtClean="0"/>
              <a:t>RCP (</a:t>
            </a:r>
            <a:r>
              <a:rPr lang="en-GB" sz="2400" i="1" dirty="0" smtClean="0"/>
              <a:t>p</a:t>
            </a:r>
            <a:r>
              <a:rPr lang="en-GB" sz="2400" dirty="0" smtClean="0"/>
              <a:t>) &gt;= 120  sec</a:t>
            </a:r>
            <a:endParaRPr lang="en-US" dirty="0" smtClean="0"/>
          </a:p>
        </p:txBody>
      </p:sp>
      <p:sp>
        <p:nvSpPr>
          <p:cNvPr id="65" name="Oval 23"/>
          <p:cNvSpPr/>
          <p:nvPr/>
        </p:nvSpPr>
        <p:spPr>
          <a:xfrm>
            <a:off x="5709033" y="4969565"/>
            <a:ext cx="293307" cy="16202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7" name="Oval 25"/>
          <p:cNvSpPr/>
          <p:nvPr/>
        </p:nvSpPr>
        <p:spPr>
          <a:xfrm>
            <a:off x="6613563" y="2845541"/>
            <a:ext cx="330701" cy="19209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8" name="Oval 26"/>
          <p:cNvSpPr/>
          <p:nvPr/>
        </p:nvSpPr>
        <p:spPr>
          <a:xfrm>
            <a:off x="7899789" y="3320963"/>
            <a:ext cx="306238" cy="16262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9" name="Oval 27"/>
          <p:cNvSpPr/>
          <p:nvPr/>
        </p:nvSpPr>
        <p:spPr>
          <a:xfrm>
            <a:off x="7211831" y="3932604"/>
            <a:ext cx="365759" cy="16803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0" name="Oval 28"/>
          <p:cNvSpPr/>
          <p:nvPr/>
        </p:nvSpPr>
        <p:spPr>
          <a:xfrm>
            <a:off x="5579172" y="3324230"/>
            <a:ext cx="464897" cy="15857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1" name="Oval 29"/>
          <p:cNvSpPr/>
          <p:nvPr/>
        </p:nvSpPr>
        <p:spPr>
          <a:xfrm>
            <a:off x="6700966" y="3517038"/>
            <a:ext cx="579106" cy="18216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2" name="Oval 30"/>
          <p:cNvSpPr/>
          <p:nvPr/>
        </p:nvSpPr>
        <p:spPr>
          <a:xfrm>
            <a:off x="6136238" y="4953663"/>
            <a:ext cx="479329" cy="17792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3" name="Oval 31"/>
          <p:cNvSpPr/>
          <p:nvPr/>
        </p:nvSpPr>
        <p:spPr>
          <a:xfrm>
            <a:off x="4248328" y="4959139"/>
            <a:ext cx="676346" cy="1901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4" name="Oval 32"/>
          <p:cNvSpPr/>
          <p:nvPr/>
        </p:nvSpPr>
        <p:spPr>
          <a:xfrm>
            <a:off x="4275410" y="1457583"/>
            <a:ext cx="328392" cy="15902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8" name="Oval 19"/>
          <p:cNvSpPr/>
          <p:nvPr/>
        </p:nvSpPr>
        <p:spPr>
          <a:xfrm>
            <a:off x="6014596" y="2922208"/>
            <a:ext cx="995048" cy="13310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81" name="TextBox 38"/>
          <p:cNvSpPr txBox="1"/>
          <p:nvPr/>
        </p:nvSpPr>
        <p:spPr>
          <a:xfrm>
            <a:off x="4163856" y="469742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82" name="TextBox 39"/>
          <p:cNvSpPr txBox="1"/>
          <p:nvPr/>
        </p:nvSpPr>
        <p:spPr>
          <a:xfrm>
            <a:off x="5524357" y="4700232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83" name="TextBox 40"/>
          <p:cNvSpPr txBox="1"/>
          <p:nvPr/>
        </p:nvSpPr>
        <p:spPr>
          <a:xfrm>
            <a:off x="6062758" y="468871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85" name="TextBox 42"/>
          <p:cNvSpPr txBox="1"/>
          <p:nvPr/>
        </p:nvSpPr>
        <p:spPr>
          <a:xfrm>
            <a:off x="8124937" y="46827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86" name="TextBox 43"/>
          <p:cNvSpPr txBox="1"/>
          <p:nvPr/>
        </p:nvSpPr>
        <p:spPr>
          <a:xfrm>
            <a:off x="7172075" y="366370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7" name="TextBox 44"/>
          <p:cNvSpPr txBox="1"/>
          <p:nvPr/>
        </p:nvSpPr>
        <p:spPr>
          <a:xfrm>
            <a:off x="6742696" y="324214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D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88" name="TextBox 45"/>
          <p:cNvSpPr txBox="1"/>
          <p:nvPr/>
        </p:nvSpPr>
        <p:spPr>
          <a:xfrm>
            <a:off x="5470995" y="306355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9" name="TextBox 46"/>
          <p:cNvSpPr txBox="1"/>
          <p:nvPr/>
        </p:nvSpPr>
        <p:spPr>
          <a:xfrm>
            <a:off x="8108456" y="309899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90" name="TextBox 47"/>
          <p:cNvSpPr txBox="1"/>
          <p:nvPr/>
        </p:nvSpPr>
        <p:spPr>
          <a:xfrm>
            <a:off x="5982095" y="264213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1" name="TextBox 48"/>
          <p:cNvSpPr txBox="1"/>
          <p:nvPr/>
        </p:nvSpPr>
        <p:spPr>
          <a:xfrm>
            <a:off x="6861317" y="261801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92" name="TextBox 49"/>
          <p:cNvSpPr txBox="1"/>
          <p:nvPr/>
        </p:nvSpPr>
        <p:spPr>
          <a:xfrm>
            <a:off x="4188111" y="117539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A</a:t>
            </a:r>
          </a:p>
        </p:txBody>
      </p:sp>
      <p:graphicFrame>
        <p:nvGraphicFramePr>
          <p:cNvPr id="31" name="Tabell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99019"/>
              </p:ext>
            </p:extLst>
          </p:nvPr>
        </p:nvGraphicFramePr>
        <p:xfrm>
          <a:off x="539938" y="2466753"/>
          <a:ext cx="2117537" cy="326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244"/>
                <a:gridCol w="829340"/>
                <a:gridCol w="637953"/>
              </a:tblGrid>
              <a:tr h="200663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Point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RCP (sec)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</a:rPr>
                        <a:t>Diff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+ 120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544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813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- 60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325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476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+ 120</a:t>
                      </a: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751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+60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512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224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+ 53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433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112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289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+ 179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277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+ 44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191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6" name="Oval 33"/>
          <p:cNvSpPr/>
          <p:nvPr/>
        </p:nvSpPr>
        <p:spPr>
          <a:xfrm>
            <a:off x="7820300" y="4970854"/>
            <a:ext cx="309209" cy="17815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" name="Oval 34"/>
          <p:cNvSpPr/>
          <p:nvPr/>
        </p:nvSpPr>
        <p:spPr>
          <a:xfrm>
            <a:off x="8144981" y="4969565"/>
            <a:ext cx="384781" cy="16202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7786248" y="4682278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392398" y="472451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9573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-1975" y="845096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Evaluation of RCP increase</a:t>
            </a:r>
            <a:endParaRPr lang="sv-SE" sz="3600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1038225" y="1844824"/>
            <a:ext cx="6819900" cy="4674729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The trains are re-scheduled in the most optimal way, given the timetable flexibility</a:t>
            </a:r>
          </a:p>
          <a:p>
            <a:pPr lvl="1"/>
            <a:r>
              <a:rPr lang="en-US" sz="1800" dirty="0"/>
              <a:t>The re-scheduling model from EOT is used</a:t>
            </a:r>
          </a:p>
          <a:p>
            <a:pPr lvl="1"/>
            <a:r>
              <a:rPr lang="en-US" sz="1800" dirty="0"/>
              <a:t>Trains can use both tracks flexible</a:t>
            </a:r>
          </a:p>
          <a:p>
            <a:pPr lvl="1"/>
            <a:r>
              <a:rPr lang="en-US" sz="1800" dirty="0"/>
              <a:t>Optimal re-scheduling – Does not represent reality</a:t>
            </a:r>
          </a:p>
          <a:p>
            <a:pPr lvl="1"/>
            <a:r>
              <a:rPr lang="en-US" sz="1800" dirty="0"/>
              <a:t>Objective function: Minimize the difference in </a:t>
            </a:r>
            <a:r>
              <a:rPr lang="en-US" sz="1800" dirty="0" err="1"/>
              <a:t>dep</a:t>
            </a:r>
            <a:r>
              <a:rPr lang="en-US" sz="1800" dirty="0"/>
              <a:t>/</a:t>
            </a:r>
            <a:r>
              <a:rPr lang="en-US" sz="1800" dirty="0" err="1"/>
              <a:t>arr</a:t>
            </a:r>
            <a:r>
              <a:rPr lang="en-US" sz="1800" dirty="0"/>
              <a:t> times at all planned stops</a:t>
            </a:r>
          </a:p>
          <a:p>
            <a:pPr lvl="1"/>
            <a:r>
              <a:rPr lang="en-US" sz="1800" dirty="0"/>
              <a:t>Solver: CPLEX 12.5 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000" dirty="0" smtClean="0"/>
              <a:t>Traffic simulation when a train is delayed at the first station:</a:t>
            </a:r>
          </a:p>
          <a:p>
            <a:pPr lvl="1"/>
            <a:r>
              <a:rPr lang="en-US" sz="1800" dirty="0" smtClean="0"/>
              <a:t>Train 1023 is delayed 120 sec</a:t>
            </a:r>
          </a:p>
          <a:p>
            <a:pPr lvl="1"/>
            <a:r>
              <a:rPr lang="en-US" sz="1800" dirty="0" smtClean="0"/>
              <a:t>Train 1023 is delayed 240 sec</a:t>
            </a:r>
          </a:p>
          <a:p>
            <a:pPr lvl="1"/>
            <a:r>
              <a:rPr lang="en-US" sz="1800" dirty="0" smtClean="0"/>
              <a:t>Train 1023 is delayed 480 sec</a:t>
            </a:r>
          </a:p>
          <a:p>
            <a:pPr lvl="0"/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8398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-1975" y="845096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Evaluation of RCP increase</a:t>
            </a:r>
            <a:endParaRPr lang="sv-SE" sz="3600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1038225" y="1761700"/>
            <a:ext cx="6819900" cy="4674729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Results:</a:t>
            </a: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567141"/>
              </p:ext>
            </p:extLst>
          </p:nvPr>
        </p:nvGraphicFramePr>
        <p:xfrm>
          <a:off x="886693" y="2299855"/>
          <a:ext cx="7438834" cy="3542815"/>
        </p:xfrm>
        <a:graphic>
          <a:graphicData uri="http://schemas.openxmlformats.org/drawingml/2006/table">
            <a:tbl>
              <a:tblPr/>
              <a:tblGrid>
                <a:gridCol w="770950"/>
                <a:gridCol w="704227"/>
                <a:gridCol w="43070"/>
                <a:gridCol w="1551216"/>
                <a:gridCol w="43070"/>
                <a:gridCol w="1205971"/>
                <a:gridCol w="53362"/>
                <a:gridCol w="1333658"/>
                <a:gridCol w="43070"/>
                <a:gridCol w="1690240"/>
              </a:tblGrid>
              <a:tr h="650496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v-S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RCP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delay for all trains at all stopping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stations (sec)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delayed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trains at end station</a:t>
                      </a: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delayed arrivals to stops</a:t>
                      </a: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delay for the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initially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delayed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 (sec)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2268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68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8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8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68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8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8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68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8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8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68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8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4827816" y="5885708"/>
            <a:ext cx="3612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400" dirty="0" smtClean="0"/>
              <a:t>Scenario 1: Train 1023 </a:t>
            </a:r>
            <a:r>
              <a:rPr lang="en-US" sz="1400" dirty="0"/>
              <a:t>is delayed 120 </a:t>
            </a:r>
            <a:r>
              <a:rPr lang="en-US" sz="1400" dirty="0" smtClean="0"/>
              <a:t>sec</a:t>
            </a:r>
            <a:endParaRPr lang="en-US" sz="1400" dirty="0"/>
          </a:p>
          <a:p>
            <a:pPr lvl="1"/>
            <a:r>
              <a:rPr lang="en-US" sz="1400" dirty="0" smtClean="0"/>
              <a:t>Scenario 2: Train 1023 </a:t>
            </a:r>
            <a:r>
              <a:rPr lang="en-US" sz="1400" dirty="0"/>
              <a:t>is delayed 240 </a:t>
            </a:r>
            <a:r>
              <a:rPr lang="en-US" sz="1400" dirty="0" smtClean="0"/>
              <a:t>sec</a:t>
            </a:r>
            <a:endParaRPr lang="en-US" sz="1400" dirty="0"/>
          </a:p>
          <a:p>
            <a:pPr lvl="1"/>
            <a:r>
              <a:rPr lang="en-US" sz="1400" dirty="0" smtClean="0"/>
              <a:t>Scenario 3: Train 1023 </a:t>
            </a:r>
            <a:r>
              <a:rPr lang="en-US" sz="1400" dirty="0"/>
              <a:t>is delayed 480 </a:t>
            </a:r>
            <a:r>
              <a:rPr lang="en-US" sz="1400" dirty="0" smtClean="0"/>
              <a:t>sec</a:t>
            </a:r>
            <a:endParaRPr lang="en-US" sz="1400" dirty="0"/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7330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-1975" y="845096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Continuing work</a:t>
            </a:r>
            <a:endParaRPr lang="sv-SE" sz="3600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1038225" y="1844824"/>
            <a:ext cx="6819900" cy="4674729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Evaluate the timetables with more disturbance scenarios</a:t>
            </a:r>
          </a:p>
          <a:p>
            <a:pPr lvl="0"/>
            <a:r>
              <a:rPr lang="en-US" sz="2400" dirty="0" smtClean="0"/>
              <a:t>Test how to maximize RCP in the objective function</a:t>
            </a:r>
          </a:p>
          <a:p>
            <a:pPr lvl="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393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xpanding_sv_hori_bl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789697"/>
            <a:ext cx="4031976" cy="8962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628201"/>
            <a:ext cx="9144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cs typeface="Arial" pitchFamily="34" charset="0"/>
              </a:rPr>
              <a:t>Tack </a:t>
            </a:r>
            <a:r>
              <a:rPr lang="en-US" sz="3200" b="1" dirty="0" err="1" smtClean="0">
                <a:cs typeface="Arial" pitchFamily="34" charset="0"/>
              </a:rPr>
              <a:t>för</a:t>
            </a:r>
            <a:r>
              <a:rPr lang="en-US" sz="3200" b="1" dirty="0" smtClean="0">
                <a:cs typeface="Arial" pitchFamily="34" charset="0"/>
              </a:rPr>
              <a:t> </a:t>
            </a:r>
            <a:r>
              <a:rPr lang="en-US" sz="3200" b="1" dirty="0" err="1" smtClean="0">
                <a:cs typeface="Arial" pitchFamily="34" charset="0"/>
              </a:rPr>
              <a:t>er</a:t>
            </a:r>
            <a:r>
              <a:rPr lang="en-US" sz="3200" b="1" dirty="0" smtClean="0">
                <a:cs typeface="Arial" pitchFamily="34" charset="0"/>
              </a:rPr>
              <a:t> </a:t>
            </a:r>
            <a:r>
              <a:rPr lang="en-US" sz="3200" b="1" dirty="0" err="1" smtClean="0">
                <a:cs typeface="Arial" pitchFamily="34" charset="0"/>
              </a:rPr>
              <a:t>uppmärksamhet</a:t>
            </a:r>
            <a:r>
              <a:rPr lang="en-US" sz="3200" b="1" dirty="0" smtClean="0">
                <a:cs typeface="Arial" pitchFamily="34" charset="0"/>
              </a:rPr>
              <a:t>!</a:t>
            </a:r>
          </a:p>
          <a:p>
            <a:pPr algn="ctr"/>
            <a:endParaRPr lang="en-US" sz="1100" b="1" dirty="0" smtClean="0">
              <a:cs typeface="Arial" pitchFamily="34" charset="0"/>
            </a:endParaRPr>
          </a:p>
          <a:p>
            <a:pPr algn="ctr"/>
            <a:r>
              <a:rPr lang="en-US" sz="3200" b="1" dirty="0" err="1" smtClean="0">
                <a:cs typeface="Arial" pitchFamily="34" charset="0"/>
              </a:rPr>
              <a:t>Frågor</a:t>
            </a:r>
            <a:r>
              <a:rPr lang="en-US" sz="3200" b="1" dirty="0" smtClean="0">
                <a:cs typeface="Arial" pitchFamily="34" charset="0"/>
              </a:rPr>
              <a:t>?</a:t>
            </a:r>
            <a:endParaRPr lang="sv-SE" sz="3200" b="1" dirty="0">
              <a:cs typeface="Arial" pitchFamily="34" charset="0"/>
            </a:endParaRPr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4945688" y="6470919"/>
            <a:ext cx="4067944" cy="516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437BBE"/>
              </a:buClr>
              <a:buSzTx/>
              <a:buFont typeface="Wingdings" pitchFamily="2" charset="2"/>
              <a:buNone/>
              <a:tabLst/>
              <a:defRPr/>
            </a:pPr>
            <a:r>
              <a:rPr lang="sv-SE" sz="1800" i="0" kern="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mma.andersson@liu.se</a:t>
            </a:r>
          </a:p>
        </p:txBody>
      </p:sp>
    </p:spTree>
    <p:extLst>
      <p:ext uri="{BB962C8B-B14F-4D97-AF65-F5344CB8AC3E}">
        <p14:creationId xmlns:p14="http://schemas.microsoft.com/office/powerpoint/2010/main" val="7226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 txBox="1">
            <a:spLocks/>
          </p:cNvSpPr>
          <p:nvPr/>
        </p:nvSpPr>
        <p:spPr>
          <a:xfrm>
            <a:off x="0" y="507899"/>
            <a:ext cx="9143999" cy="143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typical critical </a:t>
            </a:r>
            <a:r>
              <a:rPr lang="en-US" dirty="0" smtClean="0"/>
              <a:t>point </a:t>
            </a:r>
          </a:p>
          <a:p>
            <a:r>
              <a:rPr lang="en-US" sz="2800" dirty="0" smtClean="0"/>
              <a:t>timetable for train 530 (2011)</a:t>
            </a:r>
            <a:endParaRPr lang="en-US" sz="2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8" t="19448" r="22931" b="53746"/>
          <a:stretch/>
        </p:blipFill>
        <p:spPr bwMode="auto">
          <a:xfrm>
            <a:off x="1385306" y="3608884"/>
            <a:ext cx="3911438" cy="287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1" t="63138" r="21810" b="14905"/>
          <a:stretch/>
        </p:blipFill>
        <p:spPr bwMode="auto">
          <a:xfrm>
            <a:off x="1379952" y="2141382"/>
            <a:ext cx="4103548" cy="235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t="63127" r="59688" b="12430"/>
          <a:stretch/>
        </p:blipFill>
        <p:spPr bwMode="auto">
          <a:xfrm>
            <a:off x="4663370" y="2143684"/>
            <a:ext cx="3134033" cy="262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0" t="63724" r="23290" b="13350"/>
          <a:stretch/>
        </p:blipFill>
        <p:spPr bwMode="auto">
          <a:xfrm>
            <a:off x="7785237" y="2201351"/>
            <a:ext cx="561320" cy="24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2" t="19875" r="26576" b="78625"/>
          <a:stretch/>
        </p:blipFill>
        <p:spPr bwMode="auto">
          <a:xfrm>
            <a:off x="1401176" y="1962472"/>
            <a:ext cx="3311454" cy="1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1" t="19938" r="59688" b="78562"/>
          <a:stretch/>
        </p:blipFill>
        <p:spPr bwMode="auto">
          <a:xfrm>
            <a:off x="4939599" y="1975889"/>
            <a:ext cx="2832530" cy="1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22"/>
          <p:cNvSpPr/>
          <p:nvPr/>
        </p:nvSpPr>
        <p:spPr>
          <a:xfrm>
            <a:off x="3898840" y="4285818"/>
            <a:ext cx="598735" cy="381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28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-1975" y="845096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Robustness in critical points (RCP)</a:t>
            </a:r>
            <a:endParaRPr lang="sv-SE" sz="3600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1038225" y="1844824"/>
            <a:ext cx="6819900" cy="4674729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/>
              <a:t>A measure with three parts that</a:t>
            </a:r>
            <a:r>
              <a:rPr lang="en-GB" sz="2400" dirty="0"/>
              <a:t> </a:t>
            </a:r>
            <a:r>
              <a:rPr lang="en-GB" sz="2400" dirty="0" smtClean="0"/>
              <a:t>indicate how robust a critical point are:</a:t>
            </a:r>
          </a:p>
          <a:p>
            <a:pPr lvl="1"/>
            <a:r>
              <a:rPr lang="en-GB" sz="2000" dirty="0"/>
              <a:t>The available runtime margins </a:t>
            </a:r>
            <a:r>
              <a:rPr lang="en-GB" sz="2000" dirty="0" smtClean="0"/>
              <a:t>for the operating/overtaking train before the critical point</a:t>
            </a:r>
          </a:p>
          <a:p>
            <a:pPr lvl="1"/>
            <a:r>
              <a:rPr lang="en-GB" sz="2000" dirty="0" smtClean="0"/>
              <a:t>The </a:t>
            </a:r>
            <a:r>
              <a:rPr lang="en-GB" sz="2000" dirty="0"/>
              <a:t>available runtime margins for the </a:t>
            </a:r>
            <a:r>
              <a:rPr lang="en-GB" sz="2000" dirty="0" smtClean="0"/>
              <a:t>entering/overtaken </a:t>
            </a:r>
            <a:r>
              <a:rPr lang="en-GB" sz="2000" dirty="0"/>
              <a:t>train after the critical point. </a:t>
            </a:r>
            <a:endParaRPr lang="en-GB" sz="2000" dirty="0" smtClean="0"/>
          </a:p>
          <a:p>
            <a:pPr lvl="1"/>
            <a:r>
              <a:rPr lang="en-GB" sz="2000" dirty="0" smtClean="0"/>
              <a:t>The </a:t>
            </a:r>
            <a:r>
              <a:rPr lang="en-GB" sz="2000" dirty="0"/>
              <a:t>headway margin between the trains in the critical point</a:t>
            </a:r>
            <a:endParaRPr lang="sv-SE" sz="20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63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ubrik 1"/>
          <p:cNvSpPr>
            <a:spLocks noGrp="1"/>
          </p:cNvSpPr>
          <p:nvPr>
            <p:ph type="title"/>
          </p:nvPr>
        </p:nvSpPr>
        <p:spPr>
          <a:xfrm>
            <a:off x="0" y="538321"/>
            <a:ext cx="9144000" cy="11398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smtClean="0"/>
              <a:t>The three parts of RCP</a:t>
            </a:r>
            <a:endParaRPr lang="en-US" sz="3600" dirty="0"/>
          </a:p>
        </p:txBody>
      </p:sp>
      <p:sp>
        <p:nvSpPr>
          <p:cNvPr id="73" name="TextBox 72"/>
          <p:cNvSpPr txBox="1"/>
          <p:nvPr/>
        </p:nvSpPr>
        <p:spPr>
          <a:xfrm rot="-5400000">
            <a:off x="871194" y="3359377"/>
            <a:ext cx="1220719" cy="461665"/>
          </a:xfrm>
          <a:prstGeom prst="rect">
            <a:avLst/>
          </a:prstGeom>
          <a:noFill/>
          <a:ln cmpd="dbl">
            <a:noFill/>
          </a:ln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Stations</a:t>
            </a:r>
            <a:endParaRPr lang="sv-SE" sz="2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228776" y="6163416"/>
            <a:ext cx="817853" cy="461665"/>
          </a:xfrm>
          <a:prstGeom prst="rect">
            <a:avLst/>
          </a:prstGeom>
          <a:noFill/>
          <a:ln cmpd="dbl">
            <a:noFill/>
          </a:ln>
        </p:spPr>
        <p:txBody>
          <a:bodyPr wrap="none" rtlCol="0">
            <a:spAutoFit/>
          </a:bodyPr>
          <a:lstStyle/>
          <a:p>
            <a:r>
              <a:rPr lang="sv-SE" sz="2400" b="1" dirty="0" err="1" smtClean="0"/>
              <a:t>Time</a:t>
            </a:r>
            <a:endParaRPr lang="sv-SE" sz="2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819414" y="248514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D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314895" y="4820063"/>
            <a:ext cx="53184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314895" y="3746324"/>
            <a:ext cx="53184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314895" y="2672586"/>
            <a:ext cx="53184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785669" y="574053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A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91204" y="4653971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B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26828" y="3586365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C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813751" y="1308262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E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3223537" y="2680195"/>
            <a:ext cx="2144387" cy="3237072"/>
          </a:xfrm>
          <a:prstGeom prst="straightConnector1">
            <a:avLst/>
          </a:prstGeom>
          <a:ln w="158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5552361" y="1479543"/>
            <a:ext cx="662747" cy="1197690"/>
          </a:xfrm>
          <a:prstGeom prst="straightConnector1">
            <a:avLst/>
          </a:prstGeom>
          <a:ln w="158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359726" y="2678350"/>
            <a:ext cx="193419" cy="1"/>
          </a:xfrm>
          <a:prstGeom prst="straightConnector1">
            <a:avLst/>
          </a:prstGeom>
          <a:ln w="158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4203726" y="3748142"/>
            <a:ext cx="1026077" cy="1077887"/>
          </a:xfrm>
          <a:prstGeom prst="straightConnector1">
            <a:avLst/>
          </a:prstGeom>
          <a:ln w="158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5332782" y="2674403"/>
            <a:ext cx="1004978" cy="1073739"/>
          </a:xfrm>
          <a:prstGeom prst="straightConnector1">
            <a:avLst/>
          </a:prstGeom>
          <a:ln w="158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6433056" y="1479543"/>
            <a:ext cx="870128" cy="1196989"/>
          </a:xfrm>
          <a:prstGeom prst="straightConnector1">
            <a:avLst/>
          </a:prstGeom>
          <a:ln w="158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237215" y="3753827"/>
            <a:ext cx="103734" cy="0"/>
          </a:xfrm>
          <a:prstGeom prst="straightConnector1">
            <a:avLst/>
          </a:prstGeom>
          <a:ln w="158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6339847" y="2678259"/>
            <a:ext cx="98228" cy="335"/>
          </a:xfrm>
          <a:prstGeom prst="straightConnector1">
            <a:avLst/>
          </a:prstGeom>
          <a:ln w="158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2325074" y="1173585"/>
            <a:ext cx="9310" cy="4734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340368" y="5786297"/>
            <a:ext cx="0" cy="2525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531732" y="5793153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728914" y="5794647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935367" y="5793229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137929" y="5786454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3338587" y="1173585"/>
            <a:ext cx="1" cy="47202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546242" y="5788666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743424" y="5797014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949878" y="5788742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152439" y="5788821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355314" y="1173585"/>
            <a:ext cx="0" cy="47313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375635" y="1173585"/>
            <a:ext cx="0" cy="47067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566997" y="5793190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764181" y="5794683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970634" y="5793267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173194" y="5786490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393220" y="1173585"/>
            <a:ext cx="0" cy="47067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584583" y="5788821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781765" y="5797169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988219" y="5788897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190779" y="5788977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7408290" y="1173585"/>
            <a:ext cx="10868" cy="47067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599654" y="5789179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796836" y="5797528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7003289" y="5789256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205851" y="5789334"/>
            <a:ext cx="0" cy="118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2166111" y="6000706"/>
            <a:ext cx="341760" cy="276999"/>
          </a:xfrm>
          <a:prstGeom prst="rect">
            <a:avLst/>
          </a:prstGeom>
          <a:noFill/>
          <a:ln cmpd="dbl">
            <a:noFill/>
          </a:ln>
        </p:spPr>
        <p:txBody>
          <a:bodyPr wrap="none" rtlCol="0">
            <a:spAutoFit/>
          </a:bodyPr>
          <a:lstStyle/>
          <a:p>
            <a:r>
              <a:rPr lang="sv-SE" sz="1200" dirty="0" smtClean="0"/>
              <a:t>08</a:t>
            </a:r>
            <a:endParaRPr lang="sv-SE" sz="12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200234" y="6009829"/>
            <a:ext cx="316112" cy="246221"/>
          </a:xfrm>
          <a:prstGeom prst="rect">
            <a:avLst/>
          </a:prstGeom>
          <a:noFill/>
          <a:ln cmpd="dbl">
            <a:noFill/>
          </a:ln>
        </p:spPr>
        <p:txBody>
          <a:bodyPr wrap="none" rtlCol="0">
            <a:spAutoFit/>
          </a:bodyPr>
          <a:lstStyle/>
          <a:p>
            <a:r>
              <a:rPr lang="sv-SE" sz="1000" dirty="0" smtClean="0"/>
              <a:t>10</a:t>
            </a:r>
            <a:endParaRPr lang="sv-SE" sz="1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214670" y="6013936"/>
            <a:ext cx="316112" cy="246221"/>
          </a:xfrm>
          <a:prstGeom prst="rect">
            <a:avLst/>
          </a:prstGeom>
          <a:noFill/>
          <a:ln cmpd="dbl">
            <a:noFill/>
          </a:ln>
        </p:spPr>
        <p:txBody>
          <a:bodyPr wrap="none" rtlCol="0">
            <a:spAutoFit/>
          </a:bodyPr>
          <a:lstStyle/>
          <a:p>
            <a:r>
              <a:rPr lang="sv-SE" sz="1000" dirty="0"/>
              <a:t>2</a:t>
            </a:r>
            <a:r>
              <a:rPr lang="sv-SE" sz="1000" dirty="0" smtClean="0"/>
              <a:t>0</a:t>
            </a:r>
            <a:endParaRPr lang="sv-SE" sz="1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5235432" y="6011688"/>
            <a:ext cx="316112" cy="246221"/>
          </a:xfrm>
          <a:prstGeom prst="rect">
            <a:avLst/>
          </a:prstGeom>
          <a:noFill/>
          <a:ln cmpd="dbl">
            <a:noFill/>
          </a:ln>
        </p:spPr>
        <p:txBody>
          <a:bodyPr wrap="none" rtlCol="0">
            <a:spAutoFit/>
          </a:bodyPr>
          <a:lstStyle/>
          <a:p>
            <a:r>
              <a:rPr lang="sv-SE" sz="1000" dirty="0" smtClean="0"/>
              <a:t>30</a:t>
            </a:r>
            <a:endParaRPr lang="sv-SE" sz="1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253831" y="6011509"/>
            <a:ext cx="316112" cy="246221"/>
          </a:xfrm>
          <a:prstGeom prst="rect">
            <a:avLst/>
          </a:prstGeom>
          <a:noFill/>
          <a:ln cmpd="dbl">
            <a:noFill/>
          </a:ln>
        </p:spPr>
        <p:txBody>
          <a:bodyPr wrap="none" rtlCol="0">
            <a:spAutoFit/>
          </a:bodyPr>
          <a:lstStyle/>
          <a:p>
            <a:r>
              <a:rPr lang="sv-SE" sz="1000" dirty="0"/>
              <a:t>4</a:t>
            </a:r>
            <a:r>
              <a:rPr lang="sv-SE" sz="1000" dirty="0" smtClean="0"/>
              <a:t>0</a:t>
            </a:r>
            <a:endParaRPr lang="sv-SE" sz="1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267425" y="6013936"/>
            <a:ext cx="316112" cy="246221"/>
          </a:xfrm>
          <a:prstGeom prst="rect">
            <a:avLst/>
          </a:prstGeom>
          <a:noFill/>
          <a:ln cmpd="dbl">
            <a:noFill/>
          </a:ln>
        </p:spPr>
        <p:txBody>
          <a:bodyPr wrap="none" rtlCol="0">
            <a:spAutoFit/>
          </a:bodyPr>
          <a:lstStyle/>
          <a:p>
            <a:r>
              <a:rPr lang="sv-SE" sz="1000" dirty="0" smtClean="0"/>
              <a:t>50</a:t>
            </a:r>
            <a:endParaRPr lang="sv-SE" sz="1000" dirty="0"/>
          </a:p>
        </p:txBody>
      </p:sp>
      <p:cxnSp>
        <p:nvCxnSpPr>
          <p:cNvPr id="125" name="Straight Connector 124"/>
          <p:cNvCxnSpPr/>
          <p:nvPr/>
        </p:nvCxnSpPr>
        <p:spPr>
          <a:xfrm>
            <a:off x="2325074" y="5786297"/>
            <a:ext cx="0" cy="2525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3339584" y="5788666"/>
            <a:ext cx="0" cy="2525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357169" y="5788051"/>
            <a:ext cx="0" cy="2525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375635" y="5782389"/>
            <a:ext cx="0" cy="2525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393220" y="5780932"/>
            <a:ext cx="0" cy="2525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408290" y="5789179"/>
            <a:ext cx="0" cy="2525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2328128" y="1479543"/>
            <a:ext cx="5305205" cy="115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 rot="18236089">
            <a:off x="4612074" y="2879333"/>
            <a:ext cx="722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Train</a:t>
            </a:r>
            <a:r>
              <a:rPr lang="sv-SE" sz="1400" dirty="0" smtClean="0"/>
              <a:t> 1</a:t>
            </a:r>
            <a:endParaRPr lang="sv-SE" sz="1400" dirty="0"/>
          </a:p>
        </p:txBody>
      </p:sp>
      <p:sp>
        <p:nvSpPr>
          <p:cNvPr id="133" name="Rectangle 132"/>
          <p:cNvSpPr/>
          <p:nvPr/>
        </p:nvSpPr>
        <p:spPr>
          <a:xfrm rot="18842512">
            <a:off x="5456671" y="2921591"/>
            <a:ext cx="722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Train</a:t>
            </a:r>
            <a:r>
              <a:rPr lang="sv-SE" sz="1400" dirty="0" smtClean="0"/>
              <a:t> 2</a:t>
            </a:r>
            <a:endParaRPr lang="sv-SE" sz="1400" dirty="0"/>
          </a:p>
        </p:txBody>
      </p:sp>
      <p:cxnSp>
        <p:nvCxnSpPr>
          <p:cNvPr id="134" name="Straight Connector 133"/>
          <p:cNvCxnSpPr/>
          <p:nvPr/>
        </p:nvCxnSpPr>
        <p:spPr>
          <a:xfrm>
            <a:off x="2348838" y="5917267"/>
            <a:ext cx="52844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Left Brace 134"/>
          <p:cNvSpPr/>
          <p:nvPr/>
        </p:nvSpPr>
        <p:spPr>
          <a:xfrm rot="5400000">
            <a:off x="3857849" y="4701911"/>
            <a:ext cx="83931" cy="15172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6" name="Straight Arrow Connector 135"/>
          <p:cNvCxnSpPr/>
          <p:nvPr/>
        </p:nvCxnSpPr>
        <p:spPr>
          <a:xfrm flipV="1">
            <a:off x="3223537" y="4826029"/>
            <a:ext cx="614909" cy="1103164"/>
          </a:xfrm>
          <a:prstGeom prst="straightConnector1">
            <a:avLst/>
          </a:prstGeom>
          <a:ln w="1587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4355314" y="3753827"/>
            <a:ext cx="874489" cy="1072202"/>
          </a:xfrm>
          <a:prstGeom prst="straightConnector1">
            <a:avLst/>
          </a:prstGeom>
          <a:ln w="15875">
            <a:solidFill>
              <a:srgbClr val="0070C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Left Brace 137"/>
          <p:cNvSpPr/>
          <p:nvPr/>
        </p:nvSpPr>
        <p:spPr>
          <a:xfrm rot="16200000">
            <a:off x="4109681" y="4813246"/>
            <a:ext cx="63351" cy="8237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9" name="Left Brace 138"/>
          <p:cNvSpPr/>
          <p:nvPr/>
        </p:nvSpPr>
        <p:spPr>
          <a:xfrm rot="16200000">
            <a:off x="4246963" y="4776686"/>
            <a:ext cx="77770" cy="1699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0" name="Line Callout 1 139"/>
          <p:cNvSpPr/>
          <p:nvPr/>
        </p:nvSpPr>
        <p:spPr>
          <a:xfrm>
            <a:off x="5368091" y="4968835"/>
            <a:ext cx="2074700" cy="804644"/>
          </a:xfrm>
          <a:prstGeom prst="borderCallout1">
            <a:avLst>
              <a:gd name="adj1" fmla="val 50280"/>
              <a:gd name="adj2" fmla="val 137"/>
              <a:gd name="adj3" fmla="val -7491"/>
              <a:gd name="adj4" fmla="val -5205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Runtime</a:t>
            </a:r>
            <a:r>
              <a:rPr lang="sv-S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margin</a:t>
            </a:r>
            <a:r>
              <a:rPr lang="sv-S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sv-SE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train</a:t>
            </a:r>
            <a:r>
              <a:rPr lang="sv-S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sv-SE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sv-S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station B and C</a:t>
            </a:r>
          </a:p>
        </p:txBody>
      </p:sp>
      <p:sp>
        <p:nvSpPr>
          <p:cNvPr id="141" name="Line Callout 1 140"/>
          <p:cNvSpPr/>
          <p:nvPr/>
        </p:nvSpPr>
        <p:spPr>
          <a:xfrm>
            <a:off x="1945771" y="3859619"/>
            <a:ext cx="1777841" cy="861237"/>
          </a:xfrm>
          <a:prstGeom prst="borderCallout1">
            <a:avLst>
              <a:gd name="adj1" fmla="val 48576"/>
              <a:gd name="adj2" fmla="val 100672"/>
              <a:gd name="adj3" fmla="val 100382"/>
              <a:gd name="adj4" fmla="val 11031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Runtime</a:t>
            </a:r>
            <a:r>
              <a:rPr lang="sv-SE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margin</a:t>
            </a:r>
            <a:r>
              <a:rPr lang="sv-S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sv-SE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train</a:t>
            </a:r>
            <a:r>
              <a:rPr lang="sv-S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sv-SE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sv-S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station </a:t>
            </a:r>
            <a:r>
              <a:rPr lang="sv-SE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sv-S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B</a:t>
            </a:r>
          </a:p>
        </p:txBody>
      </p:sp>
      <p:sp>
        <p:nvSpPr>
          <p:cNvPr id="142" name="Line Callout 1 141"/>
          <p:cNvSpPr/>
          <p:nvPr/>
        </p:nvSpPr>
        <p:spPr>
          <a:xfrm>
            <a:off x="3604457" y="5215524"/>
            <a:ext cx="1562985" cy="1025789"/>
          </a:xfrm>
          <a:prstGeom prst="borderCallout1">
            <a:avLst>
              <a:gd name="adj1" fmla="val 169"/>
              <a:gd name="adj2" fmla="val 50036"/>
              <a:gd name="adj3" fmla="val -31786"/>
              <a:gd name="adj4" fmla="val 3424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Headway</a:t>
            </a:r>
            <a:r>
              <a:rPr lang="sv-S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margin</a:t>
            </a:r>
            <a:r>
              <a:rPr lang="sv-S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sv-S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train</a:t>
            </a:r>
            <a:r>
              <a:rPr lang="sv-SE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and 2 at station B</a:t>
            </a:r>
          </a:p>
        </p:txBody>
      </p:sp>
    </p:spTree>
    <p:extLst>
      <p:ext uri="{BB962C8B-B14F-4D97-AF65-F5344CB8AC3E}">
        <p14:creationId xmlns:p14="http://schemas.microsoft.com/office/powerpoint/2010/main" val="330934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8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-1975" y="845096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How to increase RCP</a:t>
            </a:r>
            <a:endParaRPr lang="sv-SE" sz="3600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1038225" y="1844824"/>
            <a:ext cx="6819900" cy="4674729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/>
              <a:t>Increase some of the three margin parts in the measure</a:t>
            </a:r>
          </a:p>
          <a:p>
            <a:pPr lvl="1"/>
            <a:r>
              <a:rPr lang="en-GB" sz="2000" dirty="0"/>
              <a:t>Might increase the trains’ runtime</a:t>
            </a:r>
          </a:p>
          <a:p>
            <a:pPr lvl="1"/>
            <a:r>
              <a:rPr lang="en-GB" sz="2000" dirty="0" smtClean="0"/>
              <a:t>Might lead to a chain of reactions in the timetable</a:t>
            </a:r>
          </a:p>
          <a:p>
            <a:pPr lvl="0"/>
            <a:r>
              <a:rPr lang="en-GB" sz="2400" dirty="0" smtClean="0"/>
              <a:t>We need </a:t>
            </a:r>
            <a:r>
              <a:rPr lang="en-GB" sz="2400" dirty="0"/>
              <a:t>a method that can handle all trains at the same time to find the best overall solution</a:t>
            </a:r>
          </a:p>
          <a:p>
            <a:pPr lvl="1"/>
            <a:r>
              <a:rPr lang="en-GB" sz="2000" dirty="0"/>
              <a:t>Mathematical programming, optimization, </a:t>
            </a:r>
            <a:r>
              <a:rPr lang="en-GB" sz="2000" dirty="0" smtClean="0"/>
              <a:t>checks all possible train combinations and result in the </a:t>
            </a:r>
            <a:r>
              <a:rPr lang="en-GB" sz="2000" dirty="0"/>
              <a:t>optimal timetable </a:t>
            </a:r>
            <a:endParaRPr lang="en-GB" sz="2000" dirty="0" smtClean="0"/>
          </a:p>
          <a:p>
            <a:pPr lvl="1"/>
            <a:endParaRPr lang="en-US" sz="2000" dirty="0"/>
          </a:p>
          <a:p>
            <a:pPr lvl="0"/>
            <a:endParaRPr lang="en-GB" sz="2400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887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-1975" y="845096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How to increase RCP</a:t>
            </a:r>
            <a:endParaRPr lang="sv-SE" sz="3600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1038225" y="1844824"/>
            <a:ext cx="6819900" cy="4674729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/>
              <a:t>Two ways to use RCP in an optimization model</a:t>
            </a:r>
          </a:p>
          <a:p>
            <a:pPr lvl="1"/>
            <a:r>
              <a:rPr lang="en-GB" sz="2000" dirty="0" smtClean="0"/>
              <a:t>As an objective function: Maximize RCP</a:t>
            </a:r>
          </a:p>
          <a:p>
            <a:pPr lvl="1"/>
            <a:r>
              <a:rPr lang="en-GB" sz="2000" dirty="0" smtClean="0"/>
              <a:t>As a constraint: RCP &gt;= ‘120’ seconds</a:t>
            </a:r>
          </a:p>
          <a:p>
            <a:pPr lvl="0"/>
            <a:r>
              <a:rPr lang="en-GB" sz="2400" dirty="0" smtClean="0"/>
              <a:t>At the same time the difference to the initial timetable should be as small as possible: </a:t>
            </a:r>
          </a:p>
          <a:p>
            <a:pPr lvl="1"/>
            <a:r>
              <a:rPr lang="en-GB" sz="2000" dirty="0" smtClean="0"/>
              <a:t>Minimize T* - T </a:t>
            </a:r>
            <a:endParaRPr lang="en-US" sz="1600" dirty="0"/>
          </a:p>
          <a:p>
            <a:pPr lvl="0"/>
            <a:r>
              <a:rPr lang="en-GB" sz="2400" dirty="0" smtClean="0"/>
              <a:t>Evaluate the timetable by simulation with disturbances 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25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/>
          <p:nvPr/>
        </p:nvSpPr>
        <p:spPr bwMode="auto">
          <a:xfrm>
            <a:off x="2" y="4045209"/>
            <a:ext cx="3335381" cy="838681"/>
          </a:xfrm>
          <a:prstGeom prst="rect">
            <a:avLst/>
          </a:prstGeom>
          <a:solidFill>
            <a:srgbClr val="4982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22350" marR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sv-SE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15" name="Rectangle 1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17567" y="4034904"/>
            <a:ext cx="7960831" cy="13522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3200" b="1" dirty="0" smtClean="0">
                <a:solidFill>
                  <a:schemeClr val="bg1"/>
                </a:solidFill>
              </a:rPr>
              <a:t>Work in progress 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-19392" y="845096"/>
            <a:ext cx="2750163" cy="185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/>
              <a:t>Experiments for the Swedish Southern mainline</a:t>
            </a:r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176580" y="3049798"/>
            <a:ext cx="2530993" cy="2755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Malmö – </a:t>
            </a:r>
            <a:r>
              <a:rPr lang="en-US" sz="2000" dirty="0" err="1"/>
              <a:t>Alvesta</a:t>
            </a:r>
            <a:r>
              <a:rPr lang="en-US" sz="2000" dirty="0"/>
              <a:t> </a:t>
            </a:r>
            <a:endParaRPr lang="sv-SE" sz="2000" dirty="0"/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2000" dirty="0" smtClean="0"/>
              <a:t>8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of September </a:t>
            </a:r>
            <a:r>
              <a:rPr lang="en-GB" sz="2000" dirty="0"/>
              <a:t>2011 </a:t>
            </a:r>
            <a:r>
              <a:rPr lang="en-GB" sz="2000" dirty="0" smtClean="0"/>
              <a:t>            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2000" dirty="0" smtClean="0"/>
              <a:t>05:45 </a:t>
            </a:r>
            <a:r>
              <a:rPr lang="en-GB" sz="2000" dirty="0"/>
              <a:t>– </a:t>
            </a:r>
            <a:r>
              <a:rPr lang="en-GB" sz="2000" dirty="0" smtClean="0"/>
              <a:t>07:15 </a:t>
            </a:r>
            <a:endParaRPr lang="en-US" sz="2000" dirty="0"/>
          </a:p>
          <a:p>
            <a:pPr lvl="0"/>
            <a:endParaRPr lang="en-US" sz="2400" dirty="0" smtClean="0"/>
          </a:p>
        </p:txBody>
      </p:sp>
      <p:sp>
        <p:nvSpPr>
          <p:cNvPr id="7" name="textruta 6"/>
          <p:cNvSpPr txBox="1"/>
          <p:nvPr/>
        </p:nvSpPr>
        <p:spPr>
          <a:xfrm>
            <a:off x="3060720" y="234831"/>
            <a:ext cx="60832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5:30         5:40           5:50          6:00          6:10          6:20          6:30          6:40          6:50          7:00         7:10          7:20    </a:t>
            </a:r>
            <a:endParaRPr lang="sv-SE" sz="1000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3"/>
          <a:srcRect l="26921" r="28176" b="3293"/>
          <a:stretch/>
        </p:blipFill>
        <p:spPr>
          <a:xfrm>
            <a:off x="2900080" y="390606"/>
            <a:ext cx="297678" cy="619066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4"/>
          <a:srcRect l="4914" t="9858" r="20134" b="15617"/>
          <a:stretch/>
        </p:blipFill>
        <p:spPr>
          <a:xfrm>
            <a:off x="3197184" y="431936"/>
            <a:ext cx="5867502" cy="60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objekt 39"/>
          <p:cNvPicPr>
            <a:picLocks noChangeAspect="1"/>
          </p:cNvPicPr>
          <p:nvPr/>
        </p:nvPicPr>
        <p:blipFill rotWithShape="1">
          <a:blip r:embed="rId3"/>
          <a:srcRect l="4914" t="9858" r="20134" b="15617"/>
          <a:stretch/>
        </p:blipFill>
        <p:spPr>
          <a:xfrm>
            <a:off x="3197184" y="431936"/>
            <a:ext cx="5867502" cy="6088956"/>
          </a:xfrm>
          <a:prstGeom prst="rect">
            <a:avLst/>
          </a:prstGeom>
        </p:spPr>
      </p:pic>
      <p:sp>
        <p:nvSpPr>
          <p:cNvPr id="38" name="textruta 37"/>
          <p:cNvSpPr txBox="1"/>
          <p:nvPr/>
        </p:nvSpPr>
        <p:spPr>
          <a:xfrm>
            <a:off x="3060720" y="234831"/>
            <a:ext cx="60832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5:30         5:40           5:50          6:00          6:10          6:20          6:30          6:40          6:50          7:00         7:10          7:20    </a:t>
            </a:r>
            <a:endParaRPr lang="sv-SE" sz="1000" dirty="0"/>
          </a:p>
        </p:txBody>
      </p:sp>
      <p:pic>
        <p:nvPicPr>
          <p:cNvPr id="39" name="Bildobjekt 38"/>
          <p:cNvPicPr>
            <a:picLocks noChangeAspect="1"/>
          </p:cNvPicPr>
          <p:nvPr/>
        </p:nvPicPr>
        <p:blipFill rotWithShape="1">
          <a:blip r:embed="rId4"/>
          <a:srcRect l="26921" r="28176" b="3293"/>
          <a:stretch/>
        </p:blipFill>
        <p:spPr>
          <a:xfrm>
            <a:off x="2900080" y="390606"/>
            <a:ext cx="297678" cy="619066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194843" y="436657"/>
            <a:ext cx="5869844" cy="6224397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-1975" y="845096"/>
            <a:ext cx="26594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Critical points</a:t>
            </a:r>
            <a:endParaRPr lang="sv-SE" sz="2800" dirty="0"/>
          </a:p>
        </p:txBody>
      </p:sp>
      <p:sp>
        <p:nvSpPr>
          <p:cNvPr id="65" name="Oval 23"/>
          <p:cNvSpPr/>
          <p:nvPr/>
        </p:nvSpPr>
        <p:spPr>
          <a:xfrm>
            <a:off x="5709033" y="4969565"/>
            <a:ext cx="293307" cy="16202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7" name="Oval 25"/>
          <p:cNvSpPr/>
          <p:nvPr/>
        </p:nvSpPr>
        <p:spPr>
          <a:xfrm>
            <a:off x="6613563" y="2845541"/>
            <a:ext cx="330701" cy="19209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8" name="Oval 26"/>
          <p:cNvSpPr/>
          <p:nvPr/>
        </p:nvSpPr>
        <p:spPr>
          <a:xfrm>
            <a:off x="7899789" y="3320963"/>
            <a:ext cx="306238" cy="16262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9" name="Oval 27"/>
          <p:cNvSpPr/>
          <p:nvPr/>
        </p:nvSpPr>
        <p:spPr>
          <a:xfrm>
            <a:off x="7211831" y="3932604"/>
            <a:ext cx="365759" cy="16803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0" name="Oval 28"/>
          <p:cNvSpPr/>
          <p:nvPr/>
        </p:nvSpPr>
        <p:spPr>
          <a:xfrm>
            <a:off x="5579172" y="3324230"/>
            <a:ext cx="464897" cy="15857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1" name="Oval 29"/>
          <p:cNvSpPr/>
          <p:nvPr/>
        </p:nvSpPr>
        <p:spPr>
          <a:xfrm>
            <a:off x="6700966" y="3517038"/>
            <a:ext cx="579106" cy="18216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2" name="Oval 30"/>
          <p:cNvSpPr/>
          <p:nvPr/>
        </p:nvSpPr>
        <p:spPr>
          <a:xfrm>
            <a:off x="6136238" y="4953663"/>
            <a:ext cx="479329" cy="17792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3" name="Oval 31"/>
          <p:cNvSpPr/>
          <p:nvPr/>
        </p:nvSpPr>
        <p:spPr>
          <a:xfrm>
            <a:off x="4248328" y="4959139"/>
            <a:ext cx="676346" cy="19011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4" name="Oval 32"/>
          <p:cNvSpPr/>
          <p:nvPr/>
        </p:nvSpPr>
        <p:spPr>
          <a:xfrm>
            <a:off x="4275410" y="1457583"/>
            <a:ext cx="328392" cy="15902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5" name="Oval 33"/>
          <p:cNvSpPr/>
          <p:nvPr/>
        </p:nvSpPr>
        <p:spPr>
          <a:xfrm>
            <a:off x="7820300" y="4970854"/>
            <a:ext cx="309209" cy="17815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6" name="Oval 34"/>
          <p:cNvSpPr/>
          <p:nvPr/>
        </p:nvSpPr>
        <p:spPr>
          <a:xfrm>
            <a:off x="8144981" y="4969565"/>
            <a:ext cx="384781" cy="16202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8" name="Oval 19"/>
          <p:cNvSpPr/>
          <p:nvPr/>
        </p:nvSpPr>
        <p:spPr>
          <a:xfrm>
            <a:off x="6014596" y="2922208"/>
            <a:ext cx="995048" cy="13310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81" name="TextBox 38"/>
          <p:cNvSpPr txBox="1"/>
          <p:nvPr/>
        </p:nvSpPr>
        <p:spPr>
          <a:xfrm>
            <a:off x="4163856" y="469742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82" name="TextBox 39"/>
          <p:cNvSpPr txBox="1"/>
          <p:nvPr/>
        </p:nvSpPr>
        <p:spPr>
          <a:xfrm>
            <a:off x="5524357" y="4700232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83" name="TextBox 40"/>
          <p:cNvSpPr txBox="1"/>
          <p:nvPr/>
        </p:nvSpPr>
        <p:spPr>
          <a:xfrm>
            <a:off x="6062758" y="468871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84" name="TextBox 41"/>
          <p:cNvSpPr txBox="1"/>
          <p:nvPr/>
        </p:nvSpPr>
        <p:spPr>
          <a:xfrm>
            <a:off x="7786248" y="4682278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85" name="TextBox 42"/>
          <p:cNvSpPr txBox="1"/>
          <p:nvPr/>
        </p:nvSpPr>
        <p:spPr>
          <a:xfrm>
            <a:off x="8392398" y="472451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86" name="TextBox 43"/>
          <p:cNvSpPr txBox="1"/>
          <p:nvPr/>
        </p:nvSpPr>
        <p:spPr>
          <a:xfrm>
            <a:off x="7172075" y="366370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7" name="TextBox 44"/>
          <p:cNvSpPr txBox="1"/>
          <p:nvPr/>
        </p:nvSpPr>
        <p:spPr>
          <a:xfrm>
            <a:off x="6742696" y="324214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D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88" name="TextBox 45"/>
          <p:cNvSpPr txBox="1"/>
          <p:nvPr/>
        </p:nvSpPr>
        <p:spPr>
          <a:xfrm>
            <a:off x="5470995" y="306355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9" name="TextBox 46"/>
          <p:cNvSpPr txBox="1"/>
          <p:nvPr/>
        </p:nvSpPr>
        <p:spPr>
          <a:xfrm>
            <a:off x="8108456" y="309899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90" name="TextBox 47"/>
          <p:cNvSpPr txBox="1"/>
          <p:nvPr/>
        </p:nvSpPr>
        <p:spPr>
          <a:xfrm>
            <a:off x="5982095" y="264213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1" name="TextBox 48"/>
          <p:cNvSpPr txBox="1"/>
          <p:nvPr/>
        </p:nvSpPr>
        <p:spPr>
          <a:xfrm>
            <a:off x="6861317" y="261801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92" name="TextBox 49"/>
          <p:cNvSpPr txBox="1"/>
          <p:nvPr/>
        </p:nvSpPr>
        <p:spPr>
          <a:xfrm>
            <a:off x="4188111" y="117539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A</a:t>
            </a:r>
          </a:p>
        </p:txBody>
      </p:sp>
      <p:graphicFrame>
        <p:nvGraphicFramePr>
          <p:cNvPr id="31" name="Tabell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999083"/>
              </p:ext>
            </p:extLst>
          </p:nvPr>
        </p:nvGraphicFramePr>
        <p:xfrm>
          <a:off x="402379" y="1611868"/>
          <a:ext cx="1915654" cy="326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977"/>
                <a:gridCol w="1316677"/>
              </a:tblGrid>
              <a:tr h="200663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Point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RCP (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</a:rPr>
                        <a:t>seconds</a:t>
                      </a:r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544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813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298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325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476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751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512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224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168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433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112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smtClean="0">
                          <a:solidFill>
                            <a:schemeClr val="tx1"/>
                          </a:solidFill>
                        </a:rPr>
                        <a:t>191</a:t>
                      </a:r>
                      <a:endParaRPr lang="sv-S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6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6380</TotalTime>
  <Words>802</Words>
  <Application>Microsoft Office PowerPoint</Application>
  <PresentationFormat>Bildspel på skärmen (4:3)</PresentationFormat>
  <Paragraphs>252</Paragraphs>
  <Slides>15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 Robusta tidtabeller  för järnvägstrafik +        - Ökad robusthet i kritiska punkter </vt:lpstr>
      <vt:lpstr>PowerPoint-presentation</vt:lpstr>
      <vt:lpstr>PowerPoint-presentation</vt:lpstr>
      <vt:lpstr>The three parts of RCP</vt:lpstr>
      <vt:lpstr>PowerPoint-presentation</vt:lpstr>
      <vt:lpstr>PowerPoint-presentation</vt:lpstr>
      <vt:lpstr>Work in progress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Andersson</dc:creator>
  <cp:lastModifiedBy>Emma Andersson</cp:lastModifiedBy>
  <cp:revision>275</cp:revision>
  <cp:lastPrinted>2012-10-17T07:52:41Z</cp:lastPrinted>
  <dcterms:created xsi:type="dcterms:W3CDTF">2012-08-07T09:02:36Z</dcterms:created>
  <dcterms:modified xsi:type="dcterms:W3CDTF">2014-05-09T11:16:26Z</dcterms:modified>
</cp:coreProperties>
</file>