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92" r:id="rId7"/>
    <p:sldId id="332" r:id="rId8"/>
    <p:sldId id="333" r:id="rId9"/>
    <p:sldId id="289" r:id="rId10"/>
    <p:sldId id="338" r:id="rId11"/>
    <p:sldId id="339" r:id="rId1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A3"/>
    <a:srgbClr val="C85C12"/>
    <a:srgbClr val="EB701D"/>
    <a:srgbClr val="F2A16A"/>
    <a:srgbClr val="1C2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1C53A-5F86-4A47-8DB0-2847D93BE830}" v="2" dt="2024-06-07T11:38:54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Joborn" userId="a8085d7e-125b-4200-9722-c74edaf16089" providerId="ADAL" clId="{E441C53A-5F86-4A47-8DB0-2847D93BE830}"/>
    <pc:docChg chg="custSel modSld">
      <pc:chgData name="Martin Joborn" userId="a8085d7e-125b-4200-9722-c74edaf16089" providerId="ADAL" clId="{E441C53A-5F86-4A47-8DB0-2847D93BE830}" dt="2024-06-10T08:10:39.061" v="577" actId="1076"/>
      <pc:docMkLst>
        <pc:docMk/>
      </pc:docMkLst>
      <pc:sldChg chg="modSp mod">
        <pc:chgData name="Martin Joborn" userId="a8085d7e-125b-4200-9722-c74edaf16089" providerId="ADAL" clId="{E441C53A-5F86-4A47-8DB0-2847D93BE830}" dt="2024-06-10T08:03:30.005" v="463" actId="6549"/>
        <pc:sldMkLst>
          <pc:docMk/>
          <pc:sldMk cId="3315621836" sldId="256"/>
        </pc:sldMkLst>
        <pc:spChg chg="mod">
          <ac:chgData name="Martin Joborn" userId="a8085d7e-125b-4200-9722-c74edaf16089" providerId="ADAL" clId="{E441C53A-5F86-4A47-8DB0-2847D93BE830}" dt="2024-06-10T08:03:30.005" v="463" actId="6549"/>
          <ac:spMkLst>
            <pc:docMk/>
            <pc:sldMk cId="3315621836" sldId="256"/>
            <ac:spMk id="3" creationId="{E9DEA2F8-FFCD-A06F-76C5-15BCB0BC6C5C}"/>
          </ac:spMkLst>
        </pc:spChg>
      </pc:sldChg>
      <pc:sldChg chg="modSp mod">
        <pc:chgData name="Martin Joborn" userId="a8085d7e-125b-4200-9722-c74edaf16089" providerId="ADAL" clId="{E441C53A-5F86-4A47-8DB0-2847D93BE830}" dt="2024-06-07T11:44:10.076" v="243" actId="1076"/>
        <pc:sldMkLst>
          <pc:docMk/>
          <pc:sldMk cId="2332846102" sldId="289"/>
        </pc:sldMkLst>
        <pc:spChg chg="mod">
          <ac:chgData name="Martin Joborn" userId="a8085d7e-125b-4200-9722-c74edaf16089" providerId="ADAL" clId="{E441C53A-5F86-4A47-8DB0-2847D93BE830}" dt="2024-06-07T11:41:26.503" v="180" actId="6549"/>
          <ac:spMkLst>
            <pc:docMk/>
            <pc:sldMk cId="2332846102" sldId="289"/>
            <ac:spMk id="9" creationId="{66047DA3-1CC1-428C-DC49-F5B6F24141AA}"/>
          </ac:spMkLst>
        </pc:spChg>
        <pc:spChg chg="mod">
          <ac:chgData name="Martin Joborn" userId="a8085d7e-125b-4200-9722-c74edaf16089" providerId="ADAL" clId="{E441C53A-5F86-4A47-8DB0-2847D93BE830}" dt="2024-06-07T11:43:06.088" v="228" actId="20577"/>
          <ac:spMkLst>
            <pc:docMk/>
            <pc:sldMk cId="2332846102" sldId="289"/>
            <ac:spMk id="14" creationId="{F9C48733-432F-C7A2-B115-3F153BD2E3FC}"/>
          </ac:spMkLst>
        </pc:spChg>
        <pc:spChg chg="mod">
          <ac:chgData name="Martin Joborn" userId="a8085d7e-125b-4200-9722-c74edaf16089" providerId="ADAL" clId="{E441C53A-5F86-4A47-8DB0-2847D93BE830}" dt="2024-06-07T11:44:10.076" v="243" actId="1076"/>
          <ac:spMkLst>
            <pc:docMk/>
            <pc:sldMk cId="2332846102" sldId="289"/>
            <ac:spMk id="16" creationId="{53193736-4473-DB19-388C-784E8B631A70}"/>
          </ac:spMkLst>
        </pc:spChg>
        <pc:cxnChg chg="mod">
          <ac:chgData name="Martin Joborn" userId="a8085d7e-125b-4200-9722-c74edaf16089" providerId="ADAL" clId="{E441C53A-5F86-4A47-8DB0-2847D93BE830}" dt="2024-06-07T11:43:02.722" v="219" actId="20577"/>
          <ac:cxnSpMkLst>
            <pc:docMk/>
            <pc:sldMk cId="2332846102" sldId="289"/>
            <ac:cxnSpMk id="21" creationId="{4BB181DB-26E6-5AE3-14D4-C8E9CEC83C71}"/>
          </ac:cxnSpMkLst>
        </pc:cxnChg>
        <pc:cxnChg chg="mod">
          <ac:chgData name="Martin Joborn" userId="a8085d7e-125b-4200-9722-c74edaf16089" providerId="ADAL" clId="{E441C53A-5F86-4A47-8DB0-2847D93BE830}" dt="2024-06-07T11:44:10.076" v="243" actId="1076"/>
          <ac:cxnSpMkLst>
            <pc:docMk/>
            <pc:sldMk cId="2332846102" sldId="289"/>
            <ac:cxnSpMk id="25" creationId="{4F7F7C35-D9F6-D9DF-FB5A-CBD34C688CA8}"/>
          </ac:cxnSpMkLst>
        </pc:cxnChg>
      </pc:sldChg>
      <pc:sldChg chg="modSp mod">
        <pc:chgData name="Martin Joborn" userId="a8085d7e-125b-4200-9722-c74edaf16089" providerId="ADAL" clId="{E441C53A-5F86-4A47-8DB0-2847D93BE830}" dt="2024-06-10T08:10:39.061" v="577" actId="1076"/>
        <pc:sldMkLst>
          <pc:docMk/>
          <pc:sldMk cId="3182400304" sldId="332"/>
        </pc:sldMkLst>
        <pc:spChg chg="ord">
          <ac:chgData name="Martin Joborn" userId="a8085d7e-125b-4200-9722-c74edaf16089" providerId="ADAL" clId="{E441C53A-5F86-4A47-8DB0-2847D93BE830}" dt="2024-06-07T11:32:05.440" v="35" actId="166"/>
          <ac:spMkLst>
            <pc:docMk/>
            <pc:sldMk cId="3182400304" sldId="332"/>
            <ac:spMk id="3" creationId="{A2044D2C-49E3-1343-57B3-C613983068FB}"/>
          </ac:spMkLst>
        </pc:spChg>
        <pc:spChg chg="mod ord">
          <ac:chgData name="Martin Joborn" userId="a8085d7e-125b-4200-9722-c74edaf16089" providerId="ADAL" clId="{E441C53A-5F86-4A47-8DB0-2847D93BE830}" dt="2024-06-07T11:31:49.211" v="33" actId="1076"/>
          <ac:spMkLst>
            <pc:docMk/>
            <pc:sldMk cId="3182400304" sldId="332"/>
            <ac:spMk id="12" creationId="{6F27C91B-B4BB-33E3-3A7C-1D4D988C55FA}"/>
          </ac:spMkLst>
        </pc:spChg>
        <pc:spChg chg="mod">
          <ac:chgData name="Martin Joborn" userId="a8085d7e-125b-4200-9722-c74edaf16089" providerId="ADAL" clId="{E441C53A-5F86-4A47-8DB0-2847D93BE830}" dt="2024-06-07T11:39:42.480" v="165" actId="1076"/>
          <ac:spMkLst>
            <pc:docMk/>
            <pc:sldMk cId="3182400304" sldId="332"/>
            <ac:spMk id="19" creationId="{5FEA2F06-6212-B309-2061-E65B48B1400E}"/>
          </ac:spMkLst>
        </pc:spChg>
        <pc:spChg chg="mod">
          <ac:chgData name="Martin Joborn" userId="a8085d7e-125b-4200-9722-c74edaf16089" providerId="ADAL" clId="{E441C53A-5F86-4A47-8DB0-2847D93BE830}" dt="2024-06-07T11:40:21.351" v="166" actId="113"/>
          <ac:spMkLst>
            <pc:docMk/>
            <pc:sldMk cId="3182400304" sldId="332"/>
            <ac:spMk id="21" creationId="{36855EAD-DE3C-61FE-81ED-D6A9F06A9E05}"/>
          </ac:spMkLst>
        </pc:spChg>
        <pc:spChg chg="mod">
          <ac:chgData name="Martin Joborn" userId="a8085d7e-125b-4200-9722-c74edaf16089" providerId="ADAL" clId="{E441C53A-5F86-4A47-8DB0-2847D93BE830}" dt="2024-06-07T11:39:33.705" v="164" actId="255"/>
          <ac:spMkLst>
            <pc:docMk/>
            <pc:sldMk cId="3182400304" sldId="332"/>
            <ac:spMk id="27" creationId="{DED88A1C-C18F-1F44-0210-E99967D709D2}"/>
          </ac:spMkLst>
        </pc:spChg>
        <pc:spChg chg="mod">
          <ac:chgData name="Martin Joborn" userId="a8085d7e-125b-4200-9722-c74edaf16089" providerId="ADAL" clId="{E441C53A-5F86-4A47-8DB0-2847D93BE830}" dt="2024-06-10T08:10:39.061" v="577" actId="1076"/>
          <ac:spMkLst>
            <pc:docMk/>
            <pc:sldMk cId="3182400304" sldId="332"/>
            <ac:spMk id="29" creationId="{6F8D6CEE-EEFF-5EB8-24C7-11871B8E17A1}"/>
          </ac:spMkLst>
        </pc:spChg>
        <pc:spChg chg="mod ord">
          <ac:chgData name="Martin Joborn" userId="a8085d7e-125b-4200-9722-c74edaf16089" providerId="ADAL" clId="{E441C53A-5F86-4A47-8DB0-2847D93BE830}" dt="2024-06-07T11:39:25.093" v="163" actId="255"/>
          <ac:spMkLst>
            <pc:docMk/>
            <pc:sldMk cId="3182400304" sldId="332"/>
            <ac:spMk id="30" creationId="{9220741F-F62C-961B-FD06-C4FBFD424262}"/>
          </ac:spMkLst>
        </pc:spChg>
      </pc:sldChg>
      <pc:sldChg chg="modSp mod">
        <pc:chgData name="Martin Joborn" userId="a8085d7e-125b-4200-9722-c74edaf16089" providerId="ADAL" clId="{E441C53A-5F86-4A47-8DB0-2847D93BE830}" dt="2024-06-10T08:08:13.537" v="576" actId="27636"/>
        <pc:sldMkLst>
          <pc:docMk/>
          <pc:sldMk cId="3740051813" sldId="338"/>
        </pc:sldMkLst>
        <pc:spChg chg="mod">
          <ac:chgData name="Martin Joborn" userId="a8085d7e-125b-4200-9722-c74edaf16089" providerId="ADAL" clId="{E441C53A-5F86-4A47-8DB0-2847D93BE830}" dt="2024-06-10T08:08:13.537" v="576" actId="27636"/>
          <ac:spMkLst>
            <pc:docMk/>
            <pc:sldMk cId="3740051813" sldId="338"/>
            <ac:spMk id="3" creationId="{CAC9F33F-9F12-7F2D-F673-6ECA8B2173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D1C461-DC49-79D7-A886-A8D4583A3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ED1245-926D-C60E-FE3C-38EEDDFA6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EA6359-EF7D-955C-5FE5-C897AED9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A3AEBF-4257-4409-ACD4-9EE21145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115FD0-8FCB-0E3F-51B8-8321BEAF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10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C09C5-0209-6B8D-3864-8B9B7B67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7462172-3BEE-8D2B-D22D-E9BC8D8A1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A8BF4E-64EE-2FA2-32DE-8630B220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073468-461D-9391-2CDD-6B0DE307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C3A5ED-118E-1592-03D6-F8B2D2C6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75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5351135-8839-0F21-62BD-DC9F93B4A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90D6CE-DBF2-6FB8-C839-6EDA2569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5210FC-9997-87F3-EF34-C9258516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AC56F7-A4EF-A316-8343-623C7FF0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DD0E3-867F-6F42-335D-1A1C0B2D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65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94496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8912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53726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758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20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FC455-355A-1CEC-BDC9-E7243E57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8BCCFE-1D9B-798D-F6DD-31DF6988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4EAE80-C6A7-7361-F65A-7661B702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E863EE-2573-B34F-6138-C2974E03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C71F8-EAE7-E30F-98BC-467116F6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24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28F880-B32C-4D85-4C60-A8F9165B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E12015-B722-3735-E9C2-676D67671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C700D-17CE-6906-D5E8-D92ED845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D282F5-947F-87E0-CCA6-6E8F5A79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7DBDEB-C20D-CC8E-FFB9-1C1B375B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97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2055A-41B3-9770-4CE9-49FFE1B4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944BF3-AC85-1B29-8212-A42E0908C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54F7AC-2CEA-FDF3-4DCD-AA7899587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14E47A-2499-0569-7630-A069844E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32073D-F389-95AF-89B7-99392658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A74282-E6C7-19B9-2C51-CFFA8D41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68DE4-BE18-1FC3-85E3-15DA9E40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08B600-6CFE-597B-C6E2-2AE4235A4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083EC6-FD39-7EFD-78F4-471039363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3585D4-DE66-ECEF-0EB6-715785103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182228-1858-5568-A65E-A86341798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E08163-47CA-1432-A76B-9FBF0973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1DC5A9A-F461-6C5D-50A5-E9D1FB1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0C33505-A076-2FAF-6C73-38AF1704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16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DB8A1-95AA-36FF-A187-339AE914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8DD0586-D42D-318E-C18E-8B574C59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CBABAA-CEEA-F095-D61B-B441D058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ED0E9E-7B93-F98B-A87D-019CA124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78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780FFF-7798-0C36-57D5-37F2DCB1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5A22D5-1DE3-0B95-B31F-EC1EB9C7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37820BF-AFBD-CD1E-8FEF-3469A36A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6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B8394-2002-62F8-7055-BFBE13C9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F58BBB-164D-8491-B944-3973A1D41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C650C9-853E-41B6-B4A8-4B6B2AF4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0F1A0E-8E2B-07D4-6DC2-C6D9EBFA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CB567C0-C433-A970-EABD-21D3D864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239E36-3B62-DE85-C9B9-AF6C8D5F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10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66C036-EAC9-C3F8-A06D-799EC7A9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507A9B7-2E73-CE53-639D-95B1DE03B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2077AB-48ED-CBE9-18FF-59A73D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440034-C772-C6E9-54C3-701731B7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9F5C4A-6FAE-59FD-0B2A-7E915EEA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EBF4249-74B7-2FB0-2DB1-2E840EF1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11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4E9792-5E2B-E496-7A58-4CFE6475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B36690-76D0-3EC6-C68C-5DF36E81B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AB0458-DE1F-F23C-342D-055DA4E20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97EC-EEA6-4253-A0FD-FBE0B41EB72F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9D394F-E2BB-EABF-0557-A13CE6100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D72FD5-BAF4-71D5-C0DE-4BEB11D60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59F6-85E0-402F-844D-33FBCEB0C3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5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15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438">
          <p15:clr>
            <a:srgbClr val="F26B43"/>
          </p15:clr>
        </p15:guide>
        <p15:guide id="16" pos="7242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ransport, järnväg, bana, utomhus&#10;&#10;Automatiskt genererad beskrivning">
            <a:extLst>
              <a:ext uri="{FF2B5EF4-FFF2-40B4-BE49-F238E27FC236}">
                <a16:creationId xmlns:a16="http://schemas.microsoft.com/office/drawing/2014/main" id="{74E1395D-3807-DF40-A287-E6D550996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8"/>
          <a:stretch/>
        </p:blipFill>
        <p:spPr>
          <a:xfrm>
            <a:off x="-368710" y="-514285"/>
            <a:ext cx="13344237" cy="6336196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2AED134-937E-FF59-F42D-FBF4A97F5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362091" cy="2387600"/>
          </a:xfrm>
        </p:spPr>
        <p:txBody>
          <a:bodyPr>
            <a:normAutofit/>
          </a:bodyPr>
          <a:lstStyle/>
          <a:p>
            <a:r>
              <a:rPr lang="sv-SE" dirty="0">
                <a:latin typeface="Code Pro Bold" panose="00000500000000000000" pitchFamily="2" charset="0"/>
              </a:rPr>
              <a:t>From research </a:t>
            </a:r>
            <a:r>
              <a:rPr lang="sv-SE" dirty="0" err="1">
                <a:latin typeface="Code Pro Bold" panose="00000500000000000000" pitchFamily="2" charset="0"/>
              </a:rPr>
              <a:t>results</a:t>
            </a:r>
            <a:r>
              <a:rPr lang="sv-SE" dirty="0">
                <a:latin typeface="Code Pro Bold" panose="00000500000000000000" pitchFamily="2" charset="0"/>
              </a:rPr>
              <a:t> to implementations</a:t>
            </a:r>
            <a:br>
              <a:rPr lang="sv-SE" dirty="0">
                <a:latin typeface="Code Pro Bold" panose="00000500000000000000" pitchFamily="2" charset="0"/>
              </a:rPr>
            </a:br>
            <a:r>
              <a:rPr lang="sv-SE" sz="2800" dirty="0">
                <a:latin typeface="Code Pro Bold" panose="00000500000000000000" pitchFamily="2" charset="0"/>
              </a:rPr>
              <a:t>Från forskning till tillämpning</a:t>
            </a:r>
            <a:endParaRPr lang="sv-SE" dirty="0">
              <a:latin typeface="Code Pro Bold" panose="00000500000000000000" pitchFamily="2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DEA2F8-FFCD-A06F-76C5-15BCB0BC6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0142" y="38380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challenges</a:t>
            </a:r>
            <a:r>
              <a:rPr lang="sv-SE" dirty="0"/>
              <a:t> to </a:t>
            </a:r>
            <a:r>
              <a:rPr lang="sv-SE" dirty="0" err="1"/>
              <a:t>implement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r>
              <a:rPr lang="sv-SE" dirty="0"/>
              <a:t> from research </a:t>
            </a:r>
            <a:r>
              <a:rPr lang="sv-SE" dirty="0" err="1"/>
              <a:t>results</a:t>
            </a:r>
            <a:endParaRPr lang="sv-SE" dirty="0"/>
          </a:p>
          <a:p>
            <a:endParaRPr lang="sv-SE" dirty="0"/>
          </a:p>
          <a:p>
            <a:r>
              <a:rPr lang="sv-SE" dirty="0"/>
              <a:t>KAJT</a:t>
            </a:r>
            <a:br>
              <a:rPr lang="sv-SE" dirty="0"/>
            </a:br>
            <a:r>
              <a:rPr lang="sv-SE" dirty="0"/>
              <a:t>2024-09-18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CB59BD-CBD9-ABFB-0B0C-EF1EFAD29E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5" y="5821911"/>
            <a:ext cx="1313336" cy="825202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DFB3118-4880-0059-F629-9BD179A3A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5" y="5821911"/>
            <a:ext cx="7704856" cy="7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himmel, transport, bana, utomhus&#10;&#10;Automatiskt genererad beskrivning">
            <a:extLst>
              <a:ext uri="{FF2B5EF4-FFF2-40B4-BE49-F238E27FC236}">
                <a16:creationId xmlns:a16="http://schemas.microsoft.com/office/drawing/2014/main" id="{21A9C0D4-C208-249E-24AC-1ABFC762E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6"/>
          <a:stretch/>
        </p:blipFill>
        <p:spPr>
          <a:xfrm>
            <a:off x="3556677" y="10"/>
            <a:ext cx="9669642" cy="685799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5A11F7-BF96-371C-D4B5-A95CF518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From research results to implementations </a:t>
            </a:r>
            <a:br>
              <a:rPr lang="en-US" sz="3100" dirty="0"/>
            </a:br>
            <a:r>
              <a:rPr lang="en-US" sz="3100" dirty="0"/>
              <a:t>– a </a:t>
            </a:r>
            <a:r>
              <a:rPr lang="en-US" sz="3100" dirty="0" err="1"/>
              <a:t>challange</a:t>
            </a:r>
            <a:endParaRPr lang="en-US" sz="3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C9F33F-9F12-7F2D-F673-6ECA8B217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Implementation of research results into operations in railway business does not happen ”by itself”. Very often it requires a separate process, involving several stakeholders</a:t>
            </a:r>
          </a:p>
          <a:p>
            <a:r>
              <a:rPr lang="en-US" sz="1900" dirty="0"/>
              <a:t>This document is a summary of aspects to be aware of</a:t>
            </a:r>
          </a:p>
          <a:p>
            <a:r>
              <a:rPr lang="en-US" sz="1900" dirty="0"/>
              <a:t>Work initiated by KAJT board. Work group consisted of Martin Joborn, Martin Aronsson, Tomas Lidén, Mattias Dahl, Göran Styhr, Magnus </a:t>
            </a:r>
            <a:r>
              <a:rPr lang="en-US" sz="1900" dirty="0" err="1"/>
              <a:t>Wahlborg</a:t>
            </a:r>
            <a:endParaRPr lang="en-US" sz="19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B77F41-E5B1-57AB-2B6C-58340248B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5" y="5821911"/>
            <a:ext cx="1313336" cy="82520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823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41C44-5A15-078E-7FF2-ECFF6C74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69"/>
            <a:ext cx="10515600" cy="1325563"/>
          </a:xfrm>
        </p:spPr>
        <p:txBody>
          <a:bodyPr/>
          <a:lstStyle/>
          <a:p>
            <a:r>
              <a:rPr lang="sv-SE" dirty="0"/>
              <a:t>Research process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8DF591-3EF5-E504-6F98-737833BD4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49" y="6031324"/>
            <a:ext cx="1025365" cy="644262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FEA2F06-6212-B309-2061-E65B48B1400E}"/>
              </a:ext>
            </a:extLst>
          </p:cNvPr>
          <p:cNvSpPr txBox="1"/>
          <p:nvPr/>
        </p:nvSpPr>
        <p:spPr>
          <a:xfrm>
            <a:off x="5530301" y="352328"/>
            <a:ext cx="255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Different </a:t>
            </a:r>
            <a:r>
              <a:rPr lang="sv-SE" b="1" dirty="0" err="1"/>
              <a:t>types</a:t>
            </a:r>
            <a:r>
              <a:rPr lang="sv-SE" b="1" dirty="0"/>
              <a:t> of </a:t>
            </a:r>
            <a:r>
              <a:rPr lang="sv-SE" b="1" dirty="0" err="1"/>
              <a:t>result</a:t>
            </a:r>
            <a:endParaRPr lang="sv-SE" b="1" dirty="0"/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8B33D050-2C27-6C30-67B9-6C1ED6720D43}"/>
              </a:ext>
            </a:extLst>
          </p:cNvPr>
          <p:cNvSpPr/>
          <p:nvPr/>
        </p:nvSpPr>
        <p:spPr>
          <a:xfrm>
            <a:off x="7276898" y="5617049"/>
            <a:ext cx="2296834" cy="61799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Spreading</a:t>
            </a:r>
            <a:r>
              <a:rPr lang="sv-SE" sz="1600" dirty="0"/>
              <a:t> the </a:t>
            </a:r>
            <a:r>
              <a:rPr lang="sv-SE" sz="1600" dirty="0" err="1"/>
              <a:t>result</a:t>
            </a:r>
            <a:endParaRPr lang="sv-SE" sz="1600" dirty="0"/>
          </a:p>
        </p:txBody>
      </p:sp>
      <p:pic>
        <p:nvPicPr>
          <p:cNvPr id="22" name="Bild 21" descr="Jordglob: Afrika och Europa med hel fyllning">
            <a:extLst>
              <a:ext uri="{FF2B5EF4-FFF2-40B4-BE49-F238E27FC236}">
                <a16:creationId xmlns:a16="http://schemas.microsoft.com/office/drawing/2014/main" id="{6F2203F4-7E78-3B30-D4B6-AD5C3B01B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3488" y="5156098"/>
            <a:ext cx="1674281" cy="1674281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6F8D6CEE-EEFF-5EB8-24C7-11871B8E17A1}"/>
              </a:ext>
            </a:extLst>
          </p:cNvPr>
          <p:cNvSpPr txBox="1"/>
          <p:nvPr/>
        </p:nvSpPr>
        <p:spPr>
          <a:xfrm>
            <a:off x="9111056" y="353927"/>
            <a:ext cx="26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Ways to </a:t>
            </a:r>
            <a:r>
              <a:rPr lang="sv-SE" b="1" dirty="0" err="1"/>
              <a:t>spread</a:t>
            </a:r>
            <a:r>
              <a:rPr lang="sv-SE" b="1" dirty="0"/>
              <a:t> the </a:t>
            </a:r>
            <a:r>
              <a:rPr lang="sv-SE" b="1" dirty="0" err="1"/>
              <a:t>result</a:t>
            </a:r>
            <a:endParaRPr lang="sv-SE" b="1" dirty="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A778731-8297-A50C-516D-CBB8745EBFFD}"/>
              </a:ext>
            </a:extLst>
          </p:cNvPr>
          <p:cNvGrpSpPr/>
          <p:nvPr/>
        </p:nvGrpSpPr>
        <p:grpSpPr>
          <a:xfrm>
            <a:off x="142961" y="4955406"/>
            <a:ext cx="6917266" cy="1633421"/>
            <a:chOff x="197909" y="1983399"/>
            <a:chExt cx="6917266" cy="1633421"/>
          </a:xfrm>
        </p:grpSpPr>
        <p:sp>
          <p:nvSpPr>
            <p:cNvPr id="5" name="Tankebubbla: moln 4">
              <a:extLst>
                <a:ext uri="{FF2B5EF4-FFF2-40B4-BE49-F238E27FC236}">
                  <a16:creationId xmlns:a16="http://schemas.microsoft.com/office/drawing/2014/main" id="{BE7B54CC-1955-F139-299D-DA8006C6C137}"/>
                </a:ext>
              </a:extLst>
            </p:cNvPr>
            <p:cNvSpPr/>
            <p:nvPr/>
          </p:nvSpPr>
          <p:spPr>
            <a:xfrm>
              <a:off x="197909" y="2541995"/>
              <a:ext cx="1700036" cy="824089"/>
            </a:xfrm>
            <a:prstGeom prst="cloud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Research </a:t>
              </a:r>
              <a:r>
                <a:rPr lang="sv-SE" dirty="0" err="1"/>
                <a:t>idea</a:t>
              </a:r>
              <a:endParaRPr lang="sv-SE" dirty="0"/>
            </a:p>
          </p:txBody>
        </p:sp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63464A90-9911-9FDB-A5E9-4E6976336C7D}"/>
                </a:ext>
              </a:extLst>
            </p:cNvPr>
            <p:cNvSpPr/>
            <p:nvPr/>
          </p:nvSpPr>
          <p:spPr>
            <a:xfrm>
              <a:off x="2525772" y="2291258"/>
              <a:ext cx="1009650" cy="132556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Project </a:t>
              </a:r>
              <a:r>
                <a:rPr lang="sv-SE" dirty="0" err="1"/>
                <a:t>specifi-cation</a:t>
              </a:r>
              <a:endParaRPr lang="sv-SE" dirty="0"/>
            </a:p>
          </p:txBody>
        </p:sp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D7B7015E-74D6-C949-4203-A49A2A99E2AE}"/>
                </a:ext>
              </a:extLst>
            </p:cNvPr>
            <p:cNvSpPr/>
            <p:nvPr/>
          </p:nvSpPr>
          <p:spPr>
            <a:xfrm>
              <a:off x="4163249" y="2291258"/>
              <a:ext cx="1162050" cy="132556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Research </a:t>
              </a:r>
              <a:r>
                <a:rPr lang="sv-SE" dirty="0" err="1"/>
                <a:t>project</a:t>
              </a:r>
              <a:endParaRPr lang="sv-SE" dirty="0"/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432E5599-EEF0-8115-4F4C-AE7B1A13B915}"/>
                </a:ext>
              </a:extLst>
            </p:cNvPr>
            <p:cNvSpPr/>
            <p:nvPr/>
          </p:nvSpPr>
          <p:spPr>
            <a:xfrm>
              <a:off x="5953125" y="2291258"/>
              <a:ext cx="1162050" cy="132556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/>
                <a:t>Research </a:t>
              </a:r>
              <a:r>
                <a:rPr lang="sv-SE" dirty="0" err="1"/>
                <a:t>result</a:t>
              </a:r>
              <a:endParaRPr lang="sv-SE" dirty="0"/>
            </a:p>
          </p:txBody>
        </p:sp>
        <p:sp>
          <p:nvSpPr>
            <p:cNvPr id="9" name="Pil: höger 8">
              <a:extLst>
                <a:ext uri="{FF2B5EF4-FFF2-40B4-BE49-F238E27FC236}">
                  <a16:creationId xmlns:a16="http://schemas.microsoft.com/office/drawing/2014/main" id="{1E34E369-F4BF-5FE1-2526-D7A2BC546306}"/>
                </a:ext>
              </a:extLst>
            </p:cNvPr>
            <p:cNvSpPr/>
            <p:nvPr/>
          </p:nvSpPr>
          <p:spPr>
            <a:xfrm>
              <a:off x="2054696" y="2878021"/>
              <a:ext cx="314325" cy="15203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Pil: höger 9">
              <a:extLst>
                <a:ext uri="{FF2B5EF4-FFF2-40B4-BE49-F238E27FC236}">
                  <a16:creationId xmlns:a16="http://schemas.microsoft.com/office/drawing/2014/main" id="{66F5178A-5A87-C267-D4BA-39DE17962251}"/>
                </a:ext>
              </a:extLst>
            </p:cNvPr>
            <p:cNvSpPr/>
            <p:nvPr/>
          </p:nvSpPr>
          <p:spPr>
            <a:xfrm>
              <a:off x="3692173" y="2878021"/>
              <a:ext cx="314325" cy="15203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Pil: höger 10">
              <a:extLst>
                <a:ext uri="{FF2B5EF4-FFF2-40B4-BE49-F238E27FC236}">
                  <a16:creationId xmlns:a16="http://schemas.microsoft.com/office/drawing/2014/main" id="{93C86AF6-43EB-DF05-ABC6-7B9F6927F9E7}"/>
                </a:ext>
              </a:extLst>
            </p:cNvPr>
            <p:cNvSpPr/>
            <p:nvPr/>
          </p:nvSpPr>
          <p:spPr>
            <a:xfrm>
              <a:off x="5482050" y="2878021"/>
              <a:ext cx="314325" cy="15203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Pil: höger 13">
              <a:extLst>
                <a:ext uri="{FF2B5EF4-FFF2-40B4-BE49-F238E27FC236}">
                  <a16:creationId xmlns:a16="http://schemas.microsoft.com/office/drawing/2014/main" id="{5DC182FB-758D-B025-92C8-301F6BB8181A}"/>
                </a:ext>
              </a:extLst>
            </p:cNvPr>
            <p:cNvSpPr/>
            <p:nvPr/>
          </p:nvSpPr>
          <p:spPr>
            <a:xfrm rot="6967938">
              <a:off x="1165832" y="2049884"/>
              <a:ext cx="500705" cy="36773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36855EAD-DE3C-61FE-81ED-D6A9F06A9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369" y="1390783"/>
            <a:ext cx="3822189" cy="231163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900" dirty="0"/>
              <a:t>Research results can be of many different types</a:t>
            </a:r>
          </a:p>
          <a:p>
            <a:r>
              <a:rPr lang="en-US" sz="1900" dirty="0"/>
              <a:t>Many ways to spread research results</a:t>
            </a:r>
          </a:p>
          <a:p>
            <a:r>
              <a:rPr lang="en-US" sz="1900" b="1" dirty="0"/>
              <a:t>Implemented applications </a:t>
            </a:r>
            <a:r>
              <a:rPr lang="en-US" sz="1900" dirty="0"/>
              <a:t>is one type of result and one way of spreading the result</a:t>
            </a:r>
          </a:p>
          <a:p>
            <a:r>
              <a:rPr lang="en-US" sz="1900" dirty="0"/>
              <a:t>Other result types and way of spreading result are also important </a:t>
            </a:r>
          </a:p>
        </p:txBody>
      </p:sp>
      <p:sp>
        <p:nvSpPr>
          <p:cNvPr id="25" name="Pil: högerböjd 24">
            <a:extLst>
              <a:ext uri="{FF2B5EF4-FFF2-40B4-BE49-F238E27FC236}">
                <a16:creationId xmlns:a16="http://schemas.microsoft.com/office/drawing/2014/main" id="{886E62BE-55C8-B953-A065-C02407A7B2E2}"/>
              </a:ext>
            </a:extLst>
          </p:cNvPr>
          <p:cNvSpPr/>
          <p:nvPr/>
        </p:nvSpPr>
        <p:spPr>
          <a:xfrm rot="5400000">
            <a:off x="4393527" y="3186570"/>
            <a:ext cx="442465" cy="3496590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ratbubbla: rektangel med rundade hörn 26">
            <a:extLst>
              <a:ext uri="{FF2B5EF4-FFF2-40B4-BE49-F238E27FC236}">
                <a16:creationId xmlns:a16="http://schemas.microsoft.com/office/drawing/2014/main" id="{DED88A1C-C18F-1F44-0210-E99967D709D2}"/>
              </a:ext>
            </a:extLst>
          </p:cNvPr>
          <p:cNvSpPr/>
          <p:nvPr/>
        </p:nvSpPr>
        <p:spPr>
          <a:xfrm>
            <a:off x="8965083" y="724941"/>
            <a:ext cx="3079606" cy="4270897"/>
          </a:xfrm>
          <a:prstGeom prst="wedgeRoundRectCallout">
            <a:avLst>
              <a:gd name="adj1" fmla="val -64496"/>
              <a:gd name="adj2" fmla="val 6747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800" dirty="0" err="1"/>
              <a:t>Seminars</a:t>
            </a:r>
            <a:endParaRPr lang="sv-SE" sz="1800" dirty="0"/>
          </a:p>
          <a:p>
            <a:r>
              <a:rPr lang="sv-SE" sz="1800" dirty="0"/>
              <a:t>Conferences</a:t>
            </a:r>
          </a:p>
          <a:p>
            <a:r>
              <a:rPr lang="sv-SE" sz="1800" dirty="0"/>
              <a:t>Journals</a:t>
            </a:r>
          </a:p>
          <a:p>
            <a:r>
              <a:rPr lang="sv-SE" sz="1800" dirty="0" err="1"/>
              <a:t>DiVA</a:t>
            </a:r>
            <a:endParaRPr lang="sv-SE" sz="1800" dirty="0"/>
          </a:p>
          <a:p>
            <a:r>
              <a:rPr lang="sv-SE" sz="1800" dirty="0" err="1"/>
              <a:t>Home</a:t>
            </a:r>
            <a:r>
              <a:rPr lang="sv-SE" sz="1800" dirty="0"/>
              <a:t> pages</a:t>
            </a:r>
          </a:p>
          <a:p>
            <a:r>
              <a:rPr lang="sv-SE" sz="1800" dirty="0"/>
              <a:t>KAJT Projektkatalog</a:t>
            </a:r>
          </a:p>
          <a:p>
            <a:r>
              <a:rPr lang="sv-SE" sz="1800" dirty="0"/>
              <a:t>KAJT </a:t>
            </a:r>
            <a:r>
              <a:rPr lang="sv-SE" sz="1800" dirty="0" err="1"/>
              <a:t>Annual</a:t>
            </a:r>
            <a:r>
              <a:rPr lang="sv-SE" sz="1800" dirty="0"/>
              <a:t> </a:t>
            </a:r>
            <a:r>
              <a:rPr lang="sv-SE" sz="1800" dirty="0" err="1"/>
              <a:t>report</a:t>
            </a:r>
            <a:endParaRPr lang="sv-SE" sz="1800" dirty="0"/>
          </a:p>
          <a:p>
            <a:r>
              <a:rPr lang="sv-SE" sz="1800" dirty="0" err="1"/>
              <a:t>Reference</a:t>
            </a:r>
            <a:r>
              <a:rPr lang="sv-SE" sz="1800" dirty="0"/>
              <a:t> </a:t>
            </a:r>
            <a:r>
              <a:rPr lang="sv-SE" sz="1800" dirty="0" err="1"/>
              <a:t>groups</a:t>
            </a:r>
            <a:endParaRPr lang="sv-SE" sz="1800" dirty="0"/>
          </a:p>
          <a:p>
            <a:r>
              <a:rPr lang="sv-SE" dirty="0"/>
              <a:t>Workshops w. </a:t>
            </a:r>
            <a:r>
              <a:rPr lang="sv-SE" dirty="0" err="1"/>
              <a:t>stakeholders</a:t>
            </a:r>
            <a:endParaRPr lang="sv-SE" sz="1800" dirty="0"/>
          </a:p>
          <a:p>
            <a:r>
              <a:rPr lang="sv-SE" sz="1800" dirty="0" err="1"/>
              <a:t>Collaborations</a:t>
            </a:r>
            <a:endParaRPr lang="sv-SE" sz="1800" dirty="0"/>
          </a:p>
          <a:p>
            <a:r>
              <a:rPr lang="sv-SE" sz="1800" dirty="0"/>
              <a:t>Industry journals</a:t>
            </a:r>
          </a:p>
          <a:p>
            <a:r>
              <a:rPr lang="sv-SE" sz="1800" dirty="0" err="1"/>
              <a:t>Education</a:t>
            </a:r>
            <a:endParaRPr lang="sv-SE" sz="1800" dirty="0"/>
          </a:p>
          <a:p>
            <a:r>
              <a:rPr lang="sv-SE" sz="1800" dirty="0" err="1"/>
              <a:t>Professional</a:t>
            </a:r>
            <a:r>
              <a:rPr lang="sv-SE" sz="1800" dirty="0"/>
              <a:t> </a:t>
            </a:r>
            <a:r>
              <a:rPr lang="sv-SE" sz="1800" dirty="0" err="1"/>
              <a:t>education</a:t>
            </a:r>
            <a:endParaRPr lang="sv-SE" sz="1800" dirty="0"/>
          </a:p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  <a:p>
            <a:r>
              <a:rPr lang="sv-SE" sz="1800" dirty="0"/>
              <a:t>…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F27C91B-B4BB-33E3-3A7C-1D4D988C55FA}"/>
              </a:ext>
            </a:extLst>
          </p:cNvPr>
          <p:cNvSpPr txBox="1"/>
          <p:nvPr/>
        </p:nvSpPr>
        <p:spPr>
          <a:xfrm>
            <a:off x="2804256" y="4657285"/>
            <a:ext cx="3291744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dirty="0"/>
              <a:t>New research </a:t>
            </a:r>
            <a:r>
              <a:rPr lang="sv-SE" sz="1600" dirty="0" err="1"/>
              <a:t>application</a:t>
            </a:r>
            <a:r>
              <a:rPr lang="sv-SE" sz="1600" dirty="0"/>
              <a:t> (”ansökan”)</a:t>
            </a:r>
          </a:p>
        </p:txBody>
      </p:sp>
      <p:sp>
        <p:nvSpPr>
          <p:cNvPr id="30" name="Pratbubbla: rektangel med rundade hörn 29">
            <a:extLst>
              <a:ext uri="{FF2B5EF4-FFF2-40B4-BE49-F238E27FC236}">
                <a16:creationId xmlns:a16="http://schemas.microsoft.com/office/drawing/2014/main" id="{9220741F-F62C-961B-FD06-C4FBFD424262}"/>
              </a:ext>
            </a:extLst>
          </p:cNvPr>
          <p:cNvSpPr/>
          <p:nvPr/>
        </p:nvSpPr>
        <p:spPr>
          <a:xfrm>
            <a:off x="4777559" y="721661"/>
            <a:ext cx="4059326" cy="3668198"/>
          </a:xfrm>
          <a:prstGeom prst="wedgeRoundRectCallout">
            <a:avLst>
              <a:gd name="adj1" fmla="val -2329"/>
              <a:gd name="adj2" fmla="val 73509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err="1"/>
              <a:t>Report</a:t>
            </a:r>
            <a:endParaRPr lang="sv-SE" dirty="0"/>
          </a:p>
          <a:p>
            <a:r>
              <a:rPr lang="sv-SE" dirty="0" err="1"/>
              <a:t>Publication</a:t>
            </a:r>
            <a:r>
              <a:rPr lang="sv-SE" dirty="0"/>
              <a:t> &amp; Conference paper</a:t>
            </a:r>
          </a:p>
          <a:p>
            <a:r>
              <a:rPr lang="sv-SE" dirty="0" err="1"/>
              <a:t>Prototype</a:t>
            </a:r>
            <a:r>
              <a:rPr lang="sv-SE" dirty="0"/>
              <a:t> &amp; </a:t>
            </a:r>
            <a:r>
              <a:rPr lang="sv-SE" dirty="0" err="1"/>
              <a:t>Demonstrator</a:t>
            </a:r>
            <a:endParaRPr lang="sv-SE" dirty="0"/>
          </a:p>
          <a:p>
            <a:r>
              <a:rPr lang="sv-SE" dirty="0" err="1"/>
              <a:t>Methods</a:t>
            </a:r>
            <a:r>
              <a:rPr lang="sv-SE" dirty="0"/>
              <a:t> &amp; </a:t>
            </a:r>
            <a:r>
              <a:rPr lang="sv-SE" dirty="0" err="1"/>
              <a:t>Processes</a:t>
            </a:r>
            <a:r>
              <a:rPr lang="sv-SE" dirty="0"/>
              <a:t> </a:t>
            </a:r>
          </a:p>
          <a:p>
            <a:r>
              <a:rPr lang="sv-SE" dirty="0" err="1"/>
              <a:t>Algorithm</a:t>
            </a:r>
            <a:endParaRPr lang="sv-SE" dirty="0"/>
          </a:p>
          <a:p>
            <a:r>
              <a:rPr lang="sv-SE" dirty="0" err="1"/>
              <a:t>Knowlegde</a:t>
            </a:r>
            <a:r>
              <a:rPr lang="sv-SE" dirty="0"/>
              <a:t> &amp; </a:t>
            </a:r>
            <a:r>
              <a:rPr lang="sv-SE" dirty="0" err="1"/>
              <a:t>Competence</a:t>
            </a:r>
            <a:endParaRPr lang="sv-SE" dirty="0"/>
          </a:p>
          <a:p>
            <a:r>
              <a:rPr lang="sv-SE" dirty="0"/>
              <a:t>PhD, </a:t>
            </a:r>
            <a:r>
              <a:rPr lang="sv-SE" dirty="0" err="1"/>
              <a:t>licentate</a:t>
            </a:r>
            <a:endParaRPr lang="sv-SE" dirty="0"/>
          </a:p>
          <a:p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maturity</a:t>
            </a:r>
            <a:r>
              <a:rPr lang="sv-SE" dirty="0"/>
              <a:t> (TRL-</a:t>
            </a:r>
            <a:r>
              <a:rPr lang="sv-SE" dirty="0" err="1"/>
              <a:t>level</a:t>
            </a:r>
            <a:r>
              <a:rPr lang="sv-SE" dirty="0"/>
              <a:t>)</a:t>
            </a:r>
          </a:p>
          <a:p>
            <a:r>
              <a:rPr lang="sv-SE" dirty="0"/>
              <a:t>Research </a:t>
            </a:r>
            <a:r>
              <a:rPr lang="sv-SE" dirty="0" err="1"/>
              <a:t>applications</a:t>
            </a:r>
            <a:r>
              <a:rPr lang="sv-SE" dirty="0"/>
              <a:t> (”ansökningar”)</a:t>
            </a:r>
          </a:p>
          <a:p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(”tillämpningar”)</a:t>
            </a:r>
          </a:p>
          <a:p>
            <a:r>
              <a:rPr lang="sv-SE" dirty="0"/>
              <a:t>…</a:t>
            </a:r>
          </a:p>
        </p:txBody>
      </p:sp>
      <p:sp>
        <p:nvSpPr>
          <p:cNvPr id="3" name="Moln 2">
            <a:extLst>
              <a:ext uri="{FF2B5EF4-FFF2-40B4-BE49-F238E27FC236}">
                <a16:creationId xmlns:a16="http://schemas.microsoft.com/office/drawing/2014/main" id="{A2044D2C-49E3-1343-57B3-C613983068FB}"/>
              </a:ext>
            </a:extLst>
          </p:cNvPr>
          <p:cNvSpPr/>
          <p:nvPr/>
        </p:nvSpPr>
        <p:spPr>
          <a:xfrm>
            <a:off x="147311" y="4101618"/>
            <a:ext cx="3079609" cy="8406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Research and </a:t>
            </a:r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need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4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41C44-5A15-078E-7FF2-ECFF6C74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Implemented</a:t>
            </a:r>
            <a:r>
              <a:rPr lang="sv-SE" dirty="0"/>
              <a:t> </a:t>
            </a:r>
            <a:r>
              <a:rPr lang="sv-SE" dirty="0" err="1"/>
              <a:t>applications</a:t>
            </a:r>
            <a:r>
              <a:rPr lang="sv-SE" dirty="0"/>
              <a:t> (Tillämpningar)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8DF591-3EF5-E504-6F98-737833BD4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17" y="6170744"/>
            <a:ext cx="1025365" cy="644262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CA10BF4-D911-27FE-AC69-6A9339A2A8F8}"/>
              </a:ext>
            </a:extLst>
          </p:cNvPr>
          <p:cNvSpPr/>
          <p:nvPr/>
        </p:nvSpPr>
        <p:spPr>
          <a:xfrm>
            <a:off x="310628" y="5117588"/>
            <a:ext cx="1965637" cy="14060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Implemented</a:t>
            </a:r>
            <a:r>
              <a:rPr lang="sv-SE" dirty="0"/>
              <a:t> </a:t>
            </a:r>
            <a:r>
              <a:rPr lang="sv-SE" dirty="0" err="1"/>
              <a:t>application</a:t>
            </a:r>
            <a:r>
              <a:rPr lang="sv-SE" dirty="0"/>
              <a:t> ”Tillämpning”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A1DD7BC8-50B2-DDF7-CD88-AE6041525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947" y="1765798"/>
            <a:ext cx="3822189" cy="23116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There are many types of implemented applications</a:t>
            </a:r>
          </a:p>
          <a:p>
            <a:r>
              <a:rPr lang="en-US" sz="1900" dirty="0"/>
              <a:t>The different types have very different prerequisites to be realized</a:t>
            </a:r>
          </a:p>
          <a:p>
            <a:r>
              <a:rPr lang="en-US" sz="1900" dirty="0"/>
              <a:t>Implementation process can be easy or complex</a:t>
            </a:r>
          </a:p>
        </p:txBody>
      </p:sp>
      <p:sp>
        <p:nvSpPr>
          <p:cNvPr id="22" name="Pratbubbla: rektangel med rundade hörn 21">
            <a:extLst>
              <a:ext uri="{FF2B5EF4-FFF2-40B4-BE49-F238E27FC236}">
                <a16:creationId xmlns:a16="http://schemas.microsoft.com/office/drawing/2014/main" id="{03F8C513-CF31-07A3-A2FD-DFAC5848FB5A}"/>
              </a:ext>
            </a:extLst>
          </p:cNvPr>
          <p:cNvSpPr/>
          <p:nvPr/>
        </p:nvSpPr>
        <p:spPr>
          <a:xfrm>
            <a:off x="3084426" y="4019690"/>
            <a:ext cx="5307406" cy="2644624"/>
          </a:xfrm>
          <a:prstGeom prst="wedgeRoundRectCallout">
            <a:avLst>
              <a:gd name="adj1" fmla="val -67955"/>
              <a:gd name="adj2" fmla="val 168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err="1">
                <a:solidFill>
                  <a:schemeClr val="tx1"/>
                </a:solidFill>
              </a:rPr>
              <a:t>Methods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processes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 err="1">
                <a:solidFill>
                  <a:schemeClr val="tx1"/>
                </a:solidFill>
              </a:rPr>
              <a:t>Ideas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 err="1">
                <a:solidFill>
                  <a:schemeClr val="tx1"/>
                </a:solidFill>
              </a:rPr>
              <a:t>Impact</a:t>
            </a:r>
            <a:r>
              <a:rPr lang="sv-SE" dirty="0">
                <a:solidFill>
                  <a:schemeClr val="tx1"/>
                </a:solidFill>
              </a:rPr>
              <a:t> on operations</a:t>
            </a:r>
          </a:p>
          <a:p>
            <a:r>
              <a:rPr lang="sv-SE" dirty="0">
                <a:solidFill>
                  <a:schemeClr val="tx1"/>
                </a:solidFill>
              </a:rPr>
              <a:t>Input to standards</a:t>
            </a:r>
          </a:p>
          <a:p>
            <a:r>
              <a:rPr lang="sv-SE" dirty="0">
                <a:solidFill>
                  <a:schemeClr val="tx1"/>
                </a:solidFill>
              </a:rPr>
              <a:t>Data and parameters</a:t>
            </a:r>
          </a:p>
          <a:p>
            <a:r>
              <a:rPr lang="sv-SE" dirty="0">
                <a:solidFill>
                  <a:schemeClr val="tx1"/>
                </a:solidFill>
              </a:rPr>
              <a:t>Systems and </a:t>
            </a:r>
            <a:r>
              <a:rPr lang="sv-SE" dirty="0" err="1">
                <a:solidFill>
                  <a:schemeClr val="tx1"/>
                </a:solidFill>
              </a:rPr>
              <a:t>tools</a:t>
            </a:r>
            <a:r>
              <a:rPr lang="sv-SE" dirty="0">
                <a:solidFill>
                  <a:schemeClr val="tx1"/>
                </a:solidFill>
              </a:rPr>
              <a:t>:</a:t>
            </a:r>
          </a:p>
          <a:p>
            <a:r>
              <a:rPr lang="sv-SE" dirty="0">
                <a:solidFill>
                  <a:schemeClr val="tx1"/>
                </a:solidFill>
              </a:rPr>
              <a:t>   -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industry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takes</a:t>
            </a:r>
            <a:r>
              <a:rPr lang="sv-SE" dirty="0">
                <a:solidFill>
                  <a:schemeClr val="tx1"/>
                </a:solidFill>
              </a:rPr>
              <a:t> over</a:t>
            </a:r>
          </a:p>
          <a:p>
            <a:r>
              <a:rPr lang="sv-SE" dirty="0">
                <a:solidFill>
                  <a:schemeClr val="tx1"/>
                </a:solidFill>
              </a:rPr>
              <a:t>   -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further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developed</a:t>
            </a:r>
            <a:r>
              <a:rPr lang="sv-SE" dirty="0">
                <a:solidFill>
                  <a:schemeClr val="tx1"/>
                </a:solidFill>
              </a:rPr>
              <a:t> by researchers</a:t>
            </a:r>
          </a:p>
          <a:p>
            <a:r>
              <a:rPr lang="sv-SE" dirty="0">
                <a:solidFill>
                  <a:schemeClr val="tx1"/>
                </a:solidFill>
              </a:rPr>
              <a:t>   - </a:t>
            </a:r>
            <a:r>
              <a:rPr lang="sv-SE" dirty="0" err="1">
                <a:solidFill>
                  <a:schemeClr val="tx1"/>
                </a:solidFill>
              </a:rPr>
              <a:t>that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are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further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developed</a:t>
            </a:r>
            <a:r>
              <a:rPr lang="sv-SE" dirty="0">
                <a:solidFill>
                  <a:schemeClr val="tx1"/>
                </a:solidFill>
              </a:rPr>
              <a:t> by system </a:t>
            </a:r>
            <a:r>
              <a:rPr lang="sv-SE" dirty="0" err="1">
                <a:solidFill>
                  <a:schemeClr val="tx1"/>
                </a:solidFill>
              </a:rPr>
              <a:t>suppliers</a:t>
            </a: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3CF667A-3E64-D3BB-4B1D-66E70A3AFBF1}"/>
              </a:ext>
            </a:extLst>
          </p:cNvPr>
          <p:cNvSpPr txBox="1"/>
          <p:nvPr/>
        </p:nvSpPr>
        <p:spPr>
          <a:xfrm>
            <a:off x="4452069" y="3664974"/>
            <a:ext cx="307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Different </a:t>
            </a:r>
            <a:r>
              <a:rPr lang="sv-SE" b="1" dirty="0" err="1"/>
              <a:t>types</a:t>
            </a:r>
            <a:r>
              <a:rPr lang="sv-SE" b="1" dirty="0"/>
              <a:t> of </a:t>
            </a:r>
            <a:r>
              <a:rPr lang="sv-SE" b="1" dirty="0" err="1"/>
              <a:t>applications</a:t>
            </a:r>
            <a:endParaRPr lang="sv-SE" b="1" dirty="0"/>
          </a:p>
        </p:txBody>
      </p:sp>
      <p:sp>
        <p:nvSpPr>
          <p:cNvPr id="24" name="Pratbubbla: oval 23">
            <a:extLst>
              <a:ext uri="{FF2B5EF4-FFF2-40B4-BE49-F238E27FC236}">
                <a16:creationId xmlns:a16="http://schemas.microsoft.com/office/drawing/2014/main" id="{ABE5701A-E354-059E-5B95-019C64C32DBB}"/>
              </a:ext>
            </a:extLst>
          </p:cNvPr>
          <p:cNvSpPr/>
          <p:nvPr/>
        </p:nvSpPr>
        <p:spPr>
          <a:xfrm>
            <a:off x="8627806" y="2403987"/>
            <a:ext cx="3392129" cy="2521974"/>
          </a:xfrm>
          <a:prstGeom prst="wedgeEllipseCallout">
            <a:avLst>
              <a:gd name="adj1" fmla="val -64353"/>
              <a:gd name="adj2" fmla="val 4378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dirty="0" err="1">
                <a:solidFill>
                  <a:schemeClr val="tx1"/>
                </a:solidFill>
              </a:rPr>
              <a:t>Very</a:t>
            </a:r>
            <a:r>
              <a:rPr lang="sv-SE" sz="1800" dirty="0">
                <a:solidFill>
                  <a:schemeClr val="tx1"/>
                </a:solidFill>
              </a:rPr>
              <a:t> different </a:t>
            </a:r>
            <a:r>
              <a:rPr lang="sv-SE" sz="1800" dirty="0" err="1">
                <a:solidFill>
                  <a:schemeClr val="tx1"/>
                </a:solidFill>
              </a:rPr>
              <a:t>prerequisites</a:t>
            </a:r>
            <a:r>
              <a:rPr lang="sv-SE" sz="1800" dirty="0">
                <a:solidFill>
                  <a:schemeClr val="tx1"/>
                </a:solidFill>
              </a:rPr>
              <a:t> to be </a:t>
            </a:r>
            <a:r>
              <a:rPr lang="sv-SE" sz="1800" dirty="0" err="1">
                <a:solidFill>
                  <a:schemeClr val="tx1"/>
                </a:solidFill>
              </a:rPr>
              <a:t>realized</a:t>
            </a:r>
            <a:r>
              <a:rPr lang="sv-SE" sz="1800" dirty="0">
                <a:solidFill>
                  <a:schemeClr val="tx1"/>
                </a:solidFill>
              </a:rPr>
              <a:t>: 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From simple (like </a:t>
            </a:r>
            <a:r>
              <a:rPr lang="sv-SE" sz="1800" dirty="0" err="1">
                <a:solidFill>
                  <a:schemeClr val="tx1"/>
                </a:solidFill>
              </a:rPr>
              <a:t>calibrating</a:t>
            </a:r>
            <a:r>
              <a:rPr lang="sv-SE" sz="1800" dirty="0">
                <a:solidFill>
                  <a:schemeClr val="tx1"/>
                </a:solidFill>
              </a:rPr>
              <a:t> a </a:t>
            </a:r>
            <a:r>
              <a:rPr lang="sv-SE" sz="1800" dirty="0" err="1">
                <a:solidFill>
                  <a:schemeClr val="tx1"/>
                </a:solidFill>
              </a:rPr>
              <a:t>value</a:t>
            </a:r>
            <a:r>
              <a:rPr lang="sv-SE" dirty="0">
                <a:solidFill>
                  <a:schemeClr val="tx1"/>
                </a:solidFill>
              </a:rPr>
              <a:t>)</a:t>
            </a:r>
            <a:r>
              <a:rPr lang="sv-SE" sz="1800" dirty="0">
                <a:solidFill>
                  <a:schemeClr val="tx1"/>
                </a:solidFill>
              </a:rPr>
              <a:t> to </a:t>
            </a:r>
            <a:r>
              <a:rPr lang="sv-SE" dirty="0" err="1">
                <a:solidFill>
                  <a:schemeClr val="tx1"/>
                </a:solidFill>
              </a:rPr>
              <a:t>c</a:t>
            </a:r>
            <a:r>
              <a:rPr lang="sv-SE" sz="1800" dirty="0" err="1">
                <a:solidFill>
                  <a:schemeClr val="tx1"/>
                </a:solidFill>
              </a:rPr>
              <a:t>omplex</a:t>
            </a:r>
            <a:r>
              <a:rPr lang="sv-SE" sz="1800" dirty="0">
                <a:solidFill>
                  <a:schemeClr val="tx1"/>
                </a:solidFill>
              </a:rPr>
              <a:t> (</a:t>
            </a:r>
            <a:r>
              <a:rPr lang="sv-SE" dirty="0">
                <a:solidFill>
                  <a:schemeClr val="tx1"/>
                </a:solidFill>
              </a:rPr>
              <a:t>like </a:t>
            </a:r>
            <a:r>
              <a:rPr lang="sv-SE" sz="1800" dirty="0">
                <a:solidFill>
                  <a:schemeClr val="tx1"/>
                </a:solidFill>
              </a:rPr>
              <a:t>new systems and </a:t>
            </a:r>
            <a:r>
              <a:rPr lang="sv-SE" sz="1800" dirty="0" err="1">
                <a:solidFill>
                  <a:schemeClr val="tx1"/>
                </a:solidFill>
              </a:rPr>
              <a:t>reorganization</a:t>
            </a:r>
            <a:r>
              <a:rPr lang="sv-SE" sz="1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9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3327842E-0D8A-7EF5-36A4-A19CBCD6C786}"/>
              </a:ext>
            </a:extLst>
          </p:cNvPr>
          <p:cNvSpPr/>
          <p:nvPr/>
        </p:nvSpPr>
        <p:spPr>
          <a:xfrm>
            <a:off x="2496142" y="2985635"/>
            <a:ext cx="7301206" cy="1371403"/>
          </a:xfrm>
          <a:prstGeom prst="roundRect">
            <a:avLst/>
          </a:prstGeom>
          <a:solidFill>
            <a:srgbClr val="F7C5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DE7295-2EB7-D811-8291-0325F8DF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Prerequisites</a:t>
            </a:r>
            <a:r>
              <a:rPr lang="sv-SE" dirty="0"/>
              <a:t> for </a:t>
            </a:r>
            <a:r>
              <a:rPr lang="sv-SE" dirty="0" err="1"/>
              <a:t>realizing</a:t>
            </a:r>
            <a:r>
              <a:rPr lang="sv-SE" dirty="0"/>
              <a:t> an </a:t>
            </a:r>
            <a:r>
              <a:rPr lang="sv-SE" dirty="0" err="1"/>
              <a:t>application</a:t>
            </a:r>
            <a:endParaRPr lang="sv-S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DA82D7-2A64-D946-F451-16E4AB324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17" y="6170744"/>
            <a:ext cx="1025365" cy="644262"/>
          </a:xfrm>
          <a:prstGeom prst="rect">
            <a:avLst/>
          </a:prstGeom>
        </p:spPr>
      </p:pic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D85C4A4-EB14-1D51-1BD2-05D8A6AED726}"/>
              </a:ext>
            </a:extLst>
          </p:cNvPr>
          <p:cNvSpPr/>
          <p:nvPr/>
        </p:nvSpPr>
        <p:spPr>
          <a:xfrm>
            <a:off x="838200" y="2985635"/>
            <a:ext cx="1417320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Research </a:t>
            </a:r>
            <a:r>
              <a:rPr lang="sv-SE" dirty="0" err="1"/>
              <a:t>result</a:t>
            </a:r>
            <a:endParaRPr lang="sv-SE" dirty="0"/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29E2AE0C-7F9C-AA3D-BC77-9D78C731B4AA}"/>
              </a:ext>
            </a:extLst>
          </p:cNvPr>
          <p:cNvSpPr/>
          <p:nvPr/>
        </p:nvSpPr>
        <p:spPr>
          <a:xfrm>
            <a:off x="10037970" y="2985635"/>
            <a:ext cx="1606294" cy="135970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Implementedapplication</a:t>
            </a:r>
            <a:r>
              <a:rPr lang="sv-SE" dirty="0"/>
              <a:t> in </a:t>
            </a:r>
            <a:r>
              <a:rPr lang="sv-SE" dirty="0" err="1"/>
              <a:t>railway</a:t>
            </a:r>
            <a:r>
              <a:rPr lang="sv-SE" dirty="0"/>
              <a:t> business</a:t>
            </a: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0439A70F-DE89-22B6-BC62-8287B6AAC0B5}"/>
              </a:ext>
            </a:extLst>
          </p:cNvPr>
          <p:cNvSpPr/>
          <p:nvPr/>
        </p:nvSpPr>
        <p:spPr>
          <a:xfrm>
            <a:off x="8748628" y="3375055"/>
            <a:ext cx="1048720" cy="79457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…</a:t>
            </a: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66047DA3-1CC1-428C-DC49-F5B6F24141AA}"/>
              </a:ext>
            </a:extLst>
          </p:cNvPr>
          <p:cNvSpPr/>
          <p:nvPr/>
        </p:nvSpPr>
        <p:spPr>
          <a:xfrm>
            <a:off x="7123609" y="3331548"/>
            <a:ext cx="1728651" cy="87970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Commercial </a:t>
            </a:r>
            <a:r>
              <a:rPr lang="sv-SE" sz="1600" dirty="0" err="1"/>
              <a:t>conditions</a:t>
            </a:r>
            <a:endParaRPr lang="sv-SE" sz="1600" dirty="0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6C358090-7608-B60A-3FF4-DDB3EB9210C2}"/>
              </a:ext>
            </a:extLst>
          </p:cNvPr>
          <p:cNvSpPr/>
          <p:nvPr/>
        </p:nvSpPr>
        <p:spPr>
          <a:xfrm>
            <a:off x="5592390" y="3445700"/>
            <a:ext cx="1582347" cy="7184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Financiation</a:t>
            </a:r>
            <a:endParaRPr lang="sv-SE" dirty="0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3C86A7EB-90E9-66B6-C059-9CCC8CDB3E9B}"/>
              </a:ext>
            </a:extLst>
          </p:cNvPr>
          <p:cNvSpPr/>
          <p:nvPr/>
        </p:nvSpPr>
        <p:spPr>
          <a:xfrm>
            <a:off x="4109106" y="3315667"/>
            <a:ext cx="1582347" cy="9552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Intresserad receiver</a:t>
            </a: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A4D0FDF6-F234-7225-7F54-00C9BCCB8E7D}"/>
              </a:ext>
            </a:extLst>
          </p:cNvPr>
          <p:cNvSpPr/>
          <p:nvPr/>
        </p:nvSpPr>
        <p:spPr>
          <a:xfrm>
            <a:off x="2496142" y="3365076"/>
            <a:ext cx="1700517" cy="87970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Intrested</a:t>
            </a:r>
            <a:r>
              <a:rPr lang="sv-SE" dirty="0"/>
              <a:t> researcher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5B09566-52E9-E915-E75D-BCF3CAE4E5B8}"/>
              </a:ext>
            </a:extLst>
          </p:cNvPr>
          <p:cNvGrpSpPr/>
          <p:nvPr/>
        </p:nvGrpSpPr>
        <p:grpSpPr>
          <a:xfrm>
            <a:off x="1067519" y="4099521"/>
            <a:ext cx="1855877" cy="2533266"/>
            <a:chOff x="1067519" y="3760317"/>
            <a:chExt cx="1855877" cy="2533266"/>
          </a:xfrm>
        </p:grpSpPr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070F827B-F9CE-3718-E6EF-8D592D697D63}"/>
                </a:ext>
              </a:extLst>
            </p:cNvPr>
            <p:cNvSpPr txBox="1"/>
            <p:nvPr/>
          </p:nvSpPr>
          <p:spPr>
            <a:xfrm>
              <a:off x="1067519" y="4539257"/>
              <a:ext cx="1841156" cy="1754326"/>
            </a:xfrm>
            <a:prstGeom prst="rect">
              <a:avLst/>
            </a:prstGeom>
            <a:solidFill>
              <a:srgbClr val="F7C5A3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The researcher must be </a:t>
              </a:r>
              <a:r>
                <a:rPr lang="sv-SE" dirty="0" err="1"/>
                <a:t>interested</a:t>
              </a:r>
              <a:r>
                <a:rPr lang="sv-SE" dirty="0"/>
                <a:t> in </a:t>
              </a:r>
              <a:r>
                <a:rPr lang="sv-SE" dirty="0" err="1"/>
                <a:t>spending</a:t>
              </a:r>
              <a:r>
                <a:rPr lang="sv-SE" dirty="0"/>
                <a:t> </a:t>
              </a:r>
              <a:r>
                <a:rPr lang="sv-SE" dirty="0" err="1"/>
                <a:t>time</a:t>
              </a:r>
              <a:r>
                <a:rPr lang="sv-SE" dirty="0"/>
                <a:t> and </a:t>
              </a:r>
              <a:r>
                <a:rPr lang="sv-SE" dirty="0" err="1"/>
                <a:t>efforts</a:t>
              </a:r>
              <a:r>
                <a:rPr lang="sv-SE" dirty="0"/>
                <a:t> in </a:t>
              </a:r>
              <a:r>
                <a:rPr lang="sv-SE" dirty="0" err="1"/>
                <a:t>realization</a:t>
              </a:r>
              <a:endParaRPr lang="sv-SE" dirty="0"/>
            </a:p>
          </p:txBody>
        </p:sp>
        <p:cxnSp>
          <p:nvCxnSpPr>
            <p:cNvPr id="18" name="Rak koppling 17">
              <a:extLst>
                <a:ext uri="{FF2B5EF4-FFF2-40B4-BE49-F238E27FC236}">
                  <a16:creationId xmlns:a16="http://schemas.microsoft.com/office/drawing/2014/main" id="{B9A65E40-7754-3CA2-7A63-E4E69623D357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1988097" y="3760317"/>
              <a:ext cx="935299" cy="7789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420C15AA-FCA4-CCB3-007A-D4C8743DECF1}"/>
              </a:ext>
            </a:extLst>
          </p:cNvPr>
          <p:cNvGrpSpPr/>
          <p:nvPr/>
        </p:nvGrpSpPr>
        <p:grpSpPr>
          <a:xfrm>
            <a:off x="3276081" y="4075653"/>
            <a:ext cx="2819919" cy="2695634"/>
            <a:chOff x="3276081" y="3736449"/>
            <a:chExt cx="2819919" cy="2695634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9C48733-432F-C7A2-B115-3F153BD2E3FC}"/>
                </a:ext>
              </a:extLst>
            </p:cNvPr>
            <p:cNvSpPr txBox="1"/>
            <p:nvPr/>
          </p:nvSpPr>
          <p:spPr>
            <a:xfrm>
              <a:off x="3276081" y="4400758"/>
              <a:ext cx="2819919" cy="2031325"/>
            </a:xfrm>
            <a:prstGeom prst="rect">
              <a:avLst/>
            </a:prstGeom>
            <a:solidFill>
              <a:srgbClr val="F7C5A3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/>
                <a:t>Enthusiastic</a:t>
              </a:r>
              <a:r>
                <a:rPr lang="sv-SE" dirty="0"/>
                <a:t> person(s) </a:t>
              </a:r>
              <a:r>
                <a:rPr lang="sv-SE" dirty="0" err="1"/>
                <a:t>that</a:t>
              </a:r>
              <a:r>
                <a:rPr lang="sv-SE" dirty="0"/>
                <a:t> </a:t>
              </a:r>
              <a:r>
                <a:rPr lang="sv-SE" dirty="0" err="1"/>
                <a:t>can</a:t>
              </a:r>
              <a:r>
                <a:rPr lang="sv-SE" dirty="0"/>
                <a:t> market the </a:t>
              </a:r>
              <a:r>
                <a:rPr lang="sv-SE" dirty="0" err="1"/>
                <a:t>idea</a:t>
              </a:r>
              <a:r>
                <a:rPr lang="sv-SE" dirty="0"/>
                <a:t> inside the </a:t>
              </a:r>
              <a:r>
                <a:rPr lang="sv-SE" dirty="0" err="1"/>
                <a:t>receiving</a:t>
              </a:r>
              <a:r>
                <a:rPr lang="sv-SE" dirty="0"/>
                <a:t> </a:t>
              </a:r>
              <a:r>
                <a:rPr lang="sv-SE" dirty="0" err="1"/>
                <a:t>organization</a:t>
              </a:r>
              <a:r>
                <a:rPr lang="sv-SE" dirty="0"/>
                <a:t> and </a:t>
              </a:r>
              <a:r>
                <a:rPr lang="sv-SE" dirty="0" err="1"/>
                <a:t>create</a:t>
              </a:r>
              <a:r>
                <a:rPr lang="sv-SE" dirty="0"/>
                <a:t> </a:t>
              </a:r>
              <a:r>
                <a:rPr lang="sv-SE" dirty="0" err="1"/>
                <a:t>needed</a:t>
              </a:r>
              <a:r>
                <a:rPr lang="sv-SE" dirty="0"/>
                <a:t> </a:t>
              </a:r>
              <a:r>
                <a:rPr lang="sv-SE" dirty="0" err="1"/>
                <a:t>conditions</a:t>
              </a:r>
              <a:r>
                <a:rPr lang="sv-SE" dirty="0"/>
                <a:t> (</a:t>
              </a:r>
              <a:r>
                <a:rPr lang="sv-SE" dirty="0" err="1"/>
                <a:t>finance</a:t>
              </a:r>
              <a:r>
                <a:rPr lang="sv-SE" dirty="0"/>
                <a:t>, </a:t>
              </a:r>
              <a:r>
                <a:rPr lang="sv-SE" dirty="0" err="1"/>
                <a:t>development</a:t>
              </a:r>
              <a:r>
                <a:rPr lang="sv-SE" dirty="0"/>
                <a:t> team, </a:t>
              </a:r>
              <a:r>
                <a:rPr lang="sv-SE" dirty="0" err="1"/>
                <a:t>receiving</a:t>
              </a:r>
              <a:r>
                <a:rPr lang="sv-SE" dirty="0"/>
                <a:t> </a:t>
              </a:r>
              <a:r>
                <a:rPr lang="sv-SE" dirty="0" err="1"/>
                <a:t>organization</a:t>
              </a:r>
              <a:r>
                <a:rPr lang="sv-SE" dirty="0"/>
                <a:t>, …)</a:t>
              </a:r>
            </a:p>
          </p:txBody>
        </p: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4BB181DB-26E6-5AE3-14D4-C8E9CEC83C71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4686041" y="3736449"/>
              <a:ext cx="32343" cy="6643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9AACD1FE-418E-D55E-81E0-6049F425F88E}"/>
              </a:ext>
            </a:extLst>
          </p:cNvPr>
          <p:cNvGrpSpPr/>
          <p:nvPr/>
        </p:nvGrpSpPr>
        <p:grpSpPr>
          <a:xfrm>
            <a:off x="6315959" y="4075653"/>
            <a:ext cx="1988603" cy="2557134"/>
            <a:chOff x="6315959" y="3736449"/>
            <a:chExt cx="1988603" cy="2557134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B98A7086-1792-9F3C-0BF0-61D017139065}"/>
                </a:ext>
              </a:extLst>
            </p:cNvPr>
            <p:cNvSpPr txBox="1"/>
            <p:nvPr/>
          </p:nvSpPr>
          <p:spPr>
            <a:xfrm>
              <a:off x="6463406" y="4539257"/>
              <a:ext cx="1841156" cy="1754326"/>
            </a:xfrm>
            <a:prstGeom prst="rect">
              <a:avLst/>
            </a:prstGeom>
            <a:solidFill>
              <a:srgbClr val="F7C5A3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/>
                <a:t>Financies</a:t>
              </a:r>
              <a:r>
                <a:rPr lang="sv-SE" dirty="0"/>
                <a:t> for researcher, </a:t>
              </a:r>
              <a:r>
                <a:rPr lang="sv-SE" dirty="0" err="1"/>
                <a:t>dev.team</a:t>
              </a:r>
              <a:r>
                <a:rPr lang="sv-SE" dirty="0"/>
                <a:t>, </a:t>
              </a:r>
              <a:r>
                <a:rPr lang="sv-SE" dirty="0" err="1"/>
                <a:t>finetuning</a:t>
              </a:r>
              <a:r>
                <a:rPr lang="sv-SE" dirty="0"/>
                <a:t>, test, implementation, </a:t>
              </a:r>
              <a:r>
                <a:rPr lang="sv-SE" dirty="0" err="1"/>
                <a:t>education</a:t>
              </a:r>
              <a:r>
                <a:rPr lang="sv-SE" dirty="0"/>
                <a:t>, …</a:t>
              </a:r>
            </a:p>
          </p:txBody>
        </p: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29F8C443-AE6C-0250-8483-789F9C32933A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6315959" y="3736449"/>
              <a:ext cx="1068025" cy="8028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C4FE978B-7C8C-8F2D-E235-70B663CAC05E}"/>
              </a:ext>
            </a:extLst>
          </p:cNvPr>
          <p:cNvGrpSpPr/>
          <p:nvPr/>
        </p:nvGrpSpPr>
        <p:grpSpPr>
          <a:xfrm>
            <a:off x="7889452" y="4026941"/>
            <a:ext cx="3670541" cy="2695634"/>
            <a:chOff x="7889452" y="3687737"/>
            <a:chExt cx="3670541" cy="2695634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53193736-4473-DB19-388C-784E8B631A70}"/>
                </a:ext>
              </a:extLst>
            </p:cNvPr>
            <p:cNvSpPr txBox="1"/>
            <p:nvPr/>
          </p:nvSpPr>
          <p:spPr>
            <a:xfrm>
              <a:off x="8579033" y="4352046"/>
              <a:ext cx="2980960" cy="2031325"/>
            </a:xfrm>
            <a:prstGeom prst="rect">
              <a:avLst/>
            </a:prstGeom>
            <a:solidFill>
              <a:srgbClr val="F7C5A3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Is </a:t>
              </a:r>
              <a:r>
                <a:rPr lang="sv-SE" dirty="0" err="1"/>
                <a:t>realization</a:t>
              </a:r>
              <a:r>
                <a:rPr lang="sv-SE" dirty="0"/>
                <a:t> </a:t>
              </a:r>
              <a:r>
                <a:rPr lang="sv-SE" dirty="0" err="1"/>
                <a:t>econimically</a:t>
              </a:r>
              <a:r>
                <a:rPr lang="sv-SE" dirty="0"/>
                <a:t> relevant?</a:t>
              </a:r>
              <a:br>
                <a:rPr lang="sv-SE" dirty="0"/>
              </a:br>
              <a:r>
                <a:rPr lang="sv-SE" dirty="0" err="1"/>
                <a:t>Procurement</a:t>
              </a:r>
              <a:r>
                <a:rPr lang="sv-SE" dirty="0"/>
                <a:t> hinders? </a:t>
              </a:r>
              <a:r>
                <a:rPr lang="sv-SE" dirty="0" err="1"/>
                <a:t>Immaterial</a:t>
              </a:r>
              <a:r>
                <a:rPr lang="sv-SE" dirty="0"/>
                <a:t> </a:t>
              </a:r>
              <a:r>
                <a:rPr lang="sv-SE" dirty="0" err="1"/>
                <a:t>properties</a:t>
              </a:r>
              <a:r>
                <a:rPr lang="sv-SE" dirty="0"/>
                <a:t>? Patents? Process or </a:t>
              </a:r>
              <a:r>
                <a:rPr lang="sv-SE" dirty="0" err="1"/>
                <a:t>Organizational</a:t>
              </a:r>
              <a:r>
                <a:rPr lang="sv-SE" dirty="0"/>
                <a:t> adaptations?</a:t>
              </a:r>
            </a:p>
            <a:p>
              <a:pPr algn="ctr"/>
              <a:r>
                <a:rPr lang="sv-SE" dirty="0"/>
                <a:t>…</a:t>
              </a:r>
            </a:p>
          </p:txBody>
        </p: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4F7F7C35-D9F6-D9DF-FB5A-CBD34C688CA8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7889452" y="3687737"/>
              <a:ext cx="2180061" cy="6643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ruta 26">
            <a:extLst>
              <a:ext uri="{FF2B5EF4-FFF2-40B4-BE49-F238E27FC236}">
                <a16:creationId xmlns:a16="http://schemas.microsoft.com/office/drawing/2014/main" id="{B41A1485-843D-ED45-5301-E12945FD69DE}"/>
              </a:ext>
            </a:extLst>
          </p:cNvPr>
          <p:cNvSpPr txBox="1"/>
          <p:nvPr/>
        </p:nvSpPr>
        <p:spPr>
          <a:xfrm>
            <a:off x="2763597" y="2995744"/>
            <a:ext cx="373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/>
              <a:t>Prerequisites</a:t>
            </a:r>
            <a:r>
              <a:rPr lang="sv-SE" sz="2000" b="1" dirty="0"/>
              <a:t> for </a:t>
            </a:r>
            <a:r>
              <a:rPr lang="sv-SE" sz="2000" b="1" dirty="0" err="1"/>
              <a:t>realization</a:t>
            </a:r>
            <a:endParaRPr lang="sv-SE" sz="2000" dirty="0"/>
          </a:p>
        </p:txBody>
      </p:sp>
      <p:sp>
        <p:nvSpPr>
          <p:cNvPr id="28" name="Platshållare för innehåll 2">
            <a:extLst>
              <a:ext uri="{FF2B5EF4-FFF2-40B4-BE49-F238E27FC236}">
                <a16:creationId xmlns:a16="http://schemas.microsoft.com/office/drawing/2014/main" id="{48366DAA-B18D-1F03-24C6-BDD003DD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946" y="1765799"/>
            <a:ext cx="9514164" cy="11668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There are several types of prerequisites that needs to be considered, all must be considered</a:t>
            </a:r>
          </a:p>
          <a:p>
            <a:r>
              <a:rPr lang="en-US" sz="1900" dirty="0"/>
              <a:t>Anyone aiming for realizing research results should be aware of these prerequisites</a:t>
            </a:r>
          </a:p>
        </p:txBody>
      </p:sp>
    </p:spTree>
    <p:extLst>
      <p:ext uri="{BB962C8B-B14F-4D97-AF65-F5344CB8AC3E}">
        <p14:creationId xmlns:p14="http://schemas.microsoft.com/office/powerpoint/2010/main" val="23328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1A9C0D4-C208-249E-24AC-1ABFC762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4837"/>
          <a:stretch/>
        </p:blipFill>
        <p:spPr>
          <a:xfrm>
            <a:off x="3695130" y="0"/>
            <a:ext cx="9669642" cy="685799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5A11F7-BF96-371C-D4B5-A95CF518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Summary and conclusion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C9F33F-9F12-7F2D-F673-6ECA8B217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4038600" cy="421291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1800" dirty="0"/>
              <a:t>Implementing research results in railway business can be challenging but rewarding</a:t>
            </a:r>
          </a:p>
          <a:p>
            <a:r>
              <a:rPr lang="en-US" sz="1800" dirty="0"/>
              <a:t>Implementation needs cooperation</a:t>
            </a:r>
          </a:p>
          <a:p>
            <a:r>
              <a:rPr lang="en-US" sz="1800" dirty="0"/>
              <a:t>Be aware of needed </a:t>
            </a:r>
            <a:r>
              <a:rPr lang="en-US" sz="1800" dirty="0" err="1"/>
              <a:t>prerequisities</a:t>
            </a:r>
            <a:r>
              <a:rPr lang="en-US" sz="1800" dirty="0"/>
              <a:t>: researcher, receiver, finances, commercial &amp; organizational conditions</a:t>
            </a:r>
          </a:p>
          <a:p>
            <a:r>
              <a:rPr lang="en-US" sz="1800" dirty="0"/>
              <a:t>Start planning for implementation process long in advance. What are next steps? How to increase maturity? What is required at receiving organization? What is the researcher’s role?</a:t>
            </a:r>
          </a:p>
          <a:p>
            <a:r>
              <a:rPr lang="en-US" sz="1800" dirty="0"/>
              <a:t>Implementation can have long lead times, can be stepwise. Demonstrations and TRL levels are good supporting tools.</a:t>
            </a:r>
          </a:p>
          <a:p>
            <a:endParaRPr lang="en-US" sz="19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B77F41-E5B1-57AB-2B6C-58340248B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5" y="5821911"/>
            <a:ext cx="1313336" cy="82520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7400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himmel, utomhus, elektricitet, ljus&#10;&#10;Automatiskt genererad beskrivning">
            <a:extLst>
              <a:ext uri="{FF2B5EF4-FFF2-40B4-BE49-F238E27FC236}">
                <a16:creationId xmlns:a16="http://schemas.microsoft.com/office/drawing/2014/main" id="{E7A3FCB2-F5E8-C336-EFE6-9CCCD7CC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523" y="0"/>
            <a:ext cx="12932230" cy="6858001"/>
          </a:xfrm>
          <a:prstGeom prst="rect">
            <a:avLst/>
          </a:prstGeom>
        </p:spPr>
      </p:pic>
      <p:pic>
        <p:nvPicPr>
          <p:cNvPr id="6" name="Bildobjekt 5" descr="En bild som visar Teckensnitt, diagram, design, typografi&#10;&#10;Automatiskt genererad beskrivning">
            <a:extLst>
              <a:ext uri="{FF2B5EF4-FFF2-40B4-BE49-F238E27FC236}">
                <a16:creationId xmlns:a16="http://schemas.microsoft.com/office/drawing/2014/main" id="{320925D5-FA4E-B3AC-39E1-3BB6ACB9D1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69" y="2071643"/>
            <a:ext cx="4125779" cy="259334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74868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rafikverket.potm" id="{E4C32268-6B05-4A14-A7CC-925A1902777C}" vid="{5B4D5900-CC3B-48ED-AB25-DF49959131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6bf733-d8d9-4b9a-af4b-4854919654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C2AC150DAEF4D946712393C205DCE" ma:contentTypeVersion="18" ma:contentTypeDescription="Skapa ett nytt dokument." ma:contentTypeScope="" ma:versionID="25e0c67de116f5b2e4abdffd38dcdc4f">
  <xsd:schema xmlns:xsd="http://www.w3.org/2001/XMLSchema" xmlns:xs="http://www.w3.org/2001/XMLSchema" xmlns:p="http://schemas.microsoft.com/office/2006/metadata/properties" xmlns:ns3="fbbdfd13-4948-40a5-8499-8f038b5a177f" xmlns:ns4="516bf733-d8d9-4b9a-af4b-48549196542e" targetNamespace="http://schemas.microsoft.com/office/2006/metadata/properties" ma:root="true" ma:fieldsID="026076fc594c6e48541fde8df6296e81" ns3:_="" ns4:_="">
    <xsd:import namespace="fbbdfd13-4948-40a5-8499-8f038b5a177f"/>
    <xsd:import namespace="516bf733-d8d9-4b9a-af4b-4854919654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dfd13-4948-40a5-8499-8f038b5a17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bf733-d8d9-4b9a-af4b-485491965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B6B4CC-AF78-4157-84E9-B441805D3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56035-6F43-4043-A564-933DC0B894C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16bf733-d8d9-4b9a-af4b-48549196542e"/>
    <ds:schemaRef ds:uri="fbbdfd13-4948-40a5-8499-8f038b5a1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C5A3FC-410E-4470-83E3-DD057FF6F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bdfd13-4948-40a5-8499-8f038b5a177f"/>
    <ds:schemaRef ds:uri="516bf733-d8d9-4b9a-af4b-485491965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7830</TotalTime>
  <Words>540</Words>
  <Application>Microsoft Office PowerPoint</Application>
  <PresentationFormat>Bredbild</PresentationFormat>
  <Paragraphs>86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Code Pro Bold</vt:lpstr>
      <vt:lpstr>Office-tema</vt:lpstr>
      <vt:lpstr>Rubrik med logga, titel, datum och sidnr</vt:lpstr>
      <vt:lpstr>From research results to implementations Från forskning till tillämpning</vt:lpstr>
      <vt:lpstr>From research results to implementations  – a challange</vt:lpstr>
      <vt:lpstr>Research process</vt:lpstr>
      <vt:lpstr>Implemented applications (Tillämpningar)</vt:lpstr>
      <vt:lpstr>Prerequisites for realizing an application</vt:lpstr>
      <vt:lpstr>Summary and conclusion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Styrelsemöte 2022-11-22</dc:title>
  <dc:creator>Martin Joborn</dc:creator>
  <cp:lastModifiedBy>Martin Joborn</cp:lastModifiedBy>
  <cp:revision>6</cp:revision>
  <cp:lastPrinted>2024-05-30T08:03:58Z</cp:lastPrinted>
  <dcterms:created xsi:type="dcterms:W3CDTF">2022-11-10T14:36:02Z</dcterms:created>
  <dcterms:modified xsi:type="dcterms:W3CDTF">2024-06-10T08:10:48Z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2024-01-10T15:21:59Z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84cefc01-e7e4-451d-a4bd-f634bd1cd727</vt:lpwstr>
  </property>
  <property fmtid="{D5CDD505-2E9C-101B-9397-08002B2CF9AE}" pid="8" name="MSIP_Label_680afd86-dcf7-4483-b9eb-5af1dcd104e1_ContentBits">
    <vt:lpwstr>0</vt:lpwstr>
  </property>
  <property fmtid="{D5CDD505-2E9C-101B-9397-08002B2CF9AE}" pid="9" name="ContentTypeId">
    <vt:lpwstr>0x010100475C2AC150DAEF4D946712393C205DCE</vt:lpwstr>
  </property>
</Properties>
</file>