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  <p:sldMasterId id="2147483664" r:id="rId3"/>
  </p:sldMasterIdLst>
  <p:sldIdLst>
    <p:sldId id="258" r:id="rId4"/>
    <p:sldId id="264" r:id="rId5"/>
    <p:sldId id="267" r:id="rId6"/>
    <p:sldId id="266" r:id="rId7"/>
    <p:sldId id="265" r:id="rId8"/>
    <p:sldId id="269" r:id="rId9"/>
    <p:sldId id="271" r:id="rId10"/>
    <p:sldId id="270" r:id="rId11"/>
    <p:sldId id="272" r:id="rId12"/>
    <p:sldId id="273" r:id="rId13"/>
    <p:sldId id="275" r:id="rId14"/>
    <p:sldId id="276" r:id="rId15"/>
    <p:sldId id="274" r:id="rId16"/>
    <p:sldId id="263" r:id="rId1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22" autoAdjust="0"/>
  </p:normalViewPr>
  <p:slideViewPr>
    <p:cSldViewPr snapToGrid="0" snapToObjects="1" showGuides="1">
      <p:cViewPr varScale="1">
        <p:scale>
          <a:sx n="90" d="100"/>
          <a:sy n="90" d="100"/>
        </p:scale>
        <p:origin x="-11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652962" y="3837447"/>
            <a:ext cx="4033837" cy="1216471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text </a:t>
            </a:r>
            <a:r>
              <a:rPr lang="sv-SE" dirty="0" err="1" smtClean="0"/>
              <a:t>styles</a:t>
            </a:r>
            <a:endParaRPr lang="sv-SE" dirty="0" smtClean="0"/>
          </a:p>
        </p:txBody>
      </p:sp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3935094" y="1623118"/>
            <a:ext cx="4751705" cy="220278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241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</a:t>
            </a:r>
            <a:r>
              <a:rPr lang="sv-SE" dirty="0" err="1" smtClean="0"/>
              <a:t>title</a:t>
            </a:r>
            <a:r>
              <a:rPr lang="sv-SE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 marL="800100" indent="-342900">
              <a:buFont typeface="Arial" pitchFamily="34" charset="0"/>
              <a:buChar char="•"/>
              <a:defRPr sz="2800"/>
            </a:lvl2pPr>
            <a:lvl3pPr marL="1257300" indent="-342900">
              <a:buFont typeface="Arial" pitchFamily="34" charset="0"/>
              <a:buChar char="•"/>
              <a:defRPr sz="2800"/>
            </a:lvl3pPr>
            <a:lvl4pPr marL="1714500" indent="-342900">
              <a:buFont typeface="Arial" pitchFamily="34" charset="0"/>
              <a:buChar char="•"/>
              <a:defRPr sz="2800"/>
            </a:lvl4pPr>
            <a:lvl5pPr marL="2171700" indent="-342900">
              <a:buFont typeface="Arial" pitchFamily="34" charset="0"/>
              <a:buChar char="•"/>
              <a:defRPr sz="2800"/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text </a:t>
            </a:r>
            <a:r>
              <a:rPr lang="sv-SE" dirty="0" err="1" smtClean="0"/>
              <a:t>styles</a:t>
            </a:r>
            <a:endParaRPr lang="sv-SE" dirty="0" smtClean="0"/>
          </a:p>
          <a:p>
            <a:pPr lvl="1"/>
            <a:r>
              <a:rPr lang="sv-SE" dirty="0" smtClean="0"/>
              <a:t>Second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2"/>
            <a:r>
              <a:rPr lang="sv-SE" dirty="0" err="1" smtClean="0"/>
              <a:t>Third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3"/>
            <a:r>
              <a:rPr lang="sv-SE" dirty="0" err="1" smtClean="0"/>
              <a:t>Fourth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4"/>
            <a:r>
              <a:rPr lang="sv-SE" dirty="0" err="1" smtClean="0"/>
              <a:t>Fifth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49600" y="63219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Presentation - Title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2946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</a:t>
            </a:r>
            <a:r>
              <a:rPr lang="sv-SE" dirty="0" err="1" smtClean="0"/>
              <a:t>title</a:t>
            </a:r>
            <a:r>
              <a:rPr lang="sv-SE" dirty="0" smtClean="0"/>
              <a:t> style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41133" y="63219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Presentation - Title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749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cap="all">
                <a:latin typeface="Arial"/>
              </a:defRPr>
            </a:lvl1pPr>
          </a:lstStyle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</a:t>
            </a:r>
            <a:r>
              <a:rPr lang="sv-SE" dirty="0" err="1" smtClean="0"/>
              <a:t>title</a:t>
            </a:r>
            <a:r>
              <a:rPr lang="sv-SE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68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rial" pitchFamily="34" charset="0"/>
              <a:buChar char="•"/>
              <a:defRPr sz="2800">
                <a:latin typeface="Arial"/>
              </a:defRPr>
            </a:lvl1pPr>
            <a:lvl2pPr marL="800100" indent="-342900">
              <a:buFont typeface="Arial" pitchFamily="34" charset="0"/>
              <a:buChar char="•"/>
              <a:defRPr sz="2800">
                <a:latin typeface="Arial"/>
              </a:defRPr>
            </a:lvl2pPr>
            <a:lvl3pPr marL="1257300" indent="-342900">
              <a:buFont typeface="Arial" pitchFamily="34" charset="0"/>
              <a:buChar char="•"/>
              <a:defRPr sz="2800">
                <a:latin typeface="Arial"/>
              </a:defRPr>
            </a:lvl3pPr>
            <a:lvl4pPr marL="1714500" indent="-342900">
              <a:buFont typeface="Arial" pitchFamily="34" charset="0"/>
              <a:buChar char="•"/>
              <a:defRPr sz="2800">
                <a:latin typeface="Arial"/>
              </a:defRPr>
            </a:lvl4pPr>
            <a:lvl5pPr marL="2171700" indent="-342900">
              <a:buFont typeface="Arial" pitchFamily="34" charset="0"/>
              <a:buChar char="•"/>
              <a:defRPr sz="2800">
                <a:latin typeface="Arial"/>
              </a:defRPr>
            </a:lvl5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text </a:t>
            </a:r>
            <a:r>
              <a:rPr lang="sv-SE" dirty="0" err="1" smtClean="0"/>
              <a:t>styles</a:t>
            </a:r>
            <a:endParaRPr lang="sv-SE" dirty="0" smtClean="0"/>
          </a:p>
          <a:p>
            <a:pPr lvl="1"/>
            <a:r>
              <a:rPr lang="sv-SE" dirty="0" smtClean="0"/>
              <a:t>Second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2"/>
            <a:r>
              <a:rPr lang="sv-SE" dirty="0" err="1" smtClean="0"/>
              <a:t>Third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3"/>
            <a:r>
              <a:rPr lang="sv-SE" dirty="0" err="1" smtClean="0"/>
              <a:t>Fourth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sv-SE" dirty="0" smtClean="0"/>
          </a:p>
          <a:p>
            <a:pPr lvl="4"/>
            <a:r>
              <a:rPr lang="sv-SE" dirty="0" err="1" smtClean="0"/>
              <a:t>Fifth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41133" y="632671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Presentation - Title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165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55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OF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Web_SwedishICT_red_3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219" y="2579912"/>
            <a:ext cx="6291562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516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5094" y="1623118"/>
            <a:ext cx="4751705" cy="2202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</a:t>
            </a:r>
            <a:r>
              <a:rPr lang="sv-SE" dirty="0" err="1" smtClean="0"/>
              <a:t>title</a:t>
            </a:r>
            <a:r>
              <a:rPr lang="sv-SE" dirty="0" smtClean="0"/>
              <a:t>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652962" y="3837447"/>
            <a:ext cx="4033837" cy="1216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text </a:t>
            </a:r>
            <a:r>
              <a:rPr lang="sv-SE" dirty="0" err="1" smtClean="0"/>
              <a:t>styles</a:t>
            </a:r>
            <a:endParaRPr lang="sv-SE" dirty="0" smtClean="0"/>
          </a:p>
        </p:txBody>
      </p:sp>
      <p:pic>
        <p:nvPicPr>
          <p:cNvPr id="5" name="Bildobjekt 4" descr="ICT SICS 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713" y="6115165"/>
            <a:ext cx="1601627" cy="46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41716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ftr="0" dt="0"/>
  <p:txStyles>
    <p:titleStyle>
      <a:lvl1pPr algn="r" defTabSz="457200" rtl="0" eaLnBrk="1" latinLnBrk="0" hangingPunct="1">
        <a:spcBef>
          <a:spcPct val="0"/>
        </a:spcBef>
        <a:buNone/>
        <a:defRPr sz="4400" kern="1200" cap="all" spc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Tx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T_10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387056" y="2444643"/>
            <a:ext cx="6191250" cy="2048092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935094" y="1623118"/>
            <a:ext cx="4751705" cy="2202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</a:t>
            </a:r>
            <a:r>
              <a:rPr lang="sv-SE" dirty="0" err="1" smtClean="0"/>
              <a:t>title</a:t>
            </a:r>
            <a:r>
              <a:rPr lang="sv-SE" dirty="0" smtClean="0"/>
              <a:t>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652962" y="3837447"/>
            <a:ext cx="4033837" cy="1216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v-S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</a:t>
            </a:r>
            <a:r>
              <a:rPr kumimoji="0" lang="sv-S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Master text </a:t>
            </a:r>
            <a:r>
              <a:rPr kumimoji="0" lang="sv-SE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styles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Bildobjekt 5" descr="ICT SICS log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713" y="6115165"/>
            <a:ext cx="1601627" cy="46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4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r" defTabSz="457200" rtl="0" eaLnBrk="1" latinLnBrk="0" hangingPunct="1">
        <a:spcBef>
          <a:spcPct val="0"/>
        </a:spcBef>
        <a:buNone/>
        <a:defRPr sz="4400" kern="1200" cap="all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73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endParaRPr lang="sv-SE" dirty="0" smtClean="0"/>
          </a:p>
        </p:txBody>
      </p:sp>
      <p:pic>
        <p:nvPicPr>
          <p:cNvPr id="7" name="Bildobjekt 6" descr="ICT SICS logo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713" y="6115165"/>
            <a:ext cx="1601627" cy="464442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41133" y="632671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Presentation - Title</a:t>
            </a:r>
            <a:endParaRPr lang="en-US" dirty="0"/>
          </a:p>
        </p:txBody>
      </p:sp>
      <p:sp>
        <p:nvSpPr>
          <p:cNvPr id="11" name="textruta 10"/>
          <p:cNvSpPr txBox="1"/>
          <p:nvPr userDrawn="1"/>
        </p:nvSpPr>
        <p:spPr>
          <a:xfrm>
            <a:off x="467750" y="6372540"/>
            <a:ext cx="1022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www.sics.se</a:t>
            </a:r>
            <a:endParaRPr lang="sv-SE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 cap="all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Stoppdetektion/resultat/TPOS+GPS.png" TargetMode="External"/><Relationship Id="rId2" Type="http://schemas.openxmlformats.org/officeDocument/2006/relationships/hyperlink" Target="Stoppdetektion/resultat/TPOS.png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Stoppdetektion/resultat/4921.png" TargetMode="External"/><Relationship Id="rId4" Type="http://schemas.openxmlformats.org/officeDocument/2006/relationships/hyperlink" Target="Stoppdetektion/resultat/TPOS+GPS+STOPP.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652962" y="3273013"/>
            <a:ext cx="4033837" cy="1926308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Martin Joborn</a:t>
            </a:r>
          </a:p>
          <a:p>
            <a:r>
              <a:rPr lang="sv-SE" dirty="0" smtClean="0"/>
              <a:t>SICS Swedish </a:t>
            </a:r>
            <a:r>
              <a:rPr lang="sv-SE" dirty="0" smtClean="0"/>
              <a:t>ICT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Magnus Åhlander</a:t>
            </a:r>
          </a:p>
          <a:p>
            <a:r>
              <a:rPr lang="sv-SE" dirty="0" err="1" smtClean="0"/>
              <a:t>Transrail</a:t>
            </a:r>
            <a:r>
              <a:rPr lang="sv-SE" dirty="0" smtClean="0"/>
              <a:t> Sweden AB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101173" y="1070225"/>
            <a:ext cx="6585626" cy="2202788"/>
          </a:xfrm>
        </p:spPr>
        <p:txBody>
          <a:bodyPr>
            <a:normAutofit/>
          </a:bodyPr>
          <a:lstStyle/>
          <a:p>
            <a:r>
              <a:rPr lang="sv-SE" dirty="0" smtClean="0"/>
              <a:t>PUMPS – Punktlighet genom Målpunktsstyrning</a:t>
            </a:r>
            <a:endParaRPr lang="sv-SE" dirty="0"/>
          </a:p>
        </p:txBody>
      </p:sp>
      <p:pic>
        <p:nvPicPr>
          <p:cNvPr id="1026" name="Picture 2" descr="C:\Users\mjoborn\Pictures\logotyper\Transrai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818" y="6155623"/>
            <a:ext cx="15906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5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Stoppdetektion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hlinkClick r:id="rId2" action="ppaction://hlinkfile"/>
              </a:rPr>
              <a:t>Medelhastigheter enligt TPOS</a:t>
            </a:r>
            <a:endParaRPr lang="sv-SE" dirty="0" smtClean="0"/>
          </a:p>
          <a:p>
            <a:r>
              <a:rPr lang="sv-SE" dirty="0" smtClean="0">
                <a:hlinkClick r:id="rId3" action="ppaction://hlinkfile"/>
              </a:rPr>
              <a:t>”Facit” – med GPS-hastigheter</a:t>
            </a:r>
            <a:endParaRPr lang="sv-SE" dirty="0" smtClean="0"/>
          </a:p>
          <a:p>
            <a:r>
              <a:rPr lang="sv-SE" dirty="0" smtClean="0">
                <a:hlinkClick r:id="rId4" action="ppaction://hlinkfile"/>
              </a:rPr>
              <a:t>Stopp enligt vår algoritm</a:t>
            </a:r>
            <a:endParaRPr lang="sv-SE" dirty="0" smtClean="0"/>
          </a:p>
          <a:p>
            <a:r>
              <a:rPr lang="sv-SE" dirty="0" smtClean="0">
                <a:hlinkClick r:id="rId5" action="ppaction://hlinkfile"/>
              </a:rPr>
              <a:t>Utan GPS-data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48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Stoppdetektion 2</a:t>
            </a:r>
            <a:endParaRPr lang="sv-SE" dirty="0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88373"/>
            <a:ext cx="3891746" cy="4368800"/>
          </a:xfr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507" y="1788373"/>
            <a:ext cx="3965943" cy="4368800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754912" y="1323348"/>
            <a:ext cx="3732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TPOS (+ signalkorrigering)</a:t>
            </a:r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5167192" y="1323348"/>
            <a:ext cx="3732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TPOS+GPS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209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Stoppdetektion 3</a:t>
            </a:r>
            <a:endParaRPr lang="sv-SE" dirty="0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93562"/>
            <a:ext cx="3891746" cy="4358422"/>
          </a:xfr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508" y="1788373"/>
            <a:ext cx="3965942" cy="4368800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754912" y="1323348"/>
            <a:ext cx="3732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Detekterade stopp (markerade med prickar)</a:t>
            </a:r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5167192" y="1323348"/>
            <a:ext cx="3732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Detekterade stopp då GPS saknas (prickar)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870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Preliminära delresultat</a:t>
            </a:r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297776"/>
              </p:ext>
            </p:extLst>
          </p:nvPr>
        </p:nvGraphicFramePr>
        <p:xfrm>
          <a:off x="1136724" y="1739752"/>
          <a:ext cx="7252363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806"/>
                <a:gridCol w="1775637"/>
                <a:gridCol w="2471829"/>
                <a:gridCol w="1813091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Sträcka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r>
                        <a:rPr lang="sv-SE" baseline="0" dirty="0" smtClean="0"/>
                        <a:t> tåg som</a:t>
                      </a:r>
                      <a:br>
                        <a:rPr lang="sv-SE" baseline="0" dirty="0" smtClean="0"/>
                      </a:br>
                      <a:r>
                        <a:rPr lang="sv-SE" baseline="0" dirty="0" smtClean="0"/>
                        <a:t>kör &gt; 10 km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Planerade stopp (enligt DPP)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Verkliga stopp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Bdn-Gä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117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133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344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Gä-Hrbg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89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199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Hrbg</a:t>
                      </a:r>
                      <a:r>
                        <a:rPr lang="sv-SE" dirty="0" smtClean="0"/>
                        <a:t>-N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55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39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98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N-</a:t>
                      </a:r>
                      <a:r>
                        <a:rPr lang="sv-SE" dirty="0" err="1" smtClean="0"/>
                        <a:t>Mgb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105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179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Summa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352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366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820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latshållare för innehåll 3"/>
          <p:cNvSpPr>
            <a:spLocks noGrp="1"/>
          </p:cNvSpPr>
          <p:nvPr>
            <p:ph idx="1"/>
          </p:nvPr>
        </p:nvSpPr>
        <p:spPr>
          <a:xfrm>
            <a:off x="381896" y="4644616"/>
            <a:ext cx="8229600" cy="1046180"/>
          </a:xfrm>
        </p:spPr>
        <p:txBody>
          <a:bodyPr/>
          <a:lstStyle/>
          <a:p>
            <a:r>
              <a:rPr lang="sv-SE" dirty="0" smtClean="0"/>
              <a:t>Granskning, tolkning och slutsatser återstår…</a:t>
            </a:r>
          </a:p>
        </p:txBody>
      </p:sp>
    </p:spTree>
    <p:extLst>
      <p:ext uri="{BB962C8B-B14F-4D97-AF65-F5344CB8AC3E}">
        <p14:creationId xmlns:p14="http://schemas.microsoft.com/office/powerpoint/2010/main" val="18675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6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Målpunktsstyrning</a:t>
            </a:r>
            <a:endParaRPr lang="sv-SE" dirty="0"/>
          </a:p>
        </p:txBody>
      </p:sp>
      <p:pic>
        <p:nvPicPr>
          <p:cNvPr id="5" name="Picture 1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8" y="2961263"/>
            <a:ext cx="863820" cy="863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ruta 7"/>
          <p:cNvSpPr txBox="1"/>
          <p:nvPr/>
        </p:nvSpPr>
        <p:spPr>
          <a:xfrm>
            <a:off x="457200" y="3780984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Trafikledare</a:t>
            </a:r>
            <a:r>
              <a:rPr lang="en-US" sz="1400" dirty="0" smtClean="0"/>
              <a:t>:</a:t>
            </a:r>
            <a:br>
              <a:rPr lang="en-US" sz="1400" dirty="0" smtClean="0"/>
            </a:br>
            <a:r>
              <a:rPr lang="en-US" sz="1400" dirty="0" smtClean="0"/>
              <a:t>- </a:t>
            </a:r>
            <a:r>
              <a:rPr lang="en-US" sz="1400" dirty="0" err="1" smtClean="0"/>
              <a:t>Observerar</a:t>
            </a:r>
            <a:r>
              <a:rPr lang="en-US" sz="1400" dirty="0" smtClean="0"/>
              <a:t> </a:t>
            </a:r>
            <a:r>
              <a:rPr lang="en-US" sz="1400" dirty="0" err="1" smtClean="0"/>
              <a:t>nuläge</a:t>
            </a:r>
            <a:endParaRPr lang="en-US" sz="1400" dirty="0" smtClean="0"/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Planerar</a:t>
            </a:r>
            <a:r>
              <a:rPr lang="en-US" sz="1400" dirty="0" smtClean="0"/>
              <a:t> </a:t>
            </a:r>
            <a:r>
              <a:rPr lang="en-US" sz="1400" dirty="0" err="1" smtClean="0"/>
              <a:t>trafik</a:t>
            </a:r>
            <a:endParaRPr lang="en-US" sz="1400" dirty="0" smtClean="0"/>
          </a:p>
          <a:p>
            <a:r>
              <a:rPr lang="en-US" sz="1400" dirty="0" smtClean="0"/>
              <a:t>- </a:t>
            </a:r>
            <a:r>
              <a:rPr lang="en-US" sz="1400" dirty="0" err="1" smtClean="0"/>
              <a:t>Skapar</a:t>
            </a:r>
            <a:r>
              <a:rPr lang="en-US" sz="1400" dirty="0" smtClean="0"/>
              <a:t> </a:t>
            </a:r>
            <a:r>
              <a:rPr lang="en-US" sz="1400" dirty="0" err="1" smtClean="0"/>
              <a:t>målpunkter</a:t>
            </a:r>
            <a:endParaRPr lang="en-US" sz="1400" dirty="0"/>
          </a:p>
        </p:txBody>
      </p:sp>
      <p:grpSp>
        <p:nvGrpSpPr>
          <p:cNvPr id="13" name="Grupp 12"/>
          <p:cNvGrpSpPr/>
          <p:nvPr/>
        </p:nvGrpSpPr>
        <p:grpSpPr>
          <a:xfrm>
            <a:off x="1546696" y="1611144"/>
            <a:ext cx="6809363" cy="3291792"/>
            <a:chOff x="1546696" y="1611144"/>
            <a:chExt cx="6809363" cy="3291792"/>
          </a:xfrm>
        </p:grpSpPr>
        <p:pic>
          <p:nvPicPr>
            <p:cNvPr id="1026" name="Picture 2" descr="C:\Users\martin.joborn.TRANSRAIL\AppData\Local\Microsoft\Windows\Temporary Internet Files\Content.IE5\HOLMR7UF\MC900326722[1]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1948" y="2871352"/>
              <a:ext cx="1804111" cy="10780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Nedåtböjd 2"/>
            <p:cNvSpPr/>
            <p:nvPr/>
          </p:nvSpPr>
          <p:spPr>
            <a:xfrm>
              <a:off x="1546698" y="2003898"/>
              <a:ext cx="6614808" cy="1048491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Nedåtböjd 10"/>
            <p:cNvSpPr/>
            <p:nvPr/>
          </p:nvSpPr>
          <p:spPr>
            <a:xfrm flipH="1" flipV="1">
              <a:off x="1546696" y="3600951"/>
              <a:ext cx="6488350" cy="744641"/>
            </a:xfrm>
            <a:prstGeom prst="curvedDownArrow">
              <a:avLst/>
            </a:prstGeom>
            <a:gradFill>
              <a:gsLst>
                <a:gs pos="0">
                  <a:srgbClr val="00B0F0"/>
                </a:gs>
                <a:gs pos="100000">
                  <a:srgbClr val="00B0F0">
                    <a:lumMod val="29000"/>
                    <a:lumOff val="71000"/>
                  </a:srgb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Rektangel med rundade hörn 5"/>
            <p:cNvSpPr/>
            <p:nvPr/>
          </p:nvSpPr>
          <p:spPr>
            <a:xfrm>
              <a:off x="3968883" y="1611144"/>
              <a:ext cx="1420238" cy="916999"/>
            </a:xfrm>
            <a:prstGeom prst="roundRect">
              <a:avLst>
                <a:gd name="adj" fmla="val 1499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Målpunkt</a:t>
              </a:r>
              <a:r>
                <a:rPr lang="en-US" dirty="0" smtClean="0"/>
                <a:t>: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sz="1400" dirty="0" smtClean="0"/>
                <a:t>- Position</a:t>
              </a:r>
            </a:p>
            <a:p>
              <a:pPr algn="ctr"/>
              <a:r>
                <a:rPr lang="en-US" sz="1400" dirty="0" smtClean="0"/>
                <a:t>- </a:t>
              </a:r>
              <a:r>
                <a:rPr lang="en-US" sz="1400" dirty="0" err="1" smtClean="0"/>
                <a:t>Tid</a:t>
              </a:r>
              <a:r>
                <a:rPr lang="en-US" sz="1400" dirty="0" smtClean="0"/>
                <a:t/>
              </a:r>
              <a:br>
                <a:rPr lang="en-US" sz="1400" dirty="0" smtClean="0"/>
              </a:br>
              <a:r>
                <a:rPr lang="en-US" sz="1400" dirty="0" smtClean="0"/>
                <a:t>- </a:t>
              </a:r>
              <a:r>
                <a:rPr lang="en-US" sz="1400" dirty="0" err="1" smtClean="0"/>
                <a:t>Hastighet</a:t>
              </a:r>
              <a:endParaRPr lang="en-US" sz="1400" dirty="0"/>
            </a:p>
          </p:txBody>
        </p:sp>
        <p:sp>
          <p:nvSpPr>
            <p:cNvPr id="10" name="Rektangel med rundade hörn 9"/>
            <p:cNvSpPr/>
            <p:nvPr/>
          </p:nvSpPr>
          <p:spPr>
            <a:xfrm>
              <a:off x="3800269" y="3985937"/>
              <a:ext cx="1757465" cy="916999"/>
            </a:xfrm>
            <a:prstGeom prst="roundRect">
              <a:avLst>
                <a:gd name="adj" fmla="val 14993"/>
              </a:avLst>
            </a:prstGeom>
            <a:gradFill>
              <a:gsLst>
                <a:gs pos="0">
                  <a:srgbClr val="00B0F0"/>
                </a:gs>
                <a:gs pos="100000">
                  <a:srgbClr val="00B0F0">
                    <a:lumMod val="29000"/>
                    <a:lumOff val="71000"/>
                  </a:srgb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Återkoppling</a:t>
              </a:r>
              <a:r>
                <a:rPr lang="en-US" dirty="0" smtClean="0"/>
                <a:t>: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sz="1400" dirty="0" smtClean="0"/>
                <a:t>- </a:t>
              </a:r>
              <a:r>
                <a:rPr lang="en-US" sz="1400" dirty="0" err="1" smtClean="0"/>
                <a:t>Aktuell</a:t>
              </a:r>
              <a:r>
                <a:rPr lang="en-US" sz="1400" dirty="0" smtClean="0"/>
                <a:t> position</a:t>
              </a:r>
            </a:p>
            <a:p>
              <a:pPr algn="ctr"/>
              <a:r>
                <a:rPr lang="en-US" sz="1400" dirty="0" smtClean="0"/>
                <a:t>- </a:t>
              </a:r>
              <a:r>
                <a:rPr lang="en-US" sz="1400" dirty="0" err="1" smtClean="0"/>
                <a:t>Aktuell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hastighet</a:t>
              </a:r>
              <a:endParaRPr lang="en-US" sz="1400" dirty="0" smtClean="0"/>
            </a:p>
            <a:p>
              <a:pPr algn="ctr"/>
              <a:r>
                <a:rPr lang="en-US" sz="1400" dirty="0" smtClean="0"/>
                <a:t>- </a:t>
              </a:r>
              <a:r>
                <a:rPr lang="en-US" sz="1400" dirty="0" err="1" smtClean="0"/>
                <a:t>Når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målpunkt</a:t>
              </a:r>
              <a:r>
                <a:rPr lang="en-US" sz="1400" dirty="0" smtClean="0"/>
                <a:t>?</a:t>
              </a:r>
              <a:endParaRPr lang="en-US" sz="1400" dirty="0"/>
            </a:p>
          </p:txBody>
        </p:sp>
      </p:grpSp>
      <p:sp>
        <p:nvSpPr>
          <p:cNvPr id="9" name="textruta 8"/>
          <p:cNvSpPr txBox="1"/>
          <p:nvPr/>
        </p:nvSpPr>
        <p:spPr>
          <a:xfrm>
            <a:off x="6730963" y="4158706"/>
            <a:ext cx="2036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Lokförare</a:t>
            </a:r>
            <a:r>
              <a:rPr lang="en-US" sz="1400" dirty="0" smtClean="0"/>
              <a:t>:</a:t>
            </a:r>
            <a:br>
              <a:rPr lang="en-US" sz="1400" dirty="0" smtClean="0"/>
            </a:br>
            <a:r>
              <a:rPr lang="en-US" sz="1400" dirty="0" smtClean="0"/>
              <a:t>- </a:t>
            </a:r>
            <a:r>
              <a:rPr lang="en-US" sz="1400" dirty="0" err="1" smtClean="0"/>
              <a:t>Kör</a:t>
            </a:r>
            <a:r>
              <a:rPr lang="en-US" sz="1400" dirty="0" smtClean="0"/>
              <a:t> </a:t>
            </a:r>
            <a:r>
              <a:rPr lang="en-US" sz="1400" dirty="0" err="1" smtClean="0"/>
              <a:t>tåg</a:t>
            </a:r>
            <a:endParaRPr lang="en-US" sz="1400" dirty="0" smtClean="0"/>
          </a:p>
          <a:p>
            <a:pPr marL="285750" indent="-285750">
              <a:buFontTx/>
              <a:buChar char="-"/>
            </a:pPr>
            <a:r>
              <a:rPr lang="en-US" sz="1400" dirty="0" err="1" smtClean="0"/>
              <a:t>Prickar</a:t>
            </a:r>
            <a:r>
              <a:rPr lang="en-US" sz="1400" dirty="0" smtClean="0"/>
              <a:t> </a:t>
            </a:r>
            <a:r>
              <a:rPr lang="en-US" sz="1400" dirty="0" err="1" smtClean="0"/>
              <a:t>målpunkter</a:t>
            </a:r>
            <a:endParaRPr lang="en-US" sz="1400" dirty="0" smtClean="0"/>
          </a:p>
          <a:p>
            <a:pPr marL="285750" indent="-285750">
              <a:buFontTx/>
              <a:buChar char="-"/>
            </a:pPr>
            <a:r>
              <a:rPr lang="en-US" sz="1400" dirty="0" err="1" smtClean="0"/>
              <a:t>Kan</a:t>
            </a:r>
            <a:r>
              <a:rPr lang="en-US" sz="1400" dirty="0" smtClean="0"/>
              <a:t> ha </a:t>
            </a:r>
            <a:r>
              <a:rPr lang="en-US" sz="1400" dirty="0" err="1" smtClean="0"/>
              <a:t>förarstöd</a:t>
            </a:r>
            <a:endParaRPr lang="en-US" sz="1400" dirty="0" smtClean="0"/>
          </a:p>
        </p:txBody>
      </p:sp>
      <p:sp>
        <p:nvSpPr>
          <p:cNvPr id="12" name="textruta 11"/>
          <p:cNvSpPr txBox="1"/>
          <p:nvPr/>
        </p:nvSpPr>
        <p:spPr>
          <a:xfrm>
            <a:off x="1644270" y="5476610"/>
            <a:ext cx="5455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CATO hos LKAB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Malmbanan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AdmiRail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Lötschberg</a:t>
            </a:r>
            <a:r>
              <a:rPr lang="en-US" dirty="0" smtClean="0"/>
              <a:t>-basis-tunnel, </a:t>
            </a:r>
            <a:r>
              <a:rPr lang="en-US" dirty="0" err="1" smtClean="0"/>
              <a:t>Schweiz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1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Målpunktsstyrning</a:t>
            </a:r>
            <a:endParaRPr lang="sv-SE" dirty="0"/>
          </a:p>
        </p:txBody>
      </p:sp>
      <p:pic>
        <p:nvPicPr>
          <p:cNvPr id="5" name="Picture 1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32" y="1243854"/>
            <a:ext cx="863820" cy="863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4" name="Rak 3"/>
          <p:cNvCxnSpPr/>
          <p:nvPr/>
        </p:nvCxnSpPr>
        <p:spPr>
          <a:xfrm>
            <a:off x="0" y="355226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 flipV="1">
            <a:off x="3972291" y="3406344"/>
            <a:ext cx="359923" cy="1459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>
            <a:off x="4332214" y="3406344"/>
            <a:ext cx="20265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>
            <a:off x="6358809" y="3406344"/>
            <a:ext cx="220494" cy="1459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0" name="Grupp 59"/>
          <p:cNvGrpSpPr/>
          <p:nvPr/>
        </p:nvGrpSpPr>
        <p:grpSpPr>
          <a:xfrm>
            <a:off x="4414948" y="2847885"/>
            <a:ext cx="455154" cy="504484"/>
            <a:chOff x="4414948" y="2820589"/>
            <a:chExt cx="455154" cy="504484"/>
          </a:xfrm>
        </p:grpSpPr>
        <p:cxnSp>
          <p:nvCxnSpPr>
            <p:cNvPr id="22" name="Rak 21"/>
            <p:cNvCxnSpPr/>
            <p:nvPr/>
          </p:nvCxnSpPr>
          <p:spPr>
            <a:xfrm flipV="1">
              <a:off x="4414948" y="2892759"/>
              <a:ext cx="9237" cy="4323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k 23"/>
            <p:cNvCxnSpPr/>
            <p:nvPr/>
          </p:nvCxnSpPr>
          <p:spPr>
            <a:xfrm flipV="1">
              <a:off x="4414948" y="2820590"/>
              <a:ext cx="193964" cy="1007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k 24"/>
            <p:cNvCxnSpPr/>
            <p:nvPr/>
          </p:nvCxnSpPr>
          <p:spPr>
            <a:xfrm>
              <a:off x="4414948" y="2921292"/>
              <a:ext cx="173182" cy="78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k 31"/>
            <p:cNvCxnSpPr/>
            <p:nvPr/>
          </p:nvCxnSpPr>
          <p:spPr>
            <a:xfrm flipV="1">
              <a:off x="4588130" y="2820589"/>
              <a:ext cx="0" cy="1792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ak 35"/>
            <p:cNvCxnSpPr/>
            <p:nvPr/>
          </p:nvCxnSpPr>
          <p:spPr>
            <a:xfrm flipV="1">
              <a:off x="4661308" y="2827411"/>
              <a:ext cx="184727" cy="51699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ak 36"/>
            <p:cNvCxnSpPr/>
            <p:nvPr/>
          </p:nvCxnSpPr>
          <p:spPr>
            <a:xfrm flipV="1">
              <a:off x="4668132" y="2923120"/>
              <a:ext cx="201970" cy="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ak 37"/>
            <p:cNvCxnSpPr/>
            <p:nvPr/>
          </p:nvCxnSpPr>
          <p:spPr>
            <a:xfrm>
              <a:off x="4676754" y="2962854"/>
              <a:ext cx="193348" cy="30000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upp 58"/>
          <p:cNvGrpSpPr/>
          <p:nvPr/>
        </p:nvGrpSpPr>
        <p:grpSpPr>
          <a:xfrm>
            <a:off x="2977950" y="3032247"/>
            <a:ext cx="461565" cy="484014"/>
            <a:chOff x="1756475" y="3035021"/>
            <a:chExt cx="461565" cy="484014"/>
          </a:xfrm>
        </p:grpSpPr>
        <p:cxnSp>
          <p:nvCxnSpPr>
            <p:cNvPr id="43" name="Rak 42"/>
            <p:cNvCxnSpPr/>
            <p:nvPr/>
          </p:nvCxnSpPr>
          <p:spPr>
            <a:xfrm flipV="1">
              <a:off x="2199699" y="3086721"/>
              <a:ext cx="11177" cy="4323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43"/>
            <p:cNvCxnSpPr/>
            <p:nvPr/>
          </p:nvCxnSpPr>
          <p:spPr>
            <a:xfrm flipV="1">
              <a:off x="2024076" y="3108916"/>
              <a:ext cx="193964" cy="789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44"/>
            <p:cNvCxnSpPr/>
            <p:nvPr/>
          </p:nvCxnSpPr>
          <p:spPr>
            <a:xfrm>
              <a:off x="2044858" y="3035021"/>
              <a:ext cx="173182" cy="78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45"/>
            <p:cNvCxnSpPr/>
            <p:nvPr/>
          </p:nvCxnSpPr>
          <p:spPr>
            <a:xfrm flipV="1">
              <a:off x="2049065" y="3037295"/>
              <a:ext cx="0" cy="1524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k 46"/>
            <p:cNvCxnSpPr/>
            <p:nvPr/>
          </p:nvCxnSpPr>
          <p:spPr>
            <a:xfrm flipV="1">
              <a:off x="1774361" y="3167790"/>
              <a:ext cx="184727" cy="51699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ak 47"/>
            <p:cNvCxnSpPr/>
            <p:nvPr/>
          </p:nvCxnSpPr>
          <p:spPr>
            <a:xfrm flipV="1">
              <a:off x="1756475" y="3136138"/>
              <a:ext cx="201970" cy="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ak 48"/>
            <p:cNvCxnSpPr/>
            <p:nvPr/>
          </p:nvCxnSpPr>
          <p:spPr>
            <a:xfrm>
              <a:off x="1779979" y="3052028"/>
              <a:ext cx="184726" cy="6000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ruta 56"/>
          <p:cNvSpPr txBox="1"/>
          <p:nvPr/>
        </p:nvSpPr>
        <p:spPr>
          <a:xfrm>
            <a:off x="4234839" y="2613547"/>
            <a:ext cx="830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Vj</a:t>
            </a:r>
            <a:r>
              <a:rPr lang="en-US" sz="1000" dirty="0" smtClean="0"/>
              <a:t> </a:t>
            </a:r>
            <a:r>
              <a:rPr lang="en-US" sz="1000" dirty="0" err="1" smtClean="0"/>
              <a:t>msi</a:t>
            </a:r>
            <a:r>
              <a:rPr lang="en-US" sz="1000" dirty="0" smtClean="0"/>
              <a:t> 373</a:t>
            </a:r>
            <a:endParaRPr lang="en-US" sz="1000" dirty="0"/>
          </a:p>
        </p:txBody>
      </p:sp>
      <p:sp>
        <p:nvSpPr>
          <p:cNvPr id="58" name="textruta 57"/>
          <p:cNvSpPr txBox="1"/>
          <p:nvPr/>
        </p:nvSpPr>
        <p:spPr>
          <a:xfrm>
            <a:off x="2824174" y="2750806"/>
            <a:ext cx="8667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Vj</a:t>
            </a:r>
            <a:r>
              <a:rPr lang="en-US" sz="1000" dirty="0" smtClean="0"/>
              <a:t> </a:t>
            </a:r>
            <a:r>
              <a:rPr lang="en-US" sz="1000" dirty="0" err="1"/>
              <a:t>i</a:t>
            </a:r>
            <a:r>
              <a:rPr lang="en-US" sz="1000" dirty="0" err="1" smtClean="0"/>
              <a:t>nfsi</a:t>
            </a:r>
            <a:r>
              <a:rPr lang="en-US" sz="1000" dirty="0" smtClean="0"/>
              <a:t> 370</a:t>
            </a:r>
            <a:endParaRPr lang="en-US" sz="1000" dirty="0"/>
          </a:p>
        </p:txBody>
      </p:sp>
      <p:cxnSp>
        <p:nvCxnSpPr>
          <p:cNvPr id="61" name="Rak 60"/>
          <p:cNvCxnSpPr/>
          <p:nvPr/>
        </p:nvCxnSpPr>
        <p:spPr>
          <a:xfrm>
            <a:off x="380" y="5874694"/>
            <a:ext cx="90890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Rak 73"/>
          <p:cNvCxnSpPr/>
          <p:nvPr/>
        </p:nvCxnSpPr>
        <p:spPr>
          <a:xfrm flipV="1">
            <a:off x="2974808" y="5400053"/>
            <a:ext cx="11177" cy="432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Rak 74"/>
          <p:cNvCxnSpPr/>
          <p:nvPr/>
        </p:nvCxnSpPr>
        <p:spPr>
          <a:xfrm flipV="1">
            <a:off x="2799185" y="5422248"/>
            <a:ext cx="193964" cy="78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Rak 75"/>
          <p:cNvCxnSpPr/>
          <p:nvPr/>
        </p:nvCxnSpPr>
        <p:spPr>
          <a:xfrm>
            <a:off x="2819967" y="5348353"/>
            <a:ext cx="173182" cy="78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Rak 76"/>
          <p:cNvCxnSpPr/>
          <p:nvPr/>
        </p:nvCxnSpPr>
        <p:spPr>
          <a:xfrm flipV="1">
            <a:off x="2824174" y="5350627"/>
            <a:ext cx="0" cy="152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7" name="Grupp 106"/>
          <p:cNvGrpSpPr/>
          <p:nvPr/>
        </p:nvGrpSpPr>
        <p:grpSpPr>
          <a:xfrm>
            <a:off x="2551366" y="5408135"/>
            <a:ext cx="208230" cy="166424"/>
            <a:chOff x="1725662" y="5414959"/>
            <a:chExt cx="208230" cy="166424"/>
          </a:xfrm>
        </p:grpSpPr>
        <p:cxnSp>
          <p:nvCxnSpPr>
            <p:cNvPr id="78" name="Rak 77"/>
            <p:cNvCxnSpPr/>
            <p:nvPr/>
          </p:nvCxnSpPr>
          <p:spPr>
            <a:xfrm flipV="1">
              <a:off x="1743548" y="5529684"/>
              <a:ext cx="184727" cy="51699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ak 78"/>
            <p:cNvCxnSpPr/>
            <p:nvPr/>
          </p:nvCxnSpPr>
          <p:spPr>
            <a:xfrm flipV="1">
              <a:off x="1725662" y="5498032"/>
              <a:ext cx="201970" cy="1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Rak 79"/>
            <p:cNvCxnSpPr/>
            <p:nvPr/>
          </p:nvCxnSpPr>
          <p:spPr>
            <a:xfrm>
              <a:off x="1725662" y="5414959"/>
              <a:ext cx="208230" cy="58964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ruta 80"/>
          <p:cNvSpPr txBox="1"/>
          <p:nvPr/>
        </p:nvSpPr>
        <p:spPr>
          <a:xfrm>
            <a:off x="7940610" y="5004892"/>
            <a:ext cx="834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Blsi</a:t>
            </a:r>
            <a:r>
              <a:rPr lang="en-US" sz="1000" dirty="0" smtClean="0"/>
              <a:t> 366</a:t>
            </a:r>
            <a:endParaRPr lang="en-US" sz="1000" dirty="0"/>
          </a:p>
        </p:txBody>
      </p:sp>
      <p:sp>
        <p:nvSpPr>
          <p:cNvPr id="82" name="textruta 81"/>
          <p:cNvSpPr txBox="1"/>
          <p:nvPr/>
        </p:nvSpPr>
        <p:spPr>
          <a:xfrm>
            <a:off x="2657238" y="5062364"/>
            <a:ext cx="763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UBlsi</a:t>
            </a:r>
            <a:r>
              <a:rPr lang="en-US" sz="1000" dirty="0" smtClean="0"/>
              <a:t> 360</a:t>
            </a:r>
            <a:endParaRPr lang="en-US" sz="1000" dirty="0"/>
          </a:p>
        </p:txBody>
      </p:sp>
      <p:cxnSp>
        <p:nvCxnSpPr>
          <p:cNvPr id="84" name="Rak 83"/>
          <p:cNvCxnSpPr/>
          <p:nvPr/>
        </p:nvCxnSpPr>
        <p:spPr>
          <a:xfrm flipV="1">
            <a:off x="8407078" y="5404140"/>
            <a:ext cx="11177" cy="432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Rak 84"/>
          <p:cNvCxnSpPr/>
          <p:nvPr/>
        </p:nvCxnSpPr>
        <p:spPr>
          <a:xfrm flipV="1">
            <a:off x="8231455" y="5426335"/>
            <a:ext cx="193964" cy="78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Rak 85"/>
          <p:cNvCxnSpPr/>
          <p:nvPr/>
        </p:nvCxnSpPr>
        <p:spPr>
          <a:xfrm>
            <a:off x="8252237" y="5352440"/>
            <a:ext cx="173182" cy="78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Rak 86"/>
          <p:cNvCxnSpPr/>
          <p:nvPr/>
        </p:nvCxnSpPr>
        <p:spPr>
          <a:xfrm flipV="1">
            <a:off x="8256444" y="5354714"/>
            <a:ext cx="0" cy="152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Rak 87"/>
          <p:cNvCxnSpPr/>
          <p:nvPr/>
        </p:nvCxnSpPr>
        <p:spPr>
          <a:xfrm flipV="1">
            <a:off x="7981740" y="5485209"/>
            <a:ext cx="184727" cy="51699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Rak 88"/>
          <p:cNvCxnSpPr/>
          <p:nvPr/>
        </p:nvCxnSpPr>
        <p:spPr>
          <a:xfrm flipV="1">
            <a:off x="7963854" y="5453557"/>
            <a:ext cx="201970" cy="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Rak 89"/>
          <p:cNvCxnSpPr/>
          <p:nvPr/>
        </p:nvCxnSpPr>
        <p:spPr>
          <a:xfrm>
            <a:off x="7987358" y="5369447"/>
            <a:ext cx="184726" cy="6000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1" name="Grupp 90"/>
          <p:cNvGrpSpPr/>
          <p:nvPr/>
        </p:nvGrpSpPr>
        <p:grpSpPr>
          <a:xfrm>
            <a:off x="5113694" y="5341064"/>
            <a:ext cx="461565" cy="484014"/>
            <a:chOff x="1756475" y="3035021"/>
            <a:chExt cx="461565" cy="484014"/>
          </a:xfrm>
        </p:grpSpPr>
        <p:cxnSp>
          <p:nvCxnSpPr>
            <p:cNvPr id="92" name="Rak 91"/>
            <p:cNvCxnSpPr/>
            <p:nvPr/>
          </p:nvCxnSpPr>
          <p:spPr>
            <a:xfrm flipV="1">
              <a:off x="2199699" y="3086721"/>
              <a:ext cx="11177" cy="4323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Rak 92"/>
            <p:cNvCxnSpPr/>
            <p:nvPr/>
          </p:nvCxnSpPr>
          <p:spPr>
            <a:xfrm flipV="1">
              <a:off x="2024076" y="3108916"/>
              <a:ext cx="193964" cy="789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Rak 93"/>
            <p:cNvCxnSpPr/>
            <p:nvPr/>
          </p:nvCxnSpPr>
          <p:spPr>
            <a:xfrm>
              <a:off x="2044858" y="3035021"/>
              <a:ext cx="173182" cy="78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Rak 94"/>
            <p:cNvCxnSpPr/>
            <p:nvPr/>
          </p:nvCxnSpPr>
          <p:spPr>
            <a:xfrm flipV="1">
              <a:off x="2049065" y="3037295"/>
              <a:ext cx="0" cy="1524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Rak 95"/>
            <p:cNvCxnSpPr/>
            <p:nvPr/>
          </p:nvCxnSpPr>
          <p:spPr>
            <a:xfrm flipV="1">
              <a:off x="1774361" y="3167790"/>
              <a:ext cx="184727" cy="51699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Rak 96"/>
            <p:cNvCxnSpPr/>
            <p:nvPr/>
          </p:nvCxnSpPr>
          <p:spPr>
            <a:xfrm flipV="1">
              <a:off x="1756475" y="3136138"/>
              <a:ext cx="201970" cy="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ak 97"/>
            <p:cNvCxnSpPr/>
            <p:nvPr/>
          </p:nvCxnSpPr>
          <p:spPr>
            <a:xfrm>
              <a:off x="1779979" y="3052028"/>
              <a:ext cx="184726" cy="6000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1" name="Rak 100"/>
          <p:cNvCxnSpPr/>
          <p:nvPr/>
        </p:nvCxnSpPr>
        <p:spPr>
          <a:xfrm flipV="1">
            <a:off x="2568531" y="5380385"/>
            <a:ext cx="189686" cy="19062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Rak 101"/>
          <p:cNvCxnSpPr/>
          <p:nvPr/>
        </p:nvCxnSpPr>
        <p:spPr>
          <a:xfrm flipV="1">
            <a:off x="2555604" y="5348732"/>
            <a:ext cx="201970" cy="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Rak 102"/>
          <p:cNvCxnSpPr/>
          <p:nvPr/>
        </p:nvCxnSpPr>
        <p:spPr>
          <a:xfrm>
            <a:off x="2579108" y="5264622"/>
            <a:ext cx="184726" cy="6000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0" name="Grupp 119"/>
          <p:cNvGrpSpPr/>
          <p:nvPr/>
        </p:nvGrpSpPr>
        <p:grpSpPr>
          <a:xfrm>
            <a:off x="463754" y="3346097"/>
            <a:ext cx="350842" cy="195490"/>
            <a:chOff x="2013045" y="3083377"/>
            <a:chExt cx="350842" cy="195490"/>
          </a:xfrm>
        </p:grpSpPr>
        <p:sp>
          <p:nvSpPr>
            <p:cNvPr id="121" name="Frihandsfigur 120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2" name="Grupp 121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26" name="Ellips 125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Ellips 126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3" name="Grupp 122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24" name="Ellips 123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Ellips 124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8" name="Grupp 127"/>
          <p:cNvGrpSpPr/>
          <p:nvPr/>
        </p:nvGrpSpPr>
        <p:grpSpPr>
          <a:xfrm>
            <a:off x="56596" y="3346097"/>
            <a:ext cx="350842" cy="195490"/>
            <a:chOff x="2013045" y="3083377"/>
            <a:chExt cx="350842" cy="195490"/>
          </a:xfrm>
        </p:grpSpPr>
        <p:sp>
          <p:nvSpPr>
            <p:cNvPr id="129" name="Frihandsfigur 128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0" name="Grupp 129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34" name="Ellips 133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Ellips 134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1" name="Grupp 130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32" name="Ellips 131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Ellips 132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6" name="Grupp 135"/>
          <p:cNvGrpSpPr/>
          <p:nvPr/>
        </p:nvGrpSpPr>
        <p:grpSpPr>
          <a:xfrm>
            <a:off x="7898682" y="3346664"/>
            <a:ext cx="350842" cy="195490"/>
            <a:chOff x="2013045" y="3083377"/>
            <a:chExt cx="350842" cy="195490"/>
          </a:xfrm>
        </p:grpSpPr>
        <p:sp>
          <p:nvSpPr>
            <p:cNvPr id="137" name="Frihandsfigur 136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8" name="Grupp 137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42" name="Ellips 141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Ellips 142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9" name="Grupp 138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40" name="Ellips 139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Ellips 140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3" name="Grupp 152"/>
          <p:cNvGrpSpPr/>
          <p:nvPr/>
        </p:nvGrpSpPr>
        <p:grpSpPr>
          <a:xfrm>
            <a:off x="8296692" y="3341553"/>
            <a:ext cx="350842" cy="195490"/>
            <a:chOff x="2013045" y="3083377"/>
            <a:chExt cx="350842" cy="195490"/>
          </a:xfrm>
        </p:grpSpPr>
        <p:sp>
          <p:nvSpPr>
            <p:cNvPr id="154" name="Frihandsfigur 153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5" name="Grupp 154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59" name="Ellips 158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Ellips 159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6" name="Grupp 155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57" name="Ellips 156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Ellips 157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1" name="Grupp 160"/>
          <p:cNvGrpSpPr/>
          <p:nvPr/>
        </p:nvGrpSpPr>
        <p:grpSpPr>
          <a:xfrm>
            <a:off x="8671950" y="3343829"/>
            <a:ext cx="350842" cy="195490"/>
            <a:chOff x="2013045" y="3083377"/>
            <a:chExt cx="350842" cy="195490"/>
          </a:xfrm>
        </p:grpSpPr>
        <p:sp>
          <p:nvSpPr>
            <p:cNvPr id="162" name="Frihandsfigur 161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3" name="Grupp 162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67" name="Ellips 166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Ellips 167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4" name="Grupp 163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65" name="Ellips 164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Ellips 165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0" name="Grupp 169"/>
          <p:cNvGrpSpPr/>
          <p:nvPr/>
        </p:nvGrpSpPr>
        <p:grpSpPr>
          <a:xfrm>
            <a:off x="6358814" y="5657647"/>
            <a:ext cx="350842" cy="195490"/>
            <a:chOff x="2013045" y="3083377"/>
            <a:chExt cx="350842" cy="195490"/>
          </a:xfrm>
        </p:grpSpPr>
        <p:sp>
          <p:nvSpPr>
            <p:cNvPr id="171" name="Frihandsfigur 170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2" name="Grupp 171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76" name="Ellips 175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Ellips 176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3" name="Grupp 172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74" name="Ellips 173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Ellips 174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6" name="Grupp 185"/>
          <p:cNvGrpSpPr/>
          <p:nvPr/>
        </p:nvGrpSpPr>
        <p:grpSpPr>
          <a:xfrm>
            <a:off x="6756824" y="5652536"/>
            <a:ext cx="350842" cy="195490"/>
            <a:chOff x="2013045" y="3083377"/>
            <a:chExt cx="350842" cy="195490"/>
          </a:xfrm>
        </p:grpSpPr>
        <p:sp>
          <p:nvSpPr>
            <p:cNvPr id="187" name="Frihandsfigur 186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8" name="Grupp 187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92" name="Ellips 191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Ellips 192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9" name="Grupp 188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90" name="Ellips 189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Ellips 190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4" name="Grupp 193"/>
          <p:cNvGrpSpPr/>
          <p:nvPr/>
        </p:nvGrpSpPr>
        <p:grpSpPr>
          <a:xfrm>
            <a:off x="7132082" y="5654812"/>
            <a:ext cx="350842" cy="195490"/>
            <a:chOff x="2013045" y="3083377"/>
            <a:chExt cx="350842" cy="195490"/>
          </a:xfrm>
        </p:grpSpPr>
        <p:sp>
          <p:nvSpPr>
            <p:cNvPr id="195" name="Frihandsfigur 194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6" name="Grupp 195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00" name="Ellips 199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Ellips 200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upp 196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98" name="Ellips 197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Ellips 198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2" name="Grupp 201"/>
          <p:cNvGrpSpPr/>
          <p:nvPr/>
        </p:nvGrpSpPr>
        <p:grpSpPr>
          <a:xfrm>
            <a:off x="-478428" y="5653124"/>
            <a:ext cx="350842" cy="195490"/>
            <a:chOff x="2013045" y="3083377"/>
            <a:chExt cx="350842" cy="195490"/>
          </a:xfrm>
        </p:grpSpPr>
        <p:sp>
          <p:nvSpPr>
            <p:cNvPr id="203" name="Frihandsfigur 202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4" name="Grupp 203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08" name="Ellips 207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Ellips 208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5" name="Grupp 204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06" name="Ellips 205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Ellips 206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18" name="Grupp 217"/>
          <p:cNvGrpSpPr/>
          <p:nvPr/>
        </p:nvGrpSpPr>
        <p:grpSpPr>
          <a:xfrm>
            <a:off x="-321460" y="5648013"/>
            <a:ext cx="350842" cy="195490"/>
            <a:chOff x="2013045" y="3083377"/>
            <a:chExt cx="350842" cy="195490"/>
          </a:xfrm>
        </p:grpSpPr>
        <p:sp>
          <p:nvSpPr>
            <p:cNvPr id="219" name="Frihandsfigur 218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0" name="Grupp 219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24" name="Ellips 223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Ellips 224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1" name="Grupp 220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22" name="Ellips 221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Ellips 222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6" name="Grupp 225"/>
          <p:cNvGrpSpPr/>
          <p:nvPr/>
        </p:nvGrpSpPr>
        <p:grpSpPr>
          <a:xfrm>
            <a:off x="53798" y="5650289"/>
            <a:ext cx="350842" cy="195490"/>
            <a:chOff x="2013045" y="3083377"/>
            <a:chExt cx="350842" cy="195490"/>
          </a:xfrm>
        </p:grpSpPr>
        <p:sp>
          <p:nvSpPr>
            <p:cNvPr id="227" name="Frihandsfigur 226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8" name="Grupp 227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32" name="Ellips 231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Ellips 232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9" name="Grupp 228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30" name="Ellips 229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Ellips 230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37" name="Grupp 236"/>
          <p:cNvGrpSpPr/>
          <p:nvPr/>
        </p:nvGrpSpPr>
        <p:grpSpPr>
          <a:xfrm>
            <a:off x="839068" y="3165016"/>
            <a:ext cx="716506" cy="374299"/>
            <a:chOff x="839068" y="3165016"/>
            <a:chExt cx="716506" cy="374299"/>
          </a:xfrm>
        </p:grpSpPr>
        <p:sp>
          <p:nvSpPr>
            <p:cNvPr id="113" name="Frihandsfigur 112"/>
            <p:cNvSpPr/>
            <p:nvPr/>
          </p:nvSpPr>
          <p:spPr>
            <a:xfrm>
              <a:off x="839068" y="3272051"/>
              <a:ext cx="716506" cy="204717"/>
            </a:xfrm>
            <a:custGeom>
              <a:avLst/>
              <a:gdLst>
                <a:gd name="connsiteX0" fmla="*/ 6824 w 852985"/>
                <a:gd name="connsiteY0" fmla="*/ 320723 h 320723"/>
                <a:gd name="connsiteX1" fmla="*/ 846161 w 852985"/>
                <a:gd name="connsiteY1" fmla="*/ 320723 h 320723"/>
                <a:gd name="connsiteX2" fmla="*/ 852985 w 852985"/>
                <a:gd name="connsiteY2" fmla="*/ 88711 h 320723"/>
                <a:gd name="connsiteX3" fmla="*/ 771099 w 852985"/>
                <a:gd name="connsiteY3" fmla="*/ 0 h 320723"/>
                <a:gd name="connsiteX4" fmla="*/ 81887 w 852985"/>
                <a:gd name="connsiteY4" fmla="*/ 6824 h 320723"/>
                <a:gd name="connsiteX5" fmla="*/ 0 w 852985"/>
                <a:gd name="connsiteY5" fmla="*/ 75063 h 320723"/>
                <a:gd name="connsiteX6" fmla="*/ 6824 w 852985"/>
                <a:gd name="connsiteY6" fmla="*/ 320723 h 320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2985" h="320723">
                  <a:moveTo>
                    <a:pt x="6824" y="320723"/>
                  </a:moveTo>
                  <a:lnTo>
                    <a:pt x="846161" y="320723"/>
                  </a:lnTo>
                  <a:lnTo>
                    <a:pt x="852985" y="88711"/>
                  </a:lnTo>
                  <a:lnTo>
                    <a:pt x="771099" y="0"/>
                  </a:lnTo>
                  <a:lnTo>
                    <a:pt x="81887" y="6824"/>
                  </a:lnTo>
                  <a:lnTo>
                    <a:pt x="0" y="75063"/>
                  </a:lnTo>
                  <a:lnTo>
                    <a:pt x="6824" y="320723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4" name="Grupp 113"/>
            <p:cNvGrpSpPr/>
            <p:nvPr/>
          </p:nvGrpSpPr>
          <p:grpSpPr>
            <a:xfrm>
              <a:off x="1395777" y="3476768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18" name="Ellips 117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Ellips 118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5" name="Grupp 114"/>
            <p:cNvGrpSpPr/>
            <p:nvPr/>
          </p:nvGrpSpPr>
          <p:grpSpPr>
            <a:xfrm>
              <a:off x="858953" y="3479040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116" name="Ellips 115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Ellips 116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6" name="Romb 235"/>
            <p:cNvSpPr>
              <a:spLocks noChangeAspect="1"/>
            </p:cNvSpPr>
            <p:nvPr/>
          </p:nvSpPr>
          <p:spPr>
            <a:xfrm>
              <a:off x="967433" y="3165016"/>
              <a:ext cx="81000" cy="108000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Grupp 238"/>
          <p:cNvGrpSpPr/>
          <p:nvPr/>
        </p:nvGrpSpPr>
        <p:grpSpPr>
          <a:xfrm>
            <a:off x="435378" y="5486192"/>
            <a:ext cx="716506" cy="374299"/>
            <a:chOff x="839068" y="3165016"/>
            <a:chExt cx="716506" cy="374299"/>
          </a:xfrm>
        </p:grpSpPr>
        <p:sp>
          <p:nvSpPr>
            <p:cNvPr id="240" name="Frihandsfigur 239"/>
            <p:cNvSpPr/>
            <p:nvPr/>
          </p:nvSpPr>
          <p:spPr>
            <a:xfrm>
              <a:off x="839068" y="3272051"/>
              <a:ext cx="716506" cy="204717"/>
            </a:xfrm>
            <a:custGeom>
              <a:avLst/>
              <a:gdLst>
                <a:gd name="connsiteX0" fmla="*/ 6824 w 852985"/>
                <a:gd name="connsiteY0" fmla="*/ 320723 h 320723"/>
                <a:gd name="connsiteX1" fmla="*/ 846161 w 852985"/>
                <a:gd name="connsiteY1" fmla="*/ 320723 h 320723"/>
                <a:gd name="connsiteX2" fmla="*/ 852985 w 852985"/>
                <a:gd name="connsiteY2" fmla="*/ 88711 h 320723"/>
                <a:gd name="connsiteX3" fmla="*/ 771099 w 852985"/>
                <a:gd name="connsiteY3" fmla="*/ 0 h 320723"/>
                <a:gd name="connsiteX4" fmla="*/ 81887 w 852985"/>
                <a:gd name="connsiteY4" fmla="*/ 6824 h 320723"/>
                <a:gd name="connsiteX5" fmla="*/ 0 w 852985"/>
                <a:gd name="connsiteY5" fmla="*/ 75063 h 320723"/>
                <a:gd name="connsiteX6" fmla="*/ 6824 w 852985"/>
                <a:gd name="connsiteY6" fmla="*/ 320723 h 320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2985" h="320723">
                  <a:moveTo>
                    <a:pt x="6824" y="320723"/>
                  </a:moveTo>
                  <a:lnTo>
                    <a:pt x="846161" y="320723"/>
                  </a:lnTo>
                  <a:lnTo>
                    <a:pt x="852985" y="88711"/>
                  </a:lnTo>
                  <a:lnTo>
                    <a:pt x="771099" y="0"/>
                  </a:lnTo>
                  <a:lnTo>
                    <a:pt x="81887" y="6824"/>
                  </a:lnTo>
                  <a:lnTo>
                    <a:pt x="0" y="75063"/>
                  </a:lnTo>
                  <a:lnTo>
                    <a:pt x="6824" y="320723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1" name="Grupp 240"/>
            <p:cNvGrpSpPr/>
            <p:nvPr/>
          </p:nvGrpSpPr>
          <p:grpSpPr>
            <a:xfrm>
              <a:off x="1395777" y="3476768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46" name="Ellips 245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Ellips 246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2" name="Grupp 241"/>
            <p:cNvGrpSpPr/>
            <p:nvPr/>
          </p:nvGrpSpPr>
          <p:grpSpPr>
            <a:xfrm>
              <a:off x="858953" y="3479040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44" name="Ellips 243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Ellips 244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3" name="Romb 242"/>
            <p:cNvSpPr>
              <a:spLocks noChangeAspect="1"/>
            </p:cNvSpPr>
            <p:nvPr/>
          </p:nvSpPr>
          <p:spPr>
            <a:xfrm>
              <a:off x="967433" y="3165016"/>
              <a:ext cx="81000" cy="108000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9" name="Grupp 248"/>
          <p:cNvGrpSpPr/>
          <p:nvPr/>
        </p:nvGrpSpPr>
        <p:grpSpPr>
          <a:xfrm>
            <a:off x="7514949" y="5480233"/>
            <a:ext cx="716506" cy="374299"/>
            <a:chOff x="839068" y="3165016"/>
            <a:chExt cx="716506" cy="374299"/>
          </a:xfrm>
        </p:grpSpPr>
        <p:sp>
          <p:nvSpPr>
            <p:cNvPr id="250" name="Frihandsfigur 249"/>
            <p:cNvSpPr/>
            <p:nvPr/>
          </p:nvSpPr>
          <p:spPr>
            <a:xfrm>
              <a:off x="839068" y="3272051"/>
              <a:ext cx="716506" cy="204717"/>
            </a:xfrm>
            <a:custGeom>
              <a:avLst/>
              <a:gdLst>
                <a:gd name="connsiteX0" fmla="*/ 6824 w 852985"/>
                <a:gd name="connsiteY0" fmla="*/ 320723 h 320723"/>
                <a:gd name="connsiteX1" fmla="*/ 846161 w 852985"/>
                <a:gd name="connsiteY1" fmla="*/ 320723 h 320723"/>
                <a:gd name="connsiteX2" fmla="*/ 852985 w 852985"/>
                <a:gd name="connsiteY2" fmla="*/ 88711 h 320723"/>
                <a:gd name="connsiteX3" fmla="*/ 771099 w 852985"/>
                <a:gd name="connsiteY3" fmla="*/ 0 h 320723"/>
                <a:gd name="connsiteX4" fmla="*/ 81887 w 852985"/>
                <a:gd name="connsiteY4" fmla="*/ 6824 h 320723"/>
                <a:gd name="connsiteX5" fmla="*/ 0 w 852985"/>
                <a:gd name="connsiteY5" fmla="*/ 75063 h 320723"/>
                <a:gd name="connsiteX6" fmla="*/ 6824 w 852985"/>
                <a:gd name="connsiteY6" fmla="*/ 320723 h 320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2985" h="320723">
                  <a:moveTo>
                    <a:pt x="6824" y="320723"/>
                  </a:moveTo>
                  <a:lnTo>
                    <a:pt x="846161" y="320723"/>
                  </a:lnTo>
                  <a:lnTo>
                    <a:pt x="852985" y="88711"/>
                  </a:lnTo>
                  <a:lnTo>
                    <a:pt x="771099" y="0"/>
                  </a:lnTo>
                  <a:lnTo>
                    <a:pt x="81887" y="6824"/>
                  </a:lnTo>
                  <a:lnTo>
                    <a:pt x="0" y="75063"/>
                  </a:lnTo>
                  <a:lnTo>
                    <a:pt x="6824" y="320723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1" name="Grupp 250"/>
            <p:cNvGrpSpPr/>
            <p:nvPr/>
          </p:nvGrpSpPr>
          <p:grpSpPr>
            <a:xfrm>
              <a:off x="1395777" y="3476768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56" name="Ellips 255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Ellips 256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2" name="Grupp 251"/>
            <p:cNvGrpSpPr/>
            <p:nvPr/>
          </p:nvGrpSpPr>
          <p:grpSpPr>
            <a:xfrm>
              <a:off x="858953" y="3479040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254" name="Ellips 253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Ellips 254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3" name="Romb 252"/>
            <p:cNvSpPr>
              <a:spLocks noChangeAspect="1"/>
            </p:cNvSpPr>
            <p:nvPr/>
          </p:nvSpPr>
          <p:spPr>
            <a:xfrm>
              <a:off x="967433" y="3165016"/>
              <a:ext cx="81000" cy="108000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9" name="Frihandsfigur 258"/>
          <p:cNvSpPr/>
          <p:nvPr/>
        </p:nvSpPr>
        <p:spPr>
          <a:xfrm>
            <a:off x="7167651" y="3274890"/>
            <a:ext cx="716506" cy="204717"/>
          </a:xfrm>
          <a:custGeom>
            <a:avLst/>
            <a:gdLst>
              <a:gd name="connsiteX0" fmla="*/ 6824 w 852985"/>
              <a:gd name="connsiteY0" fmla="*/ 320723 h 320723"/>
              <a:gd name="connsiteX1" fmla="*/ 846161 w 852985"/>
              <a:gd name="connsiteY1" fmla="*/ 320723 h 320723"/>
              <a:gd name="connsiteX2" fmla="*/ 852985 w 852985"/>
              <a:gd name="connsiteY2" fmla="*/ 88711 h 320723"/>
              <a:gd name="connsiteX3" fmla="*/ 771099 w 852985"/>
              <a:gd name="connsiteY3" fmla="*/ 0 h 320723"/>
              <a:gd name="connsiteX4" fmla="*/ 81887 w 852985"/>
              <a:gd name="connsiteY4" fmla="*/ 6824 h 320723"/>
              <a:gd name="connsiteX5" fmla="*/ 0 w 852985"/>
              <a:gd name="connsiteY5" fmla="*/ 75063 h 320723"/>
              <a:gd name="connsiteX6" fmla="*/ 6824 w 852985"/>
              <a:gd name="connsiteY6" fmla="*/ 320723 h 320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2985" h="320723">
                <a:moveTo>
                  <a:pt x="6824" y="320723"/>
                </a:moveTo>
                <a:lnTo>
                  <a:pt x="846161" y="320723"/>
                </a:lnTo>
                <a:lnTo>
                  <a:pt x="852985" y="88711"/>
                </a:lnTo>
                <a:lnTo>
                  <a:pt x="771099" y="0"/>
                </a:lnTo>
                <a:lnTo>
                  <a:pt x="81887" y="6824"/>
                </a:lnTo>
                <a:lnTo>
                  <a:pt x="0" y="75063"/>
                </a:lnTo>
                <a:lnTo>
                  <a:pt x="6824" y="320723"/>
                </a:lnTo>
                <a:close/>
              </a:path>
            </a:pathLst>
          </a:cu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0" name="Grupp 259"/>
          <p:cNvGrpSpPr/>
          <p:nvPr/>
        </p:nvGrpSpPr>
        <p:grpSpPr>
          <a:xfrm>
            <a:off x="7724360" y="3479607"/>
            <a:ext cx="130795" cy="60275"/>
            <a:chOff x="2945068" y="3214048"/>
            <a:chExt cx="130795" cy="60275"/>
          </a:xfrm>
          <a:solidFill>
            <a:schemeClr val="tx1"/>
          </a:solidFill>
        </p:grpSpPr>
        <p:sp>
          <p:nvSpPr>
            <p:cNvPr id="265" name="Ellips 264"/>
            <p:cNvSpPr/>
            <p:nvPr/>
          </p:nvSpPr>
          <p:spPr>
            <a:xfrm>
              <a:off x="3017860" y="3214048"/>
              <a:ext cx="58003" cy="5800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Ellips 265"/>
            <p:cNvSpPr/>
            <p:nvPr/>
          </p:nvSpPr>
          <p:spPr>
            <a:xfrm>
              <a:off x="2945068" y="3216320"/>
              <a:ext cx="58003" cy="5800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1" name="Grupp 260"/>
          <p:cNvGrpSpPr/>
          <p:nvPr/>
        </p:nvGrpSpPr>
        <p:grpSpPr>
          <a:xfrm>
            <a:off x="7187536" y="3481879"/>
            <a:ext cx="130795" cy="60275"/>
            <a:chOff x="2945068" y="3214048"/>
            <a:chExt cx="130795" cy="60275"/>
          </a:xfrm>
          <a:solidFill>
            <a:schemeClr val="tx1"/>
          </a:solidFill>
        </p:grpSpPr>
        <p:sp>
          <p:nvSpPr>
            <p:cNvPr id="263" name="Ellips 262"/>
            <p:cNvSpPr/>
            <p:nvPr/>
          </p:nvSpPr>
          <p:spPr>
            <a:xfrm>
              <a:off x="3017860" y="3214048"/>
              <a:ext cx="58003" cy="5800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Ellips 263"/>
            <p:cNvSpPr/>
            <p:nvPr/>
          </p:nvSpPr>
          <p:spPr>
            <a:xfrm>
              <a:off x="2945068" y="3216320"/>
              <a:ext cx="58003" cy="5800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2" name="Romb 261"/>
          <p:cNvSpPr>
            <a:spLocks noChangeAspect="1"/>
          </p:cNvSpPr>
          <p:nvPr/>
        </p:nvSpPr>
        <p:spPr>
          <a:xfrm>
            <a:off x="7650864" y="3167855"/>
            <a:ext cx="81000" cy="108000"/>
          </a:xfrm>
          <a:prstGeom prst="diamond">
            <a:avLst/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Nedåtböjd 247"/>
          <p:cNvSpPr/>
          <p:nvPr/>
        </p:nvSpPr>
        <p:spPr>
          <a:xfrm rot="5166861">
            <a:off x="653551" y="2589436"/>
            <a:ext cx="991291" cy="205708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960745" y="2286001"/>
            <a:ext cx="1710725" cy="644546"/>
          </a:xfrm>
          <a:prstGeom prst="roundRect">
            <a:avLst>
              <a:gd name="adj" fmla="val 1499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 Signal </a:t>
            </a:r>
            <a:r>
              <a:rPr lang="en-US" sz="1200" dirty="0" err="1" smtClean="0"/>
              <a:t>Vj</a:t>
            </a:r>
            <a:r>
              <a:rPr lang="en-US" sz="1200" dirty="0" smtClean="0"/>
              <a:t> </a:t>
            </a:r>
            <a:r>
              <a:rPr lang="en-US" sz="1200" dirty="0" err="1" smtClean="0"/>
              <a:t>infsi</a:t>
            </a:r>
            <a:r>
              <a:rPr lang="en-US" sz="1200" dirty="0" smtClean="0"/>
              <a:t> 370</a:t>
            </a:r>
          </a:p>
          <a:p>
            <a:pPr algn="ctr"/>
            <a:r>
              <a:rPr lang="en-US" sz="1200" dirty="0" smtClean="0"/>
              <a:t>- 12:46:30</a:t>
            </a:r>
            <a:br>
              <a:rPr lang="en-US" sz="1200" dirty="0" smtClean="0"/>
            </a:br>
            <a:r>
              <a:rPr lang="en-US" sz="1200" dirty="0" smtClean="0"/>
              <a:t>- STH</a:t>
            </a:r>
            <a:endParaRPr lang="en-US" sz="1200" dirty="0"/>
          </a:p>
        </p:txBody>
      </p:sp>
      <p:sp>
        <p:nvSpPr>
          <p:cNvPr id="267" name="Nedåtböjd 266"/>
          <p:cNvSpPr/>
          <p:nvPr/>
        </p:nvSpPr>
        <p:spPr>
          <a:xfrm rot="885708">
            <a:off x="1598026" y="1765499"/>
            <a:ext cx="6112079" cy="740083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ktangel med rundade hörn 6"/>
          <p:cNvSpPr/>
          <p:nvPr/>
        </p:nvSpPr>
        <p:spPr>
          <a:xfrm>
            <a:off x="5732313" y="2107675"/>
            <a:ext cx="1528015" cy="643132"/>
          </a:xfrm>
          <a:prstGeom prst="roundRect">
            <a:avLst>
              <a:gd name="adj" fmla="val 1499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 Signal </a:t>
            </a:r>
            <a:r>
              <a:rPr lang="en-US" sz="1200" dirty="0" err="1" smtClean="0"/>
              <a:t>Vj</a:t>
            </a:r>
            <a:r>
              <a:rPr lang="en-US" sz="1200" dirty="0" smtClean="0"/>
              <a:t> </a:t>
            </a:r>
            <a:r>
              <a:rPr lang="en-US" sz="1200" dirty="0" err="1" smtClean="0"/>
              <a:t>msi</a:t>
            </a:r>
            <a:r>
              <a:rPr lang="en-US" sz="1200" dirty="0" smtClean="0"/>
              <a:t> 373</a:t>
            </a:r>
          </a:p>
          <a:p>
            <a:pPr algn="ctr"/>
            <a:r>
              <a:rPr lang="en-US" sz="1200" dirty="0" smtClean="0"/>
              <a:t>- 12:43:30</a:t>
            </a:r>
            <a:br>
              <a:rPr lang="en-US" sz="1200" dirty="0" smtClean="0"/>
            </a:br>
            <a:r>
              <a:rPr lang="en-US" sz="1200" dirty="0" smtClean="0"/>
              <a:t>- </a:t>
            </a:r>
            <a:r>
              <a:rPr lang="en-US" sz="1200" dirty="0" err="1" smtClean="0"/>
              <a:t>Stopp</a:t>
            </a:r>
            <a:endParaRPr lang="en-US" sz="1200" dirty="0"/>
          </a:p>
        </p:txBody>
      </p:sp>
      <p:sp>
        <p:nvSpPr>
          <p:cNvPr id="268" name="Nedåtböjd 267"/>
          <p:cNvSpPr/>
          <p:nvPr/>
        </p:nvSpPr>
        <p:spPr>
          <a:xfrm rot="2065044">
            <a:off x="1305404" y="2694361"/>
            <a:ext cx="7348659" cy="931064"/>
          </a:xfrm>
          <a:prstGeom prst="curvedDownArrow">
            <a:avLst>
              <a:gd name="adj1" fmla="val 25000"/>
              <a:gd name="adj2" fmla="val 50000"/>
              <a:gd name="adj3" fmla="val 3355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6467385" y="4124325"/>
            <a:ext cx="2049353" cy="666761"/>
          </a:xfrm>
          <a:prstGeom prst="roundRect">
            <a:avLst>
              <a:gd name="adj" fmla="val 1499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 </a:t>
            </a:r>
            <a:r>
              <a:rPr lang="en-US" sz="1200" dirty="0" err="1"/>
              <a:t>B</a:t>
            </a:r>
            <a:r>
              <a:rPr lang="en-US" sz="1200" dirty="0" err="1" smtClean="0"/>
              <a:t>lsi</a:t>
            </a:r>
            <a:r>
              <a:rPr lang="en-US" sz="1200" dirty="0" smtClean="0"/>
              <a:t> 366 +500m</a:t>
            </a:r>
          </a:p>
          <a:p>
            <a:pPr algn="ctr"/>
            <a:r>
              <a:rPr lang="en-US" sz="1200" dirty="0" smtClean="0"/>
              <a:t>- 12:57:00</a:t>
            </a:r>
            <a:br>
              <a:rPr lang="en-US" sz="1200" dirty="0" smtClean="0"/>
            </a:br>
            <a:r>
              <a:rPr lang="en-US" sz="1200" dirty="0" smtClean="0"/>
              <a:t>- 80 km/h</a:t>
            </a:r>
            <a:endParaRPr lang="en-US" sz="1200" dirty="0"/>
          </a:p>
        </p:txBody>
      </p:sp>
      <p:sp>
        <p:nvSpPr>
          <p:cNvPr id="269" name="Nedåtböjd 268"/>
          <p:cNvSpPr/>
          <p:nvPr/>
        </p:nvSpPr>
        <p:spPr>
          <a:xfrm rot="5400000" flipV="1">
            <a:off x="-1074767" y="3655082"/>
            <a:ext cx="3439020" cy="399938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ktangel med rundade hörn 12"/>
          <p:cNvSpPr/>
          <p:nvPr/>
        </p:nvSpPr>
        <p:spPr>
          <a:xfrm>
            <a:off x="66013" y="4410075"/>
            <a:ext cx="1538595" cy="612575"/>
          </a:xfrm>
          <a:prstGeom prst="roundRect">
            <a:avLst>
              <a:gd name="adj" fmla="val 1499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- Signal </a:t>
            </a:r>
            <a:r>
              <a:rPr lang="en-US" sz="1200" dirty="0" err="1" smtClean="0"/>
              <a:t>UBlsi</a:t>
            </a:r>
            <a:r>
              <a:rPr lang="en-US" sz="1200" dirty="0" smtClean="0"/>
              <a:t> 360</a:t>
            </a:r>
          </a:p>
          <a:p>
            <a:pPr algn="ctr"/>
            <a:r>
              <a:rPr lang="en-US" sz="1200" dirty="0" smtClean="0"/>
              <a:t>- 12:57:00</a:t>
            </a:r>
            <a:br>
              <a:rPr lang="en-US" sz="1200" dirty="0" smtClean="0"/>
            </a:br>
            <a:r>
              <a:rPr lang="en-US" sz="1200" dirty="0" smtClean="0"/>
              <a:t>- 80 km/h</a:t>
            </a:r>
            <a:endParaRPr lang="en-US" sz="1200" dirty="0"/>
          </a:p>
        </p:txBody>
      </p:sp>
      <p:sp>
        <p:nvSpPr>
          <p:cNvPr id="270" name="textruta 269"/>
          <p:cNvSpPr txBox="1"/>
          <p:nvPr/>
        </p:nvSpPr>
        <p:spPr>
          <a:xfrm>
            <a:off x="2268085" y="3609833"/>
            <a:ext cx="2845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Säkerställ</a:t>
            </a:r>
            <a:r>
              <a:rPr lang="en-US" dirty="0" smtClean="0"/>
              <a:t> </a:t>
            </a:r>
            <a:r>
              <a:rPr lang="en-US" dirty="0" err="1" smtClean="0"/>
              <a:t>hinderfritt</a:t>
            </a:r>
            <a:r>
              <a:rPr lang="en-US" dirty="0" smtClean="0"/>
              <a:t> </a:t>
            </a:r>
            <a:r>
              <a:rPr lang="en-US" dirty="0" err="1" smtClean="0"/>
              <a:t>möte</a:t>
            </a:r>
            <a:endParaRPr lang="en-US" dirty="0"/>
          </a:p>
        </p:txBody>
      </p:sp>
      <p:sp>
        <p:nvSpPr>
          <p:cNvPr id="272" name="textruta 271"/>
          <p:cNvSpPr txBox="1"/>
          <p:nvPr/>
        </p:nvSpPr>
        <p:spPr>
          <a:xfrm>
            <a:off x="1869663" y="5897440"/>
            <a:ext cx="456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Säkerställ</a:t>
            </a:r>
            <a:r>
              <a:rPr lang="en-US" dirty="0" smtClean="0"/>
              <a:t> </a:t>
            </a:r>
            <a:r>
              <a:rPr lang="en-US" dirty="0" err="1" smtClean="0"/>
              <a:t>körning</a:t>
            </a:r>
            <a:r>
              <a:rPr lang="en-US" dirty="0" smtClean="0"/>
              <a:t> </a:t>
            </a:r>
            <a:r>
              <a:rPr lang="en-US" dirty="0" err="1" smtClean="0"/>
              <a:t>utan</a:t>
            </a:r>
            <a:r>
              <a:rPr lang="en-US" dirty="0" smtClean="0"/>
              <a:t> </a:t>
            </a:r>
            <a:r>
              <a:rPr lang="en-US" dirty="0" err="1" smtClean="0"/>
              <a:t>signalskugga</a:t>
            </a:r>
            <a:endParaRPr lang="en-US" dirty="0"/>
          </a:p>
        </p:txBody>
      </p:sp>
      <p:sp>
        <p:nvSpPr>
          <p:cNvPr id="210" name="textruta 81"/>
          <p:cNvSpPr txBox="1"/>
          <p:nvPr/>
        </p:nvSpPr>
        <p:spPr>
          <a:xfrm>
            <a:off x="5065460" y="5061579"/>
            <a:ext cx="791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Blsi</a:t>
            </a:r>
            <a:r>
              <a:rPr lang="en-US" sz="1000" dirty="0" smtClean="0"/>
              <a:t> 364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6678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Exempel</a:t>
            </a:r>
            <a:endParaRPr lang="en-US" dirty="0"/>
          </a:p>
        </p:txBody>
      </p:sp>
      <p:sp>
        <p:nvSpPr>
          <p:cNvPr id="3" name="textruta 2"/>
          <p:cNvSpPr txBox="1"/>
          <p:nvPr/>
        </p:nvSpPr>
        <p:spPr>
          <a:xfrm>
            <a:off x="603115" y="1575881"/>
            <a:ext cx="68871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CATO hos LKAB </a:t>
            </a:r>
            <a:r>
              <a:rPr lang="en-US" dirty="0" err="1" smtClean="0"/>
              <a:t>på</a:t>
            </a:r>
            <a:r>
              <a:rPr lang="en-US" dirty="0" smtClean="0"/>
              <a:t> Malmbanan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Trafikledningen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Boden</a:t>
            </a:r>
            <a:r>
              <a:rPr lang="en-US" dirty="0" smtClean="0"/>
              <a:t> (</a:t>
            </a:r>
            <a:r>
              <a:rPr lang="en-US" dirty="0" err="1" smtClean="0"/>
              <a:t>levererat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Transrail)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AdmiRail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Lötschberg</a:t>
            </a:r>
            <a:r>
              <a:rPr lang="en-US" dirty="0" smtClean="0"/>
              <a:t>-basis-tunnel, </a:t>
            </a:r>
            <a:r>
              <a:rPr lang="en-US" dirty="0" err="1" smtClean="0"/>
              <a:t>Schweiz</a:t>
            </a:r>
            <a:r>
              <a:rPr lang="en-US" dirty="0" smtClean="0"/>
              <a:t> (</a:t>
            </a:r>
            <a:r>
              <a:rPr lang="en-US" dirty="0" err="1" smtClean="0"/>
              <a:t>Systransis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81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Effekter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525294" y="1271855"/>
            <a:ext cx="7431932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Trafikledare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optimera</a:t>
            </a:r>
            <a:r>
              <a:rPr lang="en-US" dirty="0" smtClean="0"/>
              <a:t> </a:t>
            </a:r>
            <a:r>
              <a:rPr lang="en-US" dirty="0" err="1" smtClean="0"/>
              <a:t>trafik</a:t>
            </a:r>
            <a:r>
              <a:rPr lang="en-US" dirty="0" smtClean="0"/>
              <a:t> – </a:t>
            </a:r>
            <a:r>
              <a:rPr lang="en-US" dirty="0" err="1" smtClean="0"/>
              <a:t>detaljerat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realtid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Förare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planera</a:t>
            </a:r>
            <a:r>
              <a:rPr lang="en-US" dirty="0" smtClean="0"/>
              <a:t> </a:t>
            </a:r>
            <a:r>
              <a:rPr lang="en-US" dirty="0" err="1" smtClean="0"/>
              <a:t>körning</a:t>
            </a:r>
            <a:endParaRPr lang="en-US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err="1" smtClean="0"/>
              <a:t>Undvika</a:t>
            </a:r>
            <a:r>
              <a:rPr lang="en-US" sz="1600" dirty="0" smtClean="0"/>
              <a:t> </a:t>
            </a:r>
            <a:r>
              <a:rPr lang="en-US" sz="1600" dirty="0" err="1" smtClean="0"/>
              <a:t>onödiga</a:t>
            </a:r>
            <a:r>
              <a:rPr lang="en-US" sz="1600" dirty="0" smtClean="0"/>
              <a:t> </a:t>
            </a:r>
            <a:r>
              <a:rPr lang="en-US" sz="1600" dirty="0" err="1" smtClean="0"/>
              <a:t>stopp</a:t>
            </a:r>
            <a:endParaRPr lang="en-US" sz="1600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err="1" smtClean="0"/>
              <a:t>Minimera</a:t>
            </a:r>
            <a:r>
              <a:rPr lang="en-US" sz="1600" dirty="0" smtClean="0"/>
              <a:t> </a:t>
            </a:r>
            <a:r>
              <a:rPr lang="en-US" sz="1600" dirty="0" err="1" smtClean="0"/>
              <a:t>energiåtgång</a:t>
            </a:r>
            <a:r>
              <a:rPr lang="en-US" sz="1600" dirty="0" smtClean="0"/>
              <a:t> (</a:t>
            </a:r>
            <a:r>
              <a:rPr lang="en-US" sz="1600" dirty="0" err="1" smtClean="0"/>
              <a:t>manuellt</a:t>
            </a:r>
            <a:r>
              <a:rPr lang="en-US" sz="1600" dirty="0" smtClean="0"/>
              <a:t> </a:t>
            </a:r>
            <a:r>
              <a:rPr lang="en-US" sz="1600" dirty="0" err="1" smtClean="0"/>
              <a:t>eller</a:t>
            </a:r>
            <a:r>
              <a:rPr lang="en-US" sz="1600" dirty="0" smtClean="0"/>
              <a:t> med </a:t>
            </a:r>
            <a:r>
              <a:rPr lang="en-US" sz="1600" dirty="0" err="1" smtClean="0"/>
              <a:t>stödsystem</a:t>
            </a:r>
            <a:r>
              <a:rPr lang="en-US" sz="1600" dirty="0" smtClean="0"/>
              <a:t>)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err="1" smtClean="0"/>
              <a:t>Spara</a:t>
            </a:r>
            <a:r>
              <a:rPr lang="en-US" sz="1600" dirty="0" smtClean="0"/>
              <a:t> </a:t>
            </a:r>
            <a:r>
              <a:rPr lang="en-US" sz="1600" dirty="0" err="1" smtClean="0"/>
              <a:t>bromsar</a:t>
            </a:r>
            <a:endParaRPr lang="en-US" sz="1600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err="1" smtClean="0"/>
              <a:t>Maximera</a:t>
            </a:r>
            <a:r>
              <a:rPr lang="en-US" sz="1600" dirty="0" smtClean="0"/>
              <a:t> </a:t>
            </a:r>
            <a:r>
              <a:rPr lang="en-US" sz="1600" dirty="0" err="1" smtClean="0"/>
              <a:t>komfort</a:t>
            </a:r>
            <a:endParaRPr lang="en-US" sz="1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Bättre</a:t>
            </a:r>
            <a:r>
              <a:rPr lang="en-US" dirty="0" smtClean="0"/>
              <a:t> </a:t>
            </a:r>
            <a:r>
              <a:rPr lang="en-US" dirty="0" err="1" smtClean="0"/>
              <a:t>trafikflöde</a:t>
            </a:r>
            <a:endParaRPr lang="en-US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err="1" smtClean="0"/>
              <a:t>Stopp</a:t>
            </a:r>
            <a:r>
              <a:rPr lang="en-US" sz="1600" dirty="0" smtClean="0"/>
              <a:t> vid </a:t>
            </a:r>
            <a:r>
              <a:rPr lang="en-US" sz="1600" dirty="0" err="1" smtClean="0"/>
              <a:t>infartssignaler</a:t>
            </a:r>
            <a:r>
              <a:rPr lang="en-US" sz="1600" dirty="0" smtClean="0"/>
              <a:t> </a:t>
            </a:r>
            <a:r>
              <a:rPr lang="en-US" sz="1600" dirty="0" err="1" smtClean="0"/>
              <a:t>undviks</a:t>
            </a:r>
            <a:endParaRPr lang="en-US" sz="1600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err="1" smtClean="0"/>
              <a:t>Stopp</a:t>
            </a:r>
            <a:r>
              <a:rPr lang="en-US" sz="1600" dirty="0" smtClean="0"/>
              <a:t> </a:t>
            </a:r>
            <a:r>
              <a:rPr lang="en-US" sz="1600" dirty="0" err="1" smtClean="0"/>
              <a:t>för</a:t>
            </a:r>
            <a:r>
              <a:rPr lang="en-US" sz="1600" dirty="0" smtClean="0"/>
              <a:t> </a:t>
            </a:r>
            <a:r>
              <a:rPr lang="en-US" sz="1600" dirty="0" err="1" smtClean="0"/>
              <a:t>signalskugga</a:t>
            </a:r>
            <a:r>
              <a:rPr lang="en-US" sz="1600" dirty="0" smtClean="0"/>
              <a:t> </a:t>
            </a:r>
            <a:r>
              <a:rPr lang="en-US" sz="1600" dirty="0" err="1" smtClean="0"/>
              <a:t>undviks</a:t>
            </a:r>
            <a:endParaRPr lang="en-US" sz="1600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err="1" smtClean="0"/>
              <a:t>Jämnare</a:t>
            </a:r>
            <a:r>
              <a:rPr lang="en-US" sz="1600" dirty="0" smtClean="0"/>
              <a:t> </a:t>
            </a:r>
            <a:r>
              <a:rPr lang="en-US" sz="1600" dirty="0" err="1" smtClean="0"/>
              <a:t>hastighet</a:t>
            </a:r>
            <a:endParaRPr lang="en-US" sz="1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Bättre</a:t>
            </a:r>
            <a:r>
              <a:rPr lang="en-US" dirty="0" smtClean="0"/>
              <a:t> </a:t>
            </a:r>
            <a:r>
              <a:rPr lang="en-US" dirty="0" err="1" smtClean="0"/>
              <a:t>robusthet</a:t>
            </a:r>
            <a:r>
              <a:rPr lang="en-US" dirty="0" smtClean="0"/>
              <a:t>  - </a:t>
            </a:r>
            <a:r>
              <a:rPr lang="en-US" dirty="0" err="1" smtClean="0"/>
              <a:t>lättare</a:t>
            </a:r>
            <a:r>
              <a:rPr lang="en-US" dirty="0" smtClean="0"/>
              <a:t> </a:t>
            </a:r>
            <a:r>
              <a:rPr lang="en-US" dirty="0" err="1" smtClean="0"/>
              <a:t>optimera</a:t>
            </a:r>
            <a:r>
              <a:rPr lang="en-US" dirty="0" smtClean="0"/>
              <a:t> </a:t>
            </a:r>
            <a:r>
              <a:rPr lang="en-US" dirty="0" err="1" smtClean="0"/>
              <a:t>störningshantering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Ökad</a:t>
            </a:r>
            <a:r>
              <a:rPr lang="en-US" dirty="0" smtClean="0"/>
              <a:t> </a:t>
            </a:r>
            <a:r>
              <a:rPr lang="en-US" dirty="0" err="1" smtClean="0"/>
              <a:t>bankapacitet</a:t>
            </a:r>
            <a:r>
              <a:rPr lang="en-US" dirty="0" smtClean="0"/>
              <a:t> – </a:t>
            </a:r>
            <a:r>
              <a:rPr lang="en-US" dirty="0" err="1" smtClean="0"/>
              <a:t>minskat</a:t>
            </a:r>
            <a:r>
              <a:rPr lang="en-US" dirty="0" smtClean="0"/>
              <a:t> </a:t>
            </a:r>
            <a:r>
              <a:rPr lang="en-US" dirty="0" err="1" smtClean="0"/>
              <a:t>behov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headway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Förbättrad</a:t>
            </a:r>
            <a:r>
              <a:rPr lang="en-US" dirty="0" smtClean="0"/>
              <a:t> </a:t>
            </a:r>
            <a:r>
              <a:rPr lang="en-US" dirty="0" err="1" smtClean="0"/>
              <a:t>kommunikation</a:t>
            </a:r>
            <a:r>
              <a:rPr lang="en-US" dirty="0" smtClean="0"/>
              <a:t> </a:t>
            </a:r>
            <a:r>
              <a:rPr lang="en-US" dirty="0" err="1" smtClean="0"/>
              <a:t>trafikledning</a:t>
            </a:r>
            <a:r>
              <a:rPr lang="en-US" dirty="0" smtClean="0"/>
              <a:t> ↔ </a:t>
            </a:r>
            <a:r>
              <a:rPr lang="en-US" dirty="0" err="1" smtClean="0"/>
              <a:t>lokförare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09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STORA effekter?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525294" y="1271855"/>
            <a:ext cx="743193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Undvika</a:t>
            </a:r>
            <a:r>
              <a:rPr lang="en-US" dirty="0" smtClean="0"/>
              <a:t> </a:t>
            </a:r>
            <a:r>
              <a:rPr lang="en-US" dirty="0" err="1" smtClean="0"/>
              <a:t>stopp</a:t>
            </a:r>
            <a:r>
              <a:rPr lang="en-US" dirty="0" smtClean="0"/>
              <a:t> vid signal </a:t>
            </a:r>
            <a:r>
              <a:rPr lang="en-US" dirty="0" err="1" smtClean="0"/>
              <a:t>ger</a:t>
            </a:r>
            <a:r>
              <a:rPr lang="en-US" dirty="0" smtClean="0"/>
              <a:t> </a:t>
            </a:r>
            <a:r>
              <a:rPr lang="en-US" dirty="0" err="1" smtClean="0"/>
              <a:t>många</a:t>
            </a:r>
            <a:r>
              <a:rPr lang="en-US" dirty="0" smtClean="0"/>
              <a:t> </a:t>
            </a:r>
            <a:r>
              <a:rPr lang="en-US" dirty="0" err="1" smtClean="0"/>
              <a:t>positiva</a:t>
            </a:r>
            <a:r>
              <a:rPr lang="en-US" dirty="0" smtClean="0"/>
              <a:t> </a:t>
            </a:r>
            <a:r>
              <a:rPr lang="en-US" dirty="0" err="1" smtClean="0"/>
              <a:t>effekter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Hur</a:t>
            </a:r>
            <a:r>
              <a:rPr lang="en-US" dirty="0" smtClean="0"/>
              <a:t> </a:t>
            </a:r>
            <a:r>
              <a:rPr lang="en-US" dirty="0" err="1" smtClean="0"/>
              <a:t>stora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effekterna</a:t>
            </a:r>
            <a:r>
              <a:rPr lang="en-US" dirty="0" smtClean="0"/>
              <a:t>???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Beror</a:t>
            </a:r>
            <a:r>
              <a:rPr lang="en-US" dirty="0" smtClean="0"/>
              <a:t> 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hur</a:t>
            </a:r>
            <a:r>
              <a:rPr lang="en-US" dirty="0" smtClean="0"/>
              <a:t> </a:t>
            </a:r>
            <a:r>
              <a:rPr lang="en-US" dirty="0" err="1" smtClean="0"/>
              <a:t>många</a:t>
            </a:r>
            <a:r>
              <a:rPr lang="en-US" dirty="0" smtClean="0"/>
              <a:t> </a:t>
            </a:r>
            <a:r>
              <a:rPr lang="en-US" dirty="0" err="1" smtClean="0"/>
              <a:t>stopp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görs</a:t>
            </a:r>
            <a:r>
              <a:rPr lang="en-US" dirty="0" smtClean="0"/>
              <a:t>…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PUMPS (del </a:t>
            </a:r>
            <a:r>
              <a:rPr lang="en-US" sz="2000" dirty="0" err="1" smtClean="0"/>
              <a:t>av</a:t>
            </a:r>
            <a:r>
              <a:rPr lang="en-US" sz="2000" dirty="0" smtClean="0"/>
              <a:t> </a:t>
            </a:r>
            <a:r>
              <a:rPr lang="en-US" sz="2000" dirty="0" err="1" smtClean="0"/>
              <a:t>frågeställning</a:t>
            </a:r>
            <a:r>
              <a:rPr lang="en-US" sz="2000" dirty="0" smtClean="0"/>
              <a:t>):</a:t>
            </a:r>
            <a:br>
              <a:rPr lang="en-US" sz="2000" dirty="0" smtClean="0"/>
            </a:br>
            <a:r>
              <a:rPr lang="en-US" sz="2000" dirty="0" err="1" smtClean="0"/>
              <a:t>Hur</a:t>
            </a:r>
            <a:r>
              <a:rPr lang="en-US" sz="2000" dirty="0" smtClean="0"/>
              <a:t> </a:t>
            </a:r>
            <a:r>
              <a:rPr lang="en-US" sz="2000" dirty="0" err="1" smtClean="0"/>
              <a:t>många</a:t>
            </a:r>
            <a:r>
              <a:rPr lang="en-US" sz="2000" dirty="0" smtClean="0"/>
              <a:t> </a:t>
            </a:r>
            <a:r>
              <a:rPr lang="en-US" sz="2000" dirty="0" err="1" smtClean="0"/>
              <a:t>onödiga</a:t>
            </a:r>
            <a:r>
              <a:rPr lang="en-US" sz="2000" dirty="0" smtClean="0"/>
              <a:t> </a:t>
            </a:r>
            <a:r>
              <a:rPr lang="en-US" sz="2000" dirty="0" err="1" smtClean="0"/>
              <a:t>stopp</a:t>
            </a:r>
            <a:r>
              <a:rPr lang="en-US" sz="2000" dirty="0" smtClean="0"/>
              <a:t> </a:t>
            </a:r>
            <a:r>
              <a:rPr lang="en-US" sz="2000" dirty="0" err="1" smtClean="0"/>
              <a:t>görs</a:t>
            </a:r>
            <a:r>
              <a:rPr lang="en-US" sz="2000" dirty="0" smtClean="0"/>
              <a:t> vid </a:t>
            </a:r>
            <a:r>
              <a:rPr lang="en-US" sz="2000" dirty="0" err="1" smtClean="0"/>
              <a:t>röda</a:t>
            </a:r>
            <a:r>
              <a:rPr lang="en-US" sz="2000" dirty="0" smtClean="0"/>
              <a:t> signaler 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som</a:t>
            </a:r>
            <a:r>
              <a:rPr lang="en-US" sz="2000" dirty="0" smtClean="0"/>
              <a:t> hade </a:t>
            </a:r>
            <a:r>
              <a:rPr lang="en-US" sz="2000" dirty="0" err="1" smtClean="0"/>
              <a:t>kunnat</a:t>
            </a:r>
            <a:r>
              <a:rPr lang="en-US" sz="2000" dirty="0" smtClean="0"/>
              <a:t> </a:t>
            </a:r>
            <a:r>
              <a:rPr lang="en-US" sz="2000" dirty="0" err="1" smtClean="0"/>
              <a:t>undvikas</a:t>
            </a:r>
            <a:r>
              <a:rPr lang="en-US" sz="2000" dirty="0" smtClean="0"/>
              <a:t> om man hade </a:t>
            </a:r>
            <a:r>
              <a:rPr lang="en-US" sz="2000" dirty="0" err="1" smtClean="0"/>
              <a:t>målpunktsstyrning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err="1" smtClean="0"/>
              <a:t>Fokus</a:t>
            </a:r>
            <a:r>
              <a:rPr lang="en-US" sz="2000" dirty="0" smtClean="0"/>
              <a:t>: </a:t>
            </a:r>
            <a:r>
              <a:rPr lang="en-US" sz="2000" dirty="0" err="1" smtClean="0"/>
              <a:t>Godståg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Har tåg stannat vid signal?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842353"/>
            <a:ext cx="8229600" cy="3126648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Beräkna medelhastigheter på blocksträckor</a:t>
            </a:r>
          </a:p>
          <a:p>
            <a:r>
              <a:rPr lang="sv-SE" dirty="0" smtClean="0"/>
              <a:t>Om medelhastighet &lt; </a:t>
            </a:r>
            <a:r>
              <a:rPr lang="sv-SE" dirty="0" err="1" smtClean="0"/>
              <a:t>v</a:t>
            </a:r>
            <a:r>
              <a:rPr lang="sv-SE" baseline="-25000" dirty="0" err="1" smtClean="0"/>
              <a:t>krit</a:t>
            </a:r>
            <a:r>
              <a:rPr lang="sv-SE" dirty="0" smtClean="0"/>
              <a:t>  =&gt; tåg har stoppat</a:t>
            </a:r>
          </a:p>
          <a:p>
            <a:r>
              <a:rPr lang="sv-SE" dirty="0" err="1" smtClean="0"/>
              <a:t>v</a:t>
            </a:r>
            <a:r>
              <a:rPr lang="sv-SE" baseline="-25000" dirty="0" err="1" smtClean="0"/>
              <a:t>krit</a:t>
            </a:r>
            <a:r>
              <a:rPr lang="sv-SE" baseline="-25000" dirty="0" smtClean="0"/>
              <a:t> </a:t>
            </a:r>
            <a:r>
              <a:rPr lang="sv-SE" dirty="0" smtClean="0"/>
              <a:t>beror på:</a:t>
            </a:r>
          </a:p>
          <a:p>
            <a:pPr lvl="1"/>
            <a:r>
              <a:rPr lang="sv-SE" dirty="0" smtClean="0"/>
              <a:t>Medelhastighet på nästa blocksträcka</a:t>
            </a:r>
          </a:p>
          <a:p>
            <a:pPr lvl="1"/>
            <a:r>
              <a:rPr lang="sv-SE" dirty="0" smtClean="0"/>
              <a:t>Banans STH</a:t>
            </a:r>
          </a:p>
          <a:p>
            <a:pPr lvl="1"/>
            <a:r>
              <a:rPr lang="sv-SE" dirty="0" smtClean="0"/>
              <a:t>Broms &amp; accelerationstal</a:t>
            </a:r>
          </a:p>
          <a:p>
            <a:pPr lvl="1"/>
            <a:r>
              <a:rPr lang="sv-SE" dirty="0" smtClean="0"/>
              <a:t>Blocksträckans längd</a:t>
            </a:r>
            <a:endParaRPr lang="sv-SE" dirty="0"/>
          </a:p>
        </p:txBody>
      </p:sp>
      <p:cxnSp>
        <p:nvCxnSpPr>
          <p:cNvPr id="4" name="Rak 3"/>
          <p:cNvCxnSpPr/>
          <p:nvPr/>
        </p:nvCxnSpPr>
        <p:spPr>
          <a:xfrm>
            <a:off x="-338624" y="2453753"/>
            <a:ext cx="90890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 flipV="1">
            <a:off x="2635804" y="1979112"/>
            <a:ext cx="11177" cy="432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flipV="1">
            <a:off x="2460181" y="2001307"/>
            <a:ext cx="193964" cy="78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2480963" y="1927412"/>
            <a:ext cx="173182" cy="78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 flipV="1">
            <a:off x="2485170" y="1929686"/>
            <a:ext cx="0" cy="152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upp 8"/>
          <p:cNvGrpSpPr/>
          <p:nvPr/>
        </p:nvGrpSpPr>
        <p:grpSpPr>
          <a:xfrm>
            <a:off x="2212362" y="1987194"/>
            <a:ext cx="208230" cy="166424"/>
            <a:chOff x="1725662" y="5414959"/>
            <a:chExt cx="208230" cy="166424"/>
          </a:xfrm>
        </p:grpSpPr>
        <p:cxnSp>
          <p:nvCxnSpPr>
            <p:cNvPr id="10" name="Rak 9"/>
            <p:cNvCxnSpPr/>
            <p:nvPr/>
          </p:nvCxnSpPr>
          <p:spPr>
            <a:xfrm flipV="1">
              <a:off x="1743548" y="5529684"/>
              <a:ext cx="184727" cy="51699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k 10"/>
            <p:cNvCxnSpPr/>
            <p:nvPr/>
          </p:nvCxnSpPr>
          <p:spPr>
            <a:xfrm flipV="1">
              <a:off x="1725662" y="5498032"/>
              <a:ext cx="201970" cy="1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k 11"/>
            <p:cNvCxnSpPr/>
            <p:nvPr/>
          </p:nvCxnSpPr>
          <p:spPr>
            <a:xfrm>
              <a:off x="1725662" y="5414959"/>
              <a:ext cx="208230" cy="58964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ruta 12"/>
          <p:cNvSpPr txBox="1"/>
          <p:nvPr/>
        </p:nvSpPr>
        <p:spPr>
          <a:xfrm>
            <a:off x="7601606" y="1583951"/>
            <a:ext cx="834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Blsi</a:t>
            </a:r>
            <a:r>
              <a:rPr lang="en-US" sz="1000" dirty="0" smtClean="0"/>
              <a:t> 366</a:t>
            </a:r>
            <a:endParaRPr lang="en-US" sz="1000" dirty="0"/>
          </a:p>
        </p:txBody>
      </p:sp>
      <p:sp>
        <p:nvSpPr>
          <p:cNvPr id="14" name="textruta 13"/>
          <p:cNvSpPr txBox="1"/>
          <p:nvPr/>
        </p:nvSpPr>
        <p:spPr>
          <a:xfrm>
            <a:off x="2318234" y="1641423"/>
            <a:ext cx="7639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UBlsi</a:t>
            </a:r>
            <a:r>
              <a:rPr lang="en-US" sz="1000" dirty="0" smtClean="0"/>
              <a:t> 360</a:t>
            </a:r>
            <a:endParaRPr lang="en-US" sz="1000" dirty="0"/>
          </a:p>
        </p:txBody>
      </p:sp>
      <p:cxnSp>
        <p:nvCxnSpPr>
          <p:cNvPr id="15" name="Rak 14"/>
          <p:cNvCxnSpPr/>
          <p:nvPr/>
        </p:nvCxnSpPr>
        <p:spPr>
          <a:xfrm flipV="1">
            <a:off x="8068074" y="1983199"/>
            <a:ext cx="11177" cy="432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 flipV="1">
            <a:off x="7892451" y="2005394"/>
            <a:ext cx="193964" cy="78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7913233" y="1931499"/>
            <a:ext cx="173182" cy="78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7917440" y="1933773"/>
            <a:ext cx="0" cy="152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642736" y="2064268"/>
            <a:ext cx="184727" cy="51699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7624850" y="2032616"/>
            <a:ext cx="201970" cy="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>
            <a:off x="7648354" y="1948506"/>
            <a:ext cx="184726" cy="6000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upp 21"/>
          <p:cNvGrpSpPr/>
          <p:nvPr/>
        </p:nvGrpSpPr>
        <p:grpSpPr>
          <a:xfrm>
            <a:off x="4774690" y="1920123"/>
            <a:ext cx="461565" cy="484014"/>
            <a:chOff x="1756475" y="3035021"/>
            <a:chExt cx="461565" cy="484014"/>
          </a:xfrm>
        </p:grpSpPr>
        <p:cxnSp>
          <p:nvCxnSpPr>
            <p:cNvPr id="23" name="Rak 22"/>
            <p:cNvCxnSpPr/>
            <p:nvPr/>
          </p:nvCxnSpPr>
          <p:spPr>
            <a:xfrm flipV="1">
              <a:off x="2199699" y="3086721"/>
              <a:ext cx="11177" cy="4323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k 23"/>
            <p:cNvCxnSpPr/>
            <p:nvPr/>
          </p:nvCxnSpPr>
          <p:spPr>
            <a:xfrm flipV="1">
              <a:off x="2024076" y="3108916"/>
              <a:ext cx="193964" cy="789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k 24"/>
            <p:cNvCxnSpPr/>
            <p:nvPr/>
          </p:nvCxnSpPr>
          <p:spPr>
            <a:xfrm>
              <a:off x="2044858" y="3035021"/>
              <a:ext cx="173182" cy="78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k 25"/>
            <p:cNvCxnSpPr/>
            <p:nvPr/>
          </p:nvCxnSpPr>
          <p:spPr>
            <a:xfrm flipV="1">
              <a:off x="2049065" y="3037295"/>
              <a:ext cx="0" cy="1524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ak 26"/>
            <p:cNvCxnSpPr/>
            <p:nvPr/>
          </p:nvCxnSpPr>
          <p:spPr>
            <a:xfrm flipV="1">
              <a:off x="1774361" y="3167790"/>
              <a:ext cx="184727" cy="51699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k 27"/>
            <p:cNvCxnSpPr/>
            <p:nvPr/>
          </p:nvCxnSpPr>
          <p:spPr>
            <a:xfrm flipV="1">
              <a:off x="1756475" y="3136138"/>
              <a:ext cx="201970" cy="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k 28"/>
            <p:cNvCxnSpPr/>
            <p:nvPr/>
          </p:nvCxnSpPr>
          <p:spPr>
            <a:xfrm>
              <a:off x="1779979" y="3052028"/>
              <a:ext cx="184726" cy="6000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Rak 29"/>
          <p:cNvCxnSpPr/>
          <p:nvPr/>
        </p:nvCxnSpPr>
        <p:spPr>
          <a:xfrm flipV="1">
            <a:off x="2229527" y="1959444"/>
            <a:ext cx="189686" cy="19062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Rak 30"/>
          <p:cNvCxnSpPr/>
          <p:nvPr/>
        </p:nvCxnSpPr>
        <p:spPr>
          <a:xfrm flipV="1">
            <a:off x="2216600" y="1927791"/>
            <a:ext cx="201970" cy="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Rak 31"/>
          <p:cNvCxnSpPr/>
          <p:nvPr/>
        </p:nvCxnSpPr>
        <p:spPr>
          <a:xfrm>
            <a:off x="2240104" y="1843681"/>
            <a:ext cx="184726" cy="6000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upp 32"/>
          <p:cNvGrpSpPr/>
          <p:nvPr/>
        </p:nvGrpSpPr>
        <p:grpSpPr>
          <a:xfrm>
            <a:off x="6019810" y="2236706"/>
            <a:ext cx="350842" cy="195490"/>
            <a:chOff x="2013045" y="3083377"/>
            <a:chExt cx="350842" cy="195490"/>
          </a:xfrm>
        </p:grpSpPr>
        <p:sp>
          <p:nvSpPr>
            <p:cNvPr id="34" name="Frihandsfigur 33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upp 34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39" name="Ellips 38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Ellips 39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upp 35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37" name="Ellips 36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Ellips 37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" name="Grupp 40"/>
          <p:cNvGrpSpPr/>
          <p:nvPr/>
        </p:nvGrpSpPr>
        <p:grpSpPr>
          <a:xfrm>
            <a:off x="6417820" y="2231595"/>
            <a:ext cx="350842" cy="195490"/>
            <a:chOff x="2013045" y="3083377"/>
            <a:chExt cx="350842" cy="195490"/>
          </a:xfrm>
        </p:grpSpPr>
        <p:sp>
          <p:nvSpPr>
            <p:cNvPr id="42" name="Frihandsfigur 41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upp 42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47" name="Ellips 46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Ellips 47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upp 43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45" name="Ellips 44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Ellips 45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9" name="Grupp 48"/>
          <p:cNvGrpSpPr/>
          <p:nvPr/>
        </p:nvGrpSpPr>
        <p:grpSpPr>
          <a:xfrm>
            <a:off x="6793078" y="2233871"/>
            <a:ext cx="350842" cy="195490"/>
            <a:chOff x="2013045" y="3083377"/>
            <a:chExt cx="350842" cy="195490"/>
          </a:xfrm>
        </p:grpSpPr>
        <p:sp>
          <p:nvSpPr>
            <p:cNvPr id="50" name="Frihandsfigur 49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upp 50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55" name="Ellips 54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Ellips 55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upp 51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53" name="Ellips 52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Ellips 53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7" name="Grupp 56"/>
          <p:cNvGrpSpPr/>
          <p:nvPr/>
        </p:nvGrpSpPr>
        <p:grpSpPr>
          <a:xfrm>
            <a:off x="-817432" y="2232183"/>
            <a:ext cx="350842" cy="195490"/>
            <a:chOff x="2013045" y="3083377"/>
            <a:chExt cx="350842" cy="195490"/>
          </a:xfrm>
        </p:grpSpPr>
        <p:sp>
          <p:nvSpPr>
            <p:cNvPr id="58" name="Frihandsfigur 57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upp 58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63" name="Ellips 62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Ellips 63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0" name="Grupp 59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61" name="Ellips 60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Ellips 61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5" name="Grupp 64"/>
          <p:cNvGrpSpPr/>
          <p:nvPr/>
        </p:nvGrpSpPr>
        <p:grpSpPr>
          <a:xfrm>
            <a:off x="-660464" y="2227072"/>
            <a:ext cx="350842" cy="195490"/>
            <a:chOff x="2013045" y="3083377"/>
            <a:chExt cx="350842" cy="195490"/>
          </a:xfrm>
        </p:grpSpPr>
        <p:sp>
          <p:nvSpPr>
            <p:cNvPr id="66" name="Frihandsfigur 65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upp 66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71" name="Ellips 70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Ellips 71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" name="Grupp 67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69" name="Ellips 68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Ellips 69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3" name="Grupp 72"/>
          <p:cNvGrpSpPr/>
          <p:nvPr/>
        </p:nvGrpSpPr>
        <p:grpSpPr>
          <a:xfrm>
            <a:off x="-285206" y="2229348"/>
            <a:ext cx="350842" cy="195490"/>
            <a:chOff x="2013045" y="3083377"/>
            <a:chExt cx="350842" cy="195490"/>
          </a:xfrm>
        </p:grpSpPr>
        <p:sp>
          <p:nvSpPr>
            <p:cNvPr id="74" name="Frihandsfigur 73"/>
            <p:cNvSpPr/>
            <p:nvPr/>
          </p:nvSpPr>
          <p:spPr>
            <a:xfrm>
              <a:off x="2013045" y="3083377"/>
              <a:ext cx="349655" cy="130671"/>
            </a:xfrm>
            <a:custGeom>
              <a:avLst/>
              <a:gdLst>
                <a:gd name="connsiteX0" fmla="*/ 416257 w 416257"/>
                <a:gd name="connsiteY0" fmla="*/ 0 h 204717"/>
                <a:gd name="connsiteX1" fmla="*/ 416257 w 416257"/>
                <a:gd name="connsiteY1" fmla="*/ 197893 h 204717"/>
                <a:gd name="connsiteX2" fmla="*/ 6824 w 416257"/>
                <a:gd name="connsiteY2" fmla="*/ 204717 h 204717"/>
                <a:gd name="connsiteX3" fmla="*/ 0 w 416257"/>
                <a:gd name="connsiteY3" fmla="*/ 0 h 204717"/>
                <a:gd name="connsiteX4" fmla="*/ 416257 w 416257"/>
                <a:gd name="connsiteY4" fmla="*/ 0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257" h="204717">
                  <a:moveTo>
                    <a:pt x="416257" y="0"/>
                  </a:moveTo>
                  <a:lnTo>
                    <a:pt x="416257" y="197893"/>
                  </a:lnTo>
                  <a:lnTo>
                    <a:pt x="6824" y="204717"/>
                  </a:lnTo>
                  <a:lnTo>
                    <a:pt x="0" y="0"/>
                  </a:lnTo>
                  <a:lnTo>
                    <a:pt x="416257" y="0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upp 74"/>
            <p:cNvGrpSpPr/>
            <p:nvPr/>
          </p:nvGrpSpPr>
          <p:grpSpPr>
            <a:xfrm>
              <a:off x="2233092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79" name="Ellips 78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Ellips 79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" name="Grupp 75"/>
            <p:cNvGrpSpPr/>
            <p:nvPr/>
          </p:nvGrpSpPr>
          <p:grpSpPr>
            <a:xfrm>
              <a:off x="2014724" y="3218592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77" name="Ellips 76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Ellips 77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1" name="Grupp 80"/>
          <p:cNvGrpSpPr/>
          <p:nvPr/>
        </p:nvGrpSpPr>
        <p:grpSpPr>
          <a:xfrm>
            <a:off x="96374" y="2065251"/>
            <a:ext cx="716506" cy="374299"/>
            <a:chOff x="839068" y="3165016"/>
            <a:chExt cx="716506" cy="374299"/>
          </a:xfrm>
        </p:grpSpPr>
        <p:sp>
          <p:nvSpPr>
            <p:cNvPr id="82" name="Frihandsfigur 81"/>
            <p:cNvSpPr/>
            <p:nvPr/>
          </p:nvSpPr>
          <p:spPr>
            <a:xfrm>
              <a:off x="839068" y="3272051"/>
              <a:ext cx="716506" cy="204717"/>
            </a:xfrm>
            <a:custGeom>
              <a:avLst/>
              <a:gdLst>
                <a:gd name="connsiteX0" fmla="*/ 6824 w 852985"/>
                <a:gd name="connsiteY0" fmla="*/ 320723 h 320723"/>
                <a:gd name="connsiteX1" fmla="*/ 846161 w 852985"/>
                <a:gd name="connsiteY1" fmla="*/ 320723 h 320723"/>
                <a:gd name="connsiteX2" fmla="*/ 852985 w 852985"/>
                <a:gd name="connsiteY2" fmla="*/ 88711 h 320723"/>
                <a:gd name="connsiteX3" fmla="*/ 771099 w 852985"/>
                <a:gd name="connsiteY3" fmla="*/ 0 h 320723"/>
                <a:gd name="connsiteX4" fmla="*/ 81887 w 852985"/>
                <a:gd name="connsiteY4" fmla="*/ 6824 h 320723"/>
                <a:gd name="connsiteX5" fmla="*/ 0 w 852985"/>
                <a:gd name="connsiteY5" fmla="*/ 75063 h 320723"/>
                <a:gd name="connsiteX6" fmla="*/ 6824 w 852985"/>
                <a:gd name="connsiteY6" fmla="*/ 320723 h 320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2985" h="320723">
                  <a:moveTo>
                    <a:pt x="6824" y="320723"/>
                  </a:moveTo>
                  <a:lnTo>
                    <a:pt x="846161" y="320723"/>
                  </a:lnTo>
                  <a:lnTo>
                    <a:pt x="852985" y="88711"/>
                  </a:lnTo>
                  <a:lnTo>
                    <a:pt x="771099" y="0"/>
                  </a:lnTo>
                  <a:lnTo>
                    <a:pt x="81887" y="6824"/>
                  </a:lnTo>
                  <a:lnTo>
                    <a:pt x="0" y="75063"/>
                  </a:lnTo>
                  <a:lnTo>
                    <a:pt x="6824" y="320723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upp 82"/>
            <p:cNvGrpSpPr/>
            <p:nvPr/>
          </p:nvGrpSpPr>
          <p:grpSpPr>
            <a:xfrm>
              <a:off x="1395777" y="3476768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88" name="Ellips 87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Ellips 88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upp 83"/>
            <p:cNvGrpSpPr/>
            <p:nvPr/>
          </p:nvGrpSpPr>
          <p:grpSpPr>
            <a:xfrm>
              <a:off x="858953" y="3479040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86" name="Ellips 85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Ellips 86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5" name="Romb 84"/>
            <p:cNvSpPr>
              <a:spLocks noChangeAspect="1"/>
            </p:cNvSpPr>
            <p:nvPr/>
          </p:nvSpPr>
          <p:spPr>
            <a:xfrm>
              <a:off x="967433" y="3165016"/>
              <a:ext cx="81000" cy="108000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upp 89"/>
          <p:cNvGrpSpPr/>
          <p:nvPr/>
        </p:nvGrpSpPr>
        <p:grpSpPr>
          <a:xfrm>
            <a:off x="7175945" y="2059292"/>
            <a:ext cx="716506" cy="374299"/>
            <a:chOff x="839068" y="3165016"/>
            <a:chExt cx="716506" cy="374299"/>
          </a:xfrm>
        </p:grpSpPr>
        <p:sp>
          <p:nvSpPr>
            <p:cNvPr id="91" name="Frihandsfigur 90"/>
            <p:cNvSpPr/>
            <p:nvPr/>
          </p:nvSpPr>
          <p:spPr>
            <a:xfrm>
              <a:off x="839068" y="3272051"/>
              <a:ext cx="716506" cy="204717"/>
            </a:xfrm>
            <a:custGeom>
              <a:avLst/>
              <a:gdLst>
                <a:gd name="connsiteX0" fmla="*/ 6824 w 852985"/>
                <a:gd name="connsiteY0" fmla="*/ 320723 h 320723"/>
                <a:gd name="connsiteX1" fmla="*/ 846161 w 852985"/>
                <a:gd name="connsiteY1" fmla="*/ 320723 h 320723"/>
                <a:gd name="connsiteX2" fmla="*/ 852985 w 852985"/>
                <a:gd name="connsiteY2" fmla="*/ 88711 h 320723"/>
                <a:gd name="connsiteX3" fmla="*/ 771099 w 852985"/>
                <a:gd name="connsiteY3" fmla="*/ 0 h 320723"/>
                <a:gd name="connsiteX4" fmla="*/ 81887 w 852985"/>
                <a:gd name="connsiteY4" fmla="*/ 6824 h 320723"/>
                <a:gd name="connsiteX5" fmla="*/ 0 w 852985"/>
                <a:gd name="connsiteY5" fmla="*/ 75063 h 320723"/>
                <a:gd name="connsiteX6" fmla="*/ 6824 w 852985"/>
                <a:gd name="connsiteY6" fmla="*/ 320723 h 320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2985" h="320723">
                  <a:moveTo>
                    <a:pt x="6824" y="320723"/>
                  </a:moveTo>
                  <a:lnTo>
                    <a:pt x="846161" y="320723"/>
                  </a:lnTo>
                  <a:lnTo>
                    <a:pt x="852985" y="88711"/>
                  </a:lnTo>
                  <a:lnTo>
                    <a:pt x="771099" y="0"/>
                  </a:lnTo>
                  <a:lnTo>
                    <a:pt x="81887" y="6824"/>
                  </a:lnTo>
                  <a:lnTo>
                    <a:pt x="0" y="75063"/>
                  </a:lnTo>
                  <a:lnTo>
                    <a:pt x="6824" y="320723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upp 91"/>
            <p:cNvGrpSpPr/>
            <p:nvPr/>
          </p:nvGrpSpPr>
          <p:grpSpPr>
            <a:xfrm>
              <a:off x="1395777" y="3476768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97" name="Ellips 96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Ellips 97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upp 92"/>
            <p:cNvGrpSpPr/>
            <p:nvPr/>
          </p:nvGrpSpPr>
          <p:grpSpPr>
            <a:xfrm>
              <a:off x="858953" y="3479040"/>
              <a:ext cx="130795" cy="60275"/>
              <a:chOff x="2945068" y="3214048"/>
              <a:chExt cx="130795" cy="60275"/>
            </a:xfrm>
            <a:solidFill>
              <a:schemeClr val="tx1"/>
            </a:solidFill>
          </p:grpSpPr>
          <p:sp>
            <p:nvSpPr>
              <p:cNvPr id="95" name="Ellips 94"/>
              <p:cNvSpPr/>
              <p:nvPr/>
            </p:nvSpPr>
            <p:spPr>
              <a:xfrm>
                <a:off x="3017860" y="3214048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Ellips 95"/>
              <p:cNvSpPr/>
              <p:nvPr/>
            </p:nvSpPr>
            <p:spPr>
              <a:xfrm>
                <a:off x="2945068" y="3216320"/>
                <a:ext cx="58003" cy="5800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4" name="Romb 93"/>
            <p:cNvSpPr>
              <a:spLocks noChangeAspect="1"/>
            </p:cNvSpPr>
            <p:nvPr/>
          </p:nvSpPr>
          <p:spPr>
            <a:xfrm>
              <a:off x="967433" y="3165016"/>
              <a:ext cx="81000" cy="108000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ruta 81"/>
          <p:cNvSpPr txBox="1"/>
          <p:nvPr/>
        </p:nvSpPr>
        <p:spPr>
          <a:xfrm>
            <a:off x="4726456" y="1640638"/>
            <a:ext cx="7910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Blsi</a:t>
            </a:r>
            <a:r>
              <a:rPr lang="en-US" sz="1000" dirty="0" smtClean="0"/>
              <a:t> 364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1796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DatakällOR</a:t>
            </a:r>
            <a:r>
              <a:rPr lang="sv-SE" dirty="0" smtClean="0"/>
              <a:t>: TPOS+BIS+DPP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525294" y="1271855"/>
            <a:ext cx="74319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TPOS </a:t>
            </a:r>
            <a:r>
              <a:rPr lang="en-US" dirty="0" err="1" smtClean="0"/>
              <a:t>ger</a:t>
            </a:r>
            <a:r>
              <a:rPr lang="en-US" dirty="0" smtClean="0"/>
              <a:t>: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Tidpunkter</a:t>
            </a:r>
            <a:endParaRPr lang="en-US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Signalpassager</a:t>
            </a:r>
            <a:r>
              <a:rPr lang="en-US" dirty="0" smtClean="0"/>
              <a:t> (</a:t>
            </a:r>
            <a:r>
              <a:rPr lang="en-US" dirty="0" err="1" smtClean="0"/>
              <a:t>enligt</a:t>
            </a:r>
            <a:r>
              <a:rPr lang="en-US" dirty="0" smtClean="0"/>
              <a:t> TMS-</a:t>
            </a:r>
            <a:r>
              <a:rPr lang="en-US" dirty="0" err="1" smtClean="0"/>
              <a:t>systemet</a:t>
            </a:r>
            <a:r>
              <a:rPr lang="en-US" dirty="0" smtClean="0"/>
              <a:t>)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Mappning</a:t>
            </a:r>
            <a:r>
              <a:rPr lang="en-US" dirty="0" smtClean="0"/>
              <a:t> till </a:t>
            </a:r>
            <a:r>
              <a:rPr lang="en-US" dirty="0" err="1" smtClean="0"/>
              <a:t>signalnamn</a:t>
            </a:r>
            <a:r>
              <a:rPr lang="en-US" dirty="0" smtClean="0"/>
              <a:t> (</a:t>
            </a:r>
            <a:r>
              <a:rPr lang="en-US" dirty="0" err="1" smtClean="0"/>
              <a:t>enligt</a:t>
            </a:r>
            <a:r>
              <a:rPr lang="en-US" dirty="0" smtClean="0"/>
              <a:t> BIS)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GPS-data (</a:t>
            </a:r>
            <a:r>
              <a:rPr lang="en-US" dirty="0" err="1" smtClean="0"/>
              <a:t>från</a:t>
            </a:r>
            <a:r>
              <a:rPr lang="en-US" dirty="0" smtClean="0"/>
              <a:t> 10%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tågen</a:t>
            </a:r>
            <a:r>
              <a:rPr lang="en-US" dirty="0" smtClean="0"/>
              <a:t>)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BIS </a:t>
            </a:r>
            <a:r>
              <a:rPr lang="en-US" dirty="0" err="1" smtClean="0"/>
              <a:t>ger</a:t>
            </a:r>
            <a:r>
              <a:rPr lang="en-US" dirty="0" smtClean="0"/>
              <a:t>: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Positioner </a:t>
            </a:r>
            <a:r>
              <a:rPr lang="en-US" dirty="0" err="1" smtClean="0"/>
              <a:t>för</a:t>
            </a:r>
            <a:r>
              <a:rPr lang="en-US" dirty="0" smtClean="0"/>
              <a:t> signaler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Signaltyper</a:t>
            </a:r>
            <a:endParaRPr lang="en-US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Mappning</a:t>
            </a:r>
            <a:r>
              <a:rPr lang="en-US" dirty="0" smtClean="0"/>
              <a:t> long-</a:t>
            </a:r>
            <a:r>
              <a:rPr lang="en-US" dirty="0" err="1" smtClean="0"/>
              <a:t>lat</a:t>
            </a:r>
            <a:r>
              <a:rPr lang="en-US" dirty="0" smtClean="0"/>
              <a:t> till </a:t>
            </a:r>
            <a:r>
              <a:rPr lang="en-US" dirty="0" err="1" smtClean="0"/>
              <a:t>banpositioner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DPP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Planerade</a:t>
            </a:r>
            <a:r>
              <a:rPr lang="en-US" dirty="0" smtClean="0"/>
              <a:t> </a:t>
            </a:r>
            <a:r>
              <a:rPr lang="en-US" dirty="0" err="1" smtClean="0"/>
              <a:t>stopp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Svårigheter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46180"/>
          </a:xfrm>
        </p:spPr>
        <p:txBody>
          <a:bodyPr/>
          <a:lstStyle/>
          <a:p>
            <a:r>
              <a:rPr lang="sv-SE" dirty="0" smtClean="0"/>
              <a:t>Teststräcka: Nässjö-Hallberg</a:t>
            </a:r>
          </a:p>
          <a:p>
            <a:r>
              <a:rPr lang="sv-SE" dirty="0" smtClean="0"/>
              <a:t>TPOS-data har brister – många signaler saknas!</a:t>
            </a:r>
            <a:endParaRPr lang="sv-SE" dirty="0"/>
          </a:p>
        </p:txBody>
      </p:sp>
      <p:cxnSp>
        <p:nvCxnSpPr>
          <p:cNvPr id="5" name="Rak 4"/>
          <p:cNvCxnSpPr/>
          <p:nvPr/>
        </p:nvCxnSpPr>
        <p:spPr>
          <a:xfrm>
            <a:off x="264405" y="3435996"/>
            <a:ext cx="79130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 flipV="1">
            <a:off x="7495105" y="2965442"/>
            <a:ext cx="11177" cy="432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 flipV="1">
            <a:off x="7319482" y="2987637"/>
            <a:ext cx="193964" cy="78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>
            <a:off x="7340264" y="2913742"/>
            <a:ext cx="173182" cy="78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344471" y="2916016"/>
            <a:ext cx="0" cy="152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7069767" y="3046511"/>
            <a:ext cx="184727" cy="51699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051881" y="3014859"/>
            <a:ext cx="201970" cy="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>
            <a:off x="7075385" y="2930749"/>
            <a:ext cx="184726" cy="60001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2" name="Grupp 101"/>
          <p:cNvGrpSpPr/>
          <p:nvPr/>
        </p:nvGrpSpPr>
        <p:grpSpPr>
          <a:xfrm>
            <a:off x="2905495" y="3030510"/>
            <a:ext cx="1872641" cy="374299"/>
            <a:chOff x="5446841" y="3524535"/>
            <a:chExt cx="1872641" cy="374299"/>
          </a:xfrm>
        </p:grpSpPr>
        <p:grpSp>
          <p:nvGrpSpPr>
            <p:cNvPr id="34" name="Grupp 33"/>
            <p:cNvGrpSpPr/>
            <p:nvPr/>
          </p:nvGrpSpPr>
          <p:grpSpPr>
            <a:xfrm>
              <a:off x="5446841" y="3701949"/>
              <a:ext cx="350842" cy="195490"/>
              <a:chOff x="2013045" y="3083377"/>
              <a:chExt cx="350842" cy="195490"/>
            </a:xfrm>
          </p:grpSpPr>
          <p:sp>
            <p:nvSpPr>
              <p:cNvPr id="35" name="Frihandsfigur 34"/>
              <p:cNvSpPr/>
              <p:nvPr/>
            </p:nvSpPr>
            <p:spPr>
              <a:xfrm>
                <a:off x="2013045" y="3083377"/>
                <a:ext cx="349655" cy="130671"/>
              </a:xfrm>
              <a:custGeom>
                <a:avLst/>
                <a:gdLst>
                  <a:gd name="connsiteX0" fmla="*/ 416257 w 416257"/>
                  <a:gd name="connsiteY0" fmla="*/ 0 h 204717"/>
                  <a:gd name="connsiteX1" fmla="*/ 416257 w 416257"/>
                  <a:gd name="connsiteY1" fmla="*/ 197893 h 204717"/>
                  <a:gd name="connsiteX2" fmla="*/ 6824 w 416257"/>
                  <a:gd name="connsiteY2" fmla="*/ 204717 h 204717"/>
                  <a:gd name="connsiteX3" fmla="*/ 0 w 416257"/>
                  <a:gd name="connsiteY3" fmla="*/ 0 h 204717"/>
                  <a:gd name="connsiteX4" fmla="*/ 416257 w 416257"/>
                  <a:gd name="connsiteY4" fmla="*/ 0 h 204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6257" h="204717">
                    <a:moveTo>
                      <a:pt x="416257" y="0"/>
                    </a:moveTo>
                    <a:lnTo>
                      <a:pt x="416257" y="197893"/>
                    </a:lnTo>
                    <a:lnTo>
                      <a:pt x="6824" y="204717"/>
                    </a:lnTo>
                    <a:lnTo>
                      <a:pt x="0" y="0"/>
                    </a:lnTo>
                    <a:lnTo>
                      <a:pt x="41625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upp 35"/>
              <p:cNvGrpSpPr/>
              <p:nvPr/>
            </p:nvGrpSpPr>
            <p:grpSpPr>
              <a:xfrm>
                <a:off x="2233092" y="3218592"/>
                <a:ext cx="130795" cy="60275"/>
                <a:chOff x="2945068" y="3214048"/>
                <a:chExt cx="130795" cy="60275"/>
              </a:xfrm>
              <a:solidFill>
                <a:schemeClr val="tx1"/>
              </a:solidFill>
            </p:grpSpPr>
            <p:sp>
              <p:nvSpPr>
                <p:cNvPr id="40" name="Ellips 39"/>
                <p:cNvSpPr/>
                <p:nvPr/>
              </p:nvSpPr>
              <p:spPr>
                <a:xfrm>
                  <a:off x="3017860" y="3214048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Ellips 40"/>
                <p:cNvSpPr/>
                <p:nvPr/>
              </p:nvSpPr>
              <p:spPr>
                <a:xfrm>
                  <a:off x="2945068" y="3216320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7" name="Grupp 36"/>
              <p:cNvGrpSpPr/>
              <p:nvPr/>
            </p:nvGrpSpPr>
            <p:grpSpPr>
              <a:xfrm>
                <a:off x="2014724" y="3218592"/>
                <a:ext cx="130795" cy="60275"/>
                <a:chOff x="2945068" y="3214048"/>
                <a:chExt cx="130795" cy="60275"/>
              </a:xfrm>
              <a:solidFill>
                <a:schemeClr val="tx1"/>
              </a:solidFill>
            </p:grpSpPr>
            <p:sp>
              <p:nvSpPr>
                <p:cNvPr id="38" name="Ellips 37"/>
                <p:cNvSpPr/>
                <p:nvPr/>
              </p:nvSpPr>
              <p:spPr>
                <a:xfrm>
                  <a:off x="3017860" y="3214048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Ellips 38"/>
                <p:cNvSpPr/>
                <p:nvPr/>
              </p:nvSpPr>
              <p:spPr>
                <a:xfrm>
                  <a:off x="2945068" y="3216320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2" name="Grupp 41"/>
            <p:cNvGrpSpPr/>
            <p:nvPr/>
          </p:nvGrpSpPr>
          <p:grpSpPr>
            <a:xfrm>
              <a:off x="5844851" y="3696838"/>
              <a:ext cx="350842" cy="195490"/>
              <a:chOff x="2013045" y="3083377"/>
              <a:chExt cx="350842" cy="195490"/>
            </a:xfrm>
          </p:grpSpPr>
          <p:sp>
            <p:nvSpPr>
              <p:cNvPr id="43" name="Frihandsfigur 42"/>
              <p:cNvSpPr/>
              <p:nvPr/>
            </p:nvSpPr>
            <p:spPr>
              <a:xfrm>
                <a:off x="2013045" y="3083377"/>
                <a:ext cx="349655" cy="130671"/>
              </a:xfrm>
              <a:custGeom>
                <a:avLst/>
                <a:gdLst>
                  <a:gd name="connsiteX0" fmla="*/ 416257 w 416257"/>
                  <a:gd name="connsiteY0" fmla="*/ 0 h 204717"/>
                  <a:gd name="connsiteX1" fmla="*/ 416257 w 416257"/>
                  <a:gd name="connsiteY1" fmla="*/ 197893 h 204717"/>
                  <a:gd name="connsiteX2" fmla="*/ 6824 w 416257"/>
                  <a:gd name="connsiteY2" fmla="*/ 204717 h 204717"/>
                  <a:gd name="connsiteX3" fmla="*/ 0 w 416257"/>
                  <a:gd name="connsiteY3" fmla="*/ 0 h 204717"/>
                  <a:gd name="connsiteX4" fmla="*/ 416257 w 416257"/>
                  <a:gd name="connsiteY4" fmla="*/ 0 h 204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6257" h="204717">
                    <a:moveTo>
                      <a:pt x="416257" y="0"/>
                    </a:moveTo>
                    <a:lnTo>
                      <a:pt x="416257" y="197893"/>
                    </a:lnTo>
                    <a:lnTo>
                      <a:pt x="6824" y="204717"/>
                    </a:lnTo>
                    <a:lnTo>
                      <a:pt x="0" y="0"/>
                    </a:lnTo>
                    <a:lnTo>
                      <a:pt x="41625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upp 43"/>
              <p:cNvGrpSpPr/>
              <p:nvPr/>
            </p:nvGrpSpPr>
            <p:grpSpPr>
              <a:xfrm>
                <a:off x="2233092" y="3218592"/>
                <a:ext cx="130795" cy="60275"/>
                <a:chOff x="2945068" y="3214048"/>
                <a:chExt cx="130795" cy="60275"/>
              </a:xfrm>
              <a:solidFill>
                <a:schemeClr val="tx1"/>
              </a:solidFill>
            </p:grpSpPr>
            <p:sp>
              <p:nvSpPr>
                <p:cNvPr id="48" name="Ellips 47"/>
                <p:cNvSpPr/>
                <p:nvPr/>
              </p:nvSpPr>
              <p:spPr>
                <a:xfrm>
                  <a:off x="3017860" y="3214048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Ellips 48"/>
                <p:cNvSpPr/>
                <p:nvPr/>
              </p:nvSpPr>
              <p:spPr>
                <a:xfrm>
                  <a:off x="2945068" y="3216320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upp 44"/>
              <p:cNvGrpSpPr/>
              <p:nvPr/>
            </p:nvGrpSpPr>
            <p:grpSpPr>
              <a:xfrm>
                <a:off x="2014724" y="3218592"/>
                <a:ext cx="130795" cy="60275"/>
                <a:chOff x="2945068" y="3214048"/>
                <a:chExt cx="130795" cy="60275"/>
              </a:xfrm>
              <a:solidFill>
                <a:schemeClr val="tx1"/>
              </a:solidFill>
            </p:grpSpPr>
            <p:sp>
              <p:nvSpPr>
                <p:cNvPr id="46" name="Ellips 45"/>
                <p:cNvSpPr/>
                <p:nvPr/>
              </p:nvSpPr>
              <p:spPr>
                <a:xfrm>
                  <a:off x="3017860" y="3214048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Ellips 46"/>
                <p:cNvSpPr/>
                <p:nvPr/>
              </p:nvSpPr>
              <p:spPr>
                <a:xfrm>
                  <a:off x="2945068" y="3216320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50" name="Grupp 49"/>
            <p:cNvGrpSpPr/>
            <p:nvPr/>
          </p:nvGrpSpPr>
          <p:grpSpPr>
            <a:xfrm>
              <a:off x="6220109" y="3699114"/>
              <a:ext cx="350842" cy="195490"/>
              <a:chOff x="2013045" y="3083377"/>
              <a:chExt cx="350842" cy="195490"/>
            </a:xfrm>
          </p:grpSpPr>
          <p:sp>
            <p:nvSpPr>
              <p:cNvPr id="51" name="Frihandsfigur 50"/>
              <p:cNvSpPr/>
              <p:nvPr/>
            </p:nvSpPr>
            <p:spPr>
              <a:xfrm>
                <a:off x="2013045" y="3083377"/>
                <a:ext cx="349655" cy="130671"/>
              </a:xfrm>
              <a:custGeom>
                <a:avLst/>
                <a:gdLst>
                  <a:gd name="connsiteX0" fmla="*/ 416257 w 416257"/>
                  <a:gd name="connsiteY0" fmla="*/ 0 h 204717"/>
                  <a:gd name="connsiteX1" fmla="*/ 416257 w 416257"/>
                  <a:gd name="connsiteY1" fmla="*/ 197893 h 204717"/>
                  <a:gd name="connsiteX2" fmla="*/ 6824 w 416257"/>
                  <a:gd name="connsiteY2" fmla="*/ 204717 h 204717"/>
                  <a:gd name="connsiteX3" fmla="*/ 0 w 416257"/>
                  <a:gd name="connsiteY3" fmla="*/ 0 h 204717"/>
                  <a:gd name="connsiteX4" fmla="*/ 416257 w 416257"/>
                  <a:gd name="connsiteY4" fmla="*/ 0 h 204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6257" h="204717">
                    <a:moveTo>
                      <a:pt x="416257" y="0"/>
                    </a:moveTo>
                    <a:lnTo>
                      <a:pt x="416257" y="197893"/>
                    </a:lnTo>
                    <a:lnTo>
                      <a:pt x="6824" y="204717"/>
                    </a:lnTo>
                    <a:lnTo>
                      <a:pt x="0" y="0"/>
                    </a:lnTo>
                    <a:lnTo>
                      <a:pt x="41625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upp 51"/>
              <p:cNvGrpSpPr/>
              <p:nvPr/>
            </p:nvGrpSpPr>
            <p:grpSpPr>
              <a:xfrm>
                <a:off x="2233092" y="3218592"/>
                <a:ext cx="130795" cy="60275"/>
                <a:chOff x="2945068" y="3214048"/>
                <a:chExt cx="130795" cy="60275"/>
              </a:xfrm>
              <a:solidFill>
                <a:schemeClr val="tx1"/>
              </a:solidFill>
            </p:grpSpPr>
            <p:sp>
              <p:nvSpPr>
                <p:cNvPr id="56" name="Ellips 55"/>
                <p:cNvSpPr/>
                <p:nvPr/>
              </p:nvSpPr>
              <p:spPr>
                <a:xfrm>
                  <a:off x="3017860" y="3214048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Ellips 56"/>
                <p:cNvSpPr/>
                <p:nvPr/>
              </p:nvSpPr>
              <p:spPr>
                <a:xfrm>
                  <a:off x="2945068" y="3216320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" name="Grupp 52"/>
              <p:cNvGrpSpPr/>
              <p:nvPr/>
            </p:nvGrpSpPr>
            <p:grpSpPr>
              <a:xfrm>
                <a:off x="2014724" y="3218592"/>
                <a:ext cx="130795" cy="60275"/>
                <a:chOff x="2945068" y="3214048"/>
                <a:chExt cx="130795" cy="60275"/>
              </a:xfrm>
              <a:solidFill>
                <a:schemeClr val="tx1"/>
              </a:solidFill>
            </p:grpSpPr>
            <p:sp>
              <p:nvSpPr>
                <p:cNvPr id="54" name="Ellips 53"/>
                <p:cNvSpPr/>
                <p:nvPr/>
              </p:nvSpPr>
              <p:spPr>
                <a:xfrm>
                  <a:off x="3017860" y="3214048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Ellips 54"/>
                <p:cNvSpPr/>
                <p:nvPr/>
              </p:nvSpPr>
              <p:spPr>
                <a:xfrm>
                  <a:off x="2945068" y="3216320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1" name="Grupp 90"/>
            <p:cNvGrpSpPr/>
            <p:nvPr/>
          </p:nvGrpSpPr>
          <p:grpSpPr>
            <a:xfrm>
              <a:off x="6602976" y="3524535"/>
              <a:ext cx="716506" cy="374299"/>
              <a:chOff x="839068" y="3165016"/>
              <a:chExt cx="716506" cy="374299"/>
            </a:xfrm>
          </p:grpSpPr>
          <p:sp>
            <p:nvSpPr>
              <p:cNvPr id="92" name="Frihandsfigur 91"/>
              <p:cNvSpPr/>
              <p:nvPr/>
            </p:nvSpPr>
            <p:spPr>
              <a:xfrm>
                <a:off x="839068" y="3272051"/>
                <a:ext cx="716506" cy="204717"/>
              </a:xfrm>
              <a:custGeom>
                <a:avLst/>
                <a:gdLst>
                  <a:gd name="connsiteX0" fmla="*/ 6824 w 852985"/>
                  <a:gd name="connsiteY0" fmla="*/ 320723 h 320723"/>
                  <a:gd name="connsiteX1" fmla="*/ 846161 w 852985"/>
                  <a:gd name="connsiteY1" fmla="*/ 320723 h 320723"/>
                  <a:gd name="connsiteX2" fmla="*/ 852985 w 852985"/>
                  <a:gd name="connsiteY2" fmla="*/ 88711 h 320723"/>
                  <a:gd name="connsiteX3" fmla="*/ 771099 w 852985"/>
                  <a:gd name="connsiteY3" fmla="*/ 0 h 320723"/>
                  <a:gd name="connsiteX4" fmla="*/ 81887 w 852985"/>
                  <a:gd name="connsiteY4" fmla="*/ 6824 h 320723"/>
                  <a:gd name="connsiteX5" fmla="*/ 0 w 852985"/>
                  <a:gd name="connsiteY5" fmla="*/ 75063 h 320723"/>
                  <a:gd name="connsiteX6" fmla="*/ 6824 w 852985"/>
                  <a:gd name="connsiteY6" fmla="*/ 320723 h 320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52985" h="320723">
                    <a:moveTo>
                      <a:pt x="6824" y="320723"/>
                    </a:moveTo>
                    <a:lnTo>
                      <a:pt x="846161" y="320723"/>
                    </a:lnTo>
                    <a:lnTo>
                      <a:pt x="852985" y="88711"/>
                    </a:lnTo>
                    <a:lnTo>
                      <a:pt x="771099" y="0"/>
                    </a:lnTo>
                    <a:lnTo>
                      <a:pt x="81887" y="6824"/>
                    </a:lnTo>
                    <a:lnTo>
                      <a:pt x="0" y="75063"/>
                    </a:lnTo>
                    <a:lnTo>
                      <a:pt x="6824" y="320723"/>
                    </a:lnTo>
                    <a:close/>
                  </a:path>
                </a:pathLst>
              </a:custGeom>
              <a:gradFill>
                <a:gsLst>
                  <a:gs pos="0">
                    <a:schemeClr val="tx2">
                      <a:lumMod val="75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3" name="Grupp 92"/>
              <p:cNvGrpSpPr/>
              <p:nvPr/>
            </p:nvGrpSpPr>
            <p:grpSpPr>
              <a:xfrm>
                <a:off x="1395777" y="3476768"/>
                <a:ext cx="130795" cy="60275"/>
                <a:chOff x="2945068" y="3214048"/>
                <a:chExt cx="130795" cy="60275"/>
              </a:xfrm>
              <a:solidFill>
                <a:schemeClr val="tx1"/>
              </a:solidFill>
            </p:grpSpPr>
            <p:sp>
              <p:nvSpPr>
                <p:cNvPr id="98" name="Ellips 97"/>
                <p:cNvSpPr/>
                <p:nvPr/>
              </p:nvSpPr>
              <p:spPr>
                <a:xfrm>
                  <a:off x="3017860" y="3214048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Ellips 98"/>
                <p:cNvSpPr/>
                <p:nvPr/>
              </p:nvSpPr>
              <p:spPr>
                <a:xfrm>
                  <a:off x="2945068" y="3216320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" name="Grupp 93"/>
              <p:cNvGrpSpPr/>
              <p:nvPr/>
            </p:nvGrpSpPr>
            <p:grpSpPr>
              <a:xfrm>
                <a:off x="858953" y="3479040"/>
                <a:ext cx="130795" cy="60275"/>
                <a:chOff x="2945068" y="3214048"/>
                <a:chExt cx="130795" cy="60275"/>
              </a:xfrm>
              <a:solidFill>
                <a:schemeClr val="tx1"/>
              </a:solidFill>
            </p:grpSpPr>
            <p:sp>
              <p:nvSpPr>
                <p:cNvPr id="96" name="Ellips 95"/>
                <p:cNvSpPr/>
                <p:nvPr/>
              </p:nvSpPr>
              <p:spPr>
                <a:xfrm>
                  <a:off x="3017860" y="3214048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Ellips 96"/>
                <p:cNvSpPr/>
                <p:nvPr/>
              </p:nvSpPr>
              <p:spPr>
                <a:xfrm>
                  <a:off x="2945068" y="3216320"/>
                  <a:ext cx="58003" cy="58003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5" name="Romb 94"/>
              <p:cNvSpPr>
                <a:spLocks noChangeAspect="1"/>
              </p:cNvSpPr>
              <p:nvPr/>
            </p:nvSpPr>
            <p:spPr>
              <a:xfrm>
                <a:off x="967433" y="3165016"/>
                <a:ext cx="81000" cy="108000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4" name="Grupp 103"/>
          <p:cNvGrpSpPr/>
          <p:nvPr/>
        </p:nvGrpSpPr>
        <p:grpSpPr>
          <a:xfrm>
            <a:off x="934209" y="2931883"/>
            <a:ext cx="461565" cy="484014"/>
            <a:chOff x="1756475" y="3035021"/>
            <a:chExt cx="461565" cy="484014"/>
          </a:xfrm>
        </p:grpSpPr>
        <p:cxnSp>
          <p:nvCxnSpPr>
            <p:cNvPr id="105" name="Rak 104"/>
            <p:cNvCxnSpPr/>
            <p:nvPr/>
          </p:nvCxnSpPr>
          <p:spPr>
            <a:xfrm flipV="1">
              <a:off x="2199699" y="3086721"/>
              <a:ext cx="11177" cy="4323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ak 105"/>
            <p:cNvCxnSpPr/>
            <p:nvPr/>
          </p:nvCxnSpPr>
          <p:spPr>
            <a:xfrm flipV="1">
              <a:off x="2024076" y="3108916"/>
              <a:ext cx="193964" cy="789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ak 106"/>
            <p:cNvCxnSpPr/>
            <p:nvPr/>
          </p:nvCxnSpPr>
          <p:spPr>
            <a:xfrm>
              <a:off x="2044858" y="3035021"/>
              <a:ext cx="173182" cy="78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ak 107"/>
            <p:cNvCxnSpPr/>
            <p:nvPr/>
          </p:nvCxnSpPr>
          <p:spPr>
            <a:xfrm flipV="1">
              <a:off x="2049065" y="3037295"/>
              <a:ext cx="0" cy="1524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ak 108"/>
            <p:cNvCxnSpPr/>
            <p:nvPr/>
          </p:nvCxnSpPr>
          <p:spPr>
            <a:xfrm flipV="1">
              <a:off x="1774361" y="3167790"/>
              <a:ext cx="184727" cy="51699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ak 109"/>
            <p:cNvCxnSpPr/>
            <p:nvPr/>
          </p:nvCxnSpPr>
          <p:spPr>
            <a:xfrm flipV="1">
              <a:off x="1756475" y="3136138"/>
              <a:ext cx="201970" cy="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ak 110"/>
            <p:cNvCxnSpPr/>
            <p:nvPr/>
          </p:nvCxnSpPr>
          <p:spPr>
            <a:xfrm>
              <a:off x="1779979" y="3052028"/>
              <a:ext cx="184726" cy="60001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Platshållare för innehåll 3"/>
          <p:cNvSpPr txBox="1">
            <a:spLocks/>
          </p:cNvSpPr>
          <p:nvPr/>
        </p:nvSpPr>
        <p:spPr>
          <a:xfrm>
            <a:off x="457200" y="3881788"/>
            <a:ext cx="8229600" cy="2153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800100" indent="-3429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257300" indent="-3429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171700" indent="-342900" algn="l" defTabSz="4572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Signalhändelse loggas i TPOS – men vilken signal?</a:t>
            </a:r>
          </a:p>
          <a:p>
            <a:r>
              <a:rPr lang="sv-SE" dirty="0" smtClean="0"/>
              <a:t>Skapa mappning genom GPS-data</a:t>
            </a:r>
          </a:p>
          <a:p>
            <a:r>
              <a:rPr lang="sv-SE" dirty="0" smtClean="0"/>
              <a:t>”E-händelser” (blocksträcka beläggs) OK</a:t>
            </a:r>
          </a:p>
          <a:p>
            <a:r>
              <a:rPr lang="sv-SE" dirty="0" smtClean="0"/>
              <a:t>”F-händelser” (blocksträck släpps) dålig</a:t>
            </a:r>
          </a:p>
          <a:p>
            <a:r>
              <a:rPr lang="sv-SE" dirty="0" smtClean="0"/>
              <a:t>Slumpvisa fördröjningar ibland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747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RT PICTURE ALT. 1">
  <a:themeElements>
    <a:clrScheme name="Swedish IC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043"/>
      </a:accent1>
      <a:accent2>
        <a:srgbClr val="D21417"/>
      </a:accent2>
      <a:accent3>
        <a:srgbClr val="FFD700"/>
      </a:accent3>
      <a:accent4>
        <a:srgbClr val="F5A000"/>
      </a:accent4>
      <a:accent5>
        <a:srgbClr val="0082C8"/>
      </a:accent5>
      <a:accent6>
        <a:srgbClr val="8C4696"/>
      </a:accent6>
      <a:hlink>
        <a:srgbClr val="0082C8"/>
      </a:hlink>
      <a:folHlink>
        <a:srgbClr val="8C4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(START PICTURE ALT. 2">
  <a:themeElements>
    <a:clrScheme name="Swedish IC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043"/>
      </a:accent1>
      <a:accent2>
        <a:srgbClr val="D21417"/>
      </a:accent2>
      <a:accent3>
        <a:srgbClr val="FFD700"/>
      </a:accent3>
      <a:accent4>
        <a:srgbClr val="F5A000"/>
      </a:accent4>
      <a:accent5>
        <a:srgbClr val="0082C8"/>
      </a:accent5>
      <a:accent6>
        <a:srgbClr val="8C4696"/>
      </a:accent6>
      <a:hlink>
        <a:srgbClr val="0082C8"/>
      </a:hlink>
      <a:folHlink>
        <a:srgbClr val="8C4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Swedish IC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043"/>
      </a:accent1>
      <a:accent2>
        <a:srgbClr val="D21417"/>
      </a:accent2>
      <a:accent3>
        <a:srgbClr val="FFD700"/>
      </a:accent3>
      <a:accent4>
        <a:srgbClr val="F5A000"/>
      </a:accent4>
      <a:accent5>
        <a:srgbClr val="0082C8"/>
      </a:accent5>
      <a:accent6>
        <a:srgbClr val="8C4696"/>
      </a:accent6>
      <a:hlink>
        <a:srgbClr val="0082C8"/>
      </a:hlink>
      <a:folHlink>
        <a:srgbClr val="8C4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395</Words>
  <Application>Microsoft Office PowerPoint</Application>
  <PresentationFormat>Bildspel på skärmen (4:3)</PresentationFormat>
  <Paragraphs>126</Paragraphs>
  <Slides>14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START PICTURE ALT. 1</vt:lpstr>
      <vt:lpstr>(START PICTURE ALT. 2</vt:lpstr>
      <vt:lpstr>Custom Design</vt:lpstr>
      <vt:lpstr>PUMPS – Punktlighet genom Målpunktsstyrning</vt:lpstr>
      <vt:lpstr>Målpunktsstyrning</vt:lpstr>
      <vt:lpstr>Målpunktsstyrning</vt:lpstr>
      <vt:lpstr>Exempel</vt:lpstr>
      <vt:lpstr>Effekter</vt:lpstr>
      <vt:lpstr>HUR STORA effekter?</vt:lpstr>
      <vt:lpstr>Har tåg stannat vid signal?</vt:lpstr>
      <vt:lpstr>DatakällOR: TPOS+BIS+DPP</vt:lpstr>
      <vt:lpstr>Svårigheter</vt:lpstr>
      <vt:lpstr>Stoppdetektion</vt:lpstr>
      <vt:lpstr>Stoppdetektion 2</vt:lpstr>
      <vt:lpstr>Stoppdetektion 3</vt:lpstr>
      <vt:lpstr>Preliminära delresultat</vt:lpstr>
      <vt:lpstr>PowerPoint-presentation</vt:lpstr>
    </vt:vector>
  </TitlesOfParts>
  <Company>Drive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Tormod</dc:creator>
  <cp:lastModifiedBy>mjoborn</cp:lastModifiedBy>
  <cp:revision>69</cp:revision>
  <dcterms:created xsi:type="dcterms:W3CDTF">2012-11-16T13:39:17Z</dcterms:created>
  <dcterms:modified xsi:type="dcterms:W3CDTF">2014-05-16T07:22:19Z</dcterms:modified>
</cp:coreProperties>
</file>